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audio1.bin" ContentType="audio/unknown"/>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7"/>
  </p:notesMasterIdLst>
  <p:handoutMasterIdLst>
    <p:handoutMasterId r:id="rId108"/>
  </p:handoutMasterIdLst>
  <p:sldIdLst>
    <p:sldId id="256" r:id="rId2"/>
    <p:sldId id="386" r:id="rId3"/>
    <p:sldId id="368" r:id="rId4"/>
    <p:sldId id="363" r:id="rId5"/>
    <p:sldId id="372" r:id="rId6"/>
    <p:sldId id="354" r:id="rId7"/>
    <p:sldId id="355" r:id="rId8"/>
    <p:sldId id="356" r:id="rId9"/>
    <p:sldId id="406" r:id="rId10"/>
    <p:sldId id="370" r:id="rId11"/>
    <p:sldId id="443" r:id="rId12"/>
    <p:sldId id="407" r:id="rId13"/>
    <p:sldId id="408" r:id="rId14"/>
    <p:sldId id="409" r:id="rId15"/>
    <p:sldId id="410" r:id="rId16"/>
    <p:sldId id="346" r:id="rId17"/>
    <p:sldId id="411" r:id="rId18"/>
    <p:sldId id="367" r:id="rId19"/>
    <p:sldId id="309" r:id="rId20"/>
    <p:sldId id="318" r:id="rId21"/>
    <p:sldId id="264" r:id="rId22"/>
    <p:sldId id="403" r:id="rId23"/>
    <p:sldId id="351" r:id="rId24"/>
    <p:sldId id="278" r:id="rId25"/>
    <p:sldId id="280" r:id="rId26"/>
    <p:sldId id="405" r:id="rId27"/>
    <p:sldId id="404" r:id="rId28"/>
    <p:sldId id="359" r:id="rId29"/>
    <p:sldId id="286" r:id="rId30"/>
    <p:sldId id="281" r:id="rId31"/>
    <p:sldId id="369" r:id="rId32"/>
    <p:sldId id="265" r:id="rId33"/>
    <p:sldId id="282" r:id="rId34"/>
    <p:sldId id="387" r:id="rId35"/>
    <p:sldId id="287" r:id="rId36"/>
    <p:sldId id="358" r:id="rId37"/>
    <p:sldId id="412" r:id="rId38"/>
    <p:sldId id="353" r:id="rId39"/>
    <p:sldId id="381" r:id="rId40"/>
    <p:sldId id="382" r:id="rId41"/>
    <p:sldId id="266" r:id="rId42"/>
    <p:sldId id="390" r:id="rId43"/>
    <p:sldId id="389" r:id="rId44"/>
    <p:sldId id="421" r:id="rId45"/>
    <p:sldId id="288" r:id="rId46"/>
    <p:sldId id="289" r:id="rId47"/>
    <p:sldId id="360" r:id="rId48"/>
    <p:sldId id="413" r:id="rId49"/>
    <p:sldId id="267" r:id="rId50"/>
    <p:sldId id="414" r:id="rId51"/>
    <p:sldId id="415" r:id="rId52"/>
    <p:sldId id="416" r:id="rId53"/>
    <p:sldId id="284" r:id="rId54"/>
    <p:sldId id="420" r:id="rId55"/>
    <p:sldId id="391" r:id="rId56"/>
    <p:sldId id="392" r:id="rId57"/>
    <p:sldId id="269" r:id="rId58"/>
    <p:sldId id="418" r:id="rId59"/>
    <p:sldId id="417" r:id="rId60"/>
    <p:sldId id="419" r:id="rId61"/>
    <p:sldId id="398" r:id="rId62"/>
    <p:sldId id="283" r:id="rId63"/>
    <p:sldId id="422" r:id="rId64"/>
    <p:sldId id="393" r:id="rId65"/>
    <p:sldId id="395" r:id="rId66"/>
    <p:sldId id="423" r:id="rId67"/>
    <p:sldId id="271" r:id="rId68"/>
    <p:sldId id="424" r:id="rId69"/>
    <p:sldId id="272" r:id="rId70"/>
    <p:sldId id="342" r:id="rId71"/>
    <p:sldId id="290" r:id="rId72"/>
    <p:sldId id="396" r:id="rId73"/>
    <p:sldId id="361" r:id="rId74"/>
    <p:sldId id="431" r:id="rId75"/>
    <p:sldId id="432" r:id="rId76"/>
    <p:sldId id="434" r:id="rId77"/>
    <p:sldId id="442" r:id="rId78"/>
    <p:sldId id="435" r:id="rId79"/>
    <p:sldId id="436" r:id="rId80"/>
    <p:sldId id="437" r:id="rId81"/>
    <p:sldId id="438" r:id="rId82"/>
    <p:sldId id="439" r:id="rId83"/>
    <p:sldId id="440" r:id="rId84"/>
    <p:sldId id="441" r:id="rId85"/>
    <p:sldId id="385" r:id="rId86"/>
    <p:sldId id="384" r:id="rId87"/>
    <p:sldId id="430" r:id="rId88"/>
    <p:sldId id="427" r:id="rId89"/>
    <p:sldId id="364" r:id="rId90"/>
    <p:sldId id="375" r:id="rId91"/>
    <p:sldId id="373" r:id="rId92"/>
    <p:sldId id="374" r:id="rId93"/>
    <p:sldId id="429" r:id="rId94"/>
    <p:sldId id="425" r:id="rId95"/>
    <p:sldId id="376" r:id="rId96"/>
    <p:sldId id="378" r:id="rId97"/>
    <p:sldId id="379" r:id="rId98"/>
    <p:sldId id="380" r:id="rId99"/>
    <p:sldId id="377" r:id="rId100"/>
    <p:sldId id="399" r:id="rId101"/>
    <p:sldId id="400" r:id="rId102"/>
    <p:sldId id="401" r:id="rId103"/>
    <p:sldId id="402" r:id="rId104"/>
    <p:sldId id="296" r:id="rId105"/>
    <p:sldId id="426" r:id="rId106"/>
  </p:sldIdLst>
  <p:sldSz cx="9144000" cy="6858000" type="screen4x3"/>
  <p:notesSz cx="6858000" cy="9144000"/>
  <p:defaultTextStyle>
    <a:defPPr>
      <a:defRPr lang="en-GB"/>
    </a:defPPr>
    <a:lvl1pPr algn="l" rtl="0" eaLnBrk="0" fontAlgn="base" hangingPunct="0">
      <a:spcBef>
        <a:spcPct val="0"/>
      </a:spcBef>
      <a:spcAft>
        <a:spcPct val="0"/>
      </a:spcAft>
      <a:defRPr sz="1200" kern="1200">
        <a:solidFill>
          <a:schemeClr val="tx1"/>
        </a:solidFill>
        <a:latin typeface="Times" charset="0"/>
        <a:ea typeface="+mn-ea"/>
        <a:cs typeface="+mn-cs"/>
      </a:defRPr>
    </a:lvl1pPr>
    <a:lvl2pPr marL="457200" algn="l" rtl="0" eaLnBrk="0" fontAlgn="base" hangingPunct="0">
      <a:spcBef>
        <a:spcPct val="0"/>
      </a:spcBef>
      <a:spcAft>
        <a:spcPct val="0"/>
      </a:spcAft>
      <a:defRPr sz="1200" kern="1200">
        <a:solidFill>
          <a:schemeClr val="tx1"/>
        </a:solidFill>
        <a:latin typeface="Times" charset="0"/>
        <a:ea typeface="+mn-ea"/>
        <a:cs typeface="+mn-cs"/>
      </a:defRPr>
    </a:lvl2pPr>
    <a:lvl3pPr marL="914400" algn="l" rtl="0" eaLnBrk="0" fontAlgn="base" hangingPunct="0">
      <a:spcBef>
        <a:spcPct val="0"/>
      </a:spcBef>
      <a:spcAft>
        <a:spcPct val="0"/>
      </a:spcAft>
      <a:defRPr sz="1200" kern="1200">
        <a:solidFill>
          <a:schemeClr val="tx1"/>
        </a:solidFill>
        <a:latin typeface="Times" charset="0"/>
        <a:ea typeface="+mn-ea"/>
        <a:cs typeface="+mn-cs"/>
      </a:defRPr>
    </a:lvl3pPr>
    <a:lvl4pPr marL="1371600" algn="l" rtl="0" eaLnBrk="0" fontAlgn="base" hangingPunct="0">
      <a:spcBef>
        <a:spcPct val="0"/>
      </a:spcBef>
      <a:spcAft>
        <a:spcPct val="0"/>
      </a:spcAft>
      <a:defRPr sz="1200" kern="1200">
        <a:solidFill>
          <a:schemeClr val="tx1"/>
        </a:solidFill>
        <a:latin typeface="Times" charset="0"/>
        <a:ea typeface="+mn-ea"/>
        <a:cs typeface="+mn-cs"/>
      </a:defRPr>
    </a:lvl4pPr>
    <a:lvl5pPr marL="1828800" algn="l" rtl="0" eaLnBrk="0" fontAlgn="base" hangingPunct="0">
      <a:spcBef>
        <a:spcPct val="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Times" charset="0"/>
        <a:ea typeface="+mn-ea"/>
        <a:cs typeface="+mn-cs"/>
      </a:defRPr>
    </a:lvl6pPr>
    <a:lvl7pPr marL="2743200" algn="l" defTabSz="914400" rtl="0" eaLnBrk="1" latinLnBrk="0" hangingPunct="1">
      <a:defRPr sz="1200" kern="1200">
        <a:solidFill>
          <a:schemeClr val="tx1"/>
        </a:solidFill>
        <a:latin typeface="Times" charset="0"/>
        <a:ea typeface="+mn-ea"/>
        <a:cs typeface="+mn-cs"/>
      </a:defRPr>
    </a:lvl7pPr>
    <a:lvl8pPr marL="3200400" algn="l" defTabSz="914400" rtl="0" eaLnBrk="1" latinLnBrk="0" hangingPunct="1">
      <a:defRPr sz="1200" kern="1200">
        <a:solidFill>
          <a:schemeClr val="tx1"/>
        </a:solidFill>
        <a:latin typeface="Times" charset="0"/>
        <a:ea typeface="+mn-ea"/>
        <a:cs typeface="+mn-cs"/>
      </a:defRPr>
    </a:lvl8pPr>
    <a:lvl9pPr marL="3657600" algn="l" defTabSz="914400" rtl="0" eaLnBrk="1" latinLnBrk="0" hangingPunct="1">
      <a:defRPr sz="12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0008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7" autoAdjust="0"/>
    <p:restoredTop sz="91028"/>
  </p:normalViewPr>
  <p:slideViewPr>
    <p:cSldViewPr>
      <p:cViewPr varScale="1">
        <p:scale>
          <a:sx n="84" d="100"/>
          <a:sy n="84" d="100"/>
        </p:scale>
        <p:origin x="21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15360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15360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15360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a:lvl1pPr>
          </a:lstStyle>
          <a:p>
            <a:pPr>
              <a:defRPr/>
            </a:pPr>
            <a:fld id="{F4A95852-B6BC-904D-AB27-60F2944099B6}"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a:lvl1pPr>
          </a:lstStyle>
          <a:p>
            <a:pPr>
              <a:defRPr/>
            </a:pPr>
            <a:endParaRPr lang="en-GB" altLang="x-none"/>
          </a:p>
        </p:txBody>
      </p:sp>
      <p:sp>
        <p:nvSpPr>
          <p:cNvPr id="717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GB" altLang="x-none"/>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x-none" noProof="0"/>
              <a:t>Cliquez pour modifier les styles du texte du masque</a:t>
            </a:r>
          </a:p>
          <a:p>
            <a:pPr lvl="1"/>
            <a:r>
              <a:rPr lang="en-GB" altLang="x-none" noProof="0"/>
              <a:t>Deuxième niveau</a:t>
            </a:r>
          </a:p>
          <a:p>
            <a:pPr lvl="2"/>
            <a:r>
              <a:rPr lang="en-GB" altLang="x-none" noProof="0"/>
              <a:t>Troisième niveau</a:t>
            </a:r>
          </a:p>
          <a:p>
            <a:pPr lvl="3"/>
            <a:r>
              <a:rPr lang="en-GB" altLang="x-none" noProof="0"/>
              <a:t>Quatrième niveau</a:t>
            </a:r>
          </a:p>
          <a:p>
            <a:pPr lvl="4"/>
            <a:r>
              <a:rPr lang="en-GB" altLang="x-none" noProof="0"/>
              <a:t>Cinquième niveau</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a:lvl1pPr>
          </a:lstStyle>
          <a:p>
            <a:pPr>
              <a:defRPr/>
            </a:pPr>
            <a:endParaRPr lang="en-GB" altLang="x-none"/>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a:lvl1pPr>
          </a:lstStyle>
          <a:p>
            <a:pPr>
              <a:defRPr/>
            </a:pPr>
            <a:fld id="{B01B8A1B-B648-3442-B7DD-157D99E0AC79}"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286CF0F-F696-964B-AF4D-23D26A0A3E7A}" type="slidenum">
              <a:rPr lang="en-GB" altLang="x-none"/>
              <a:pPr>
                <a:defRPr/>
              </a:pPr>
              <a:t>1</a:t>
            </a:fld>
            <a:endParaRPr lang="en-GB" altLang="x-none"/>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defRPr/>
            </a:pPr>
            <a:r>
              <a:rPr lang="en-GB" b="1">
                <a:solidFill>
                  <a:srgbClr val="111111"/>
                </a:solidFill>
                <a:latin typeface="Arial" charset="0"/>
              </a:rPr>
              <a:t>Figure 4: Bayesian phylogenetic tree of hominin mitochondrial relationships based on the </a:t>
            </a:r>
            <a:r>
              <a:rPr lang="en-GB" b="1" err="1">
                <a:solidFill>
                  <a:srgbClr val="111111"/>
                </a:solidFill>
                <a:latin typeface="Arial" charset="0"/>
              </a:rPr>
              <a:t>Sima</a:t>
            </a:r>
            <a:r>
              <a:rPr lang="en-GB" b="1">
                <a:solidFill>
                  <a:srgbClr val="111111"/>
                </a:solidFill>
                <a:latin typeface="Arial" charset="0"/>
              </a:rPr>
              <a:t> de </a:t>
            </a:r>
            <a:r>
              <a:rPr lang="en-GB" b="1" err="1">
                <a:solidFill>
                  <a:srgbClr val="111111"/>
                </a:solidFill>
                <a:latin typeface="Arial" charset="0"/>
              </a:rPr>
              <a:t>los</a:t>
            </a:r>
            <a:r>
              <a:rPr lang="en-GB" b="1">
                <a:solidFill>
                  <a:srgbClr val="111111"/>
                </a:solidFill>
                <a:latin typeface="Arial" charset="0"/>
              </a:rPr>
              <a:t> </a:t>
            </a:r>
            <a:r>
              <a:rPr lang="en-GB" b="1" err="1">
                <a:solidFill>
                  <a:srgbClr val="111111"/>
                </a:solidFill>
                <a:latin typeface="Arial" charset="0"/>
              </a:rPr>
              <a:t>Huesos</a:t>
            </a:r>
            <a:r>
              <a:rPr lang="en-GB" b="1">
                <a:solidFill>
                  <a:srgbClr val="111111"/>
                </a:solidFill>
                <a:latin typeface="Arial" charset="0"/>
              </a:rPr>
              <a:t> </a:t>
            </a:r>
            <a:r>
              <a:rPr lang="en-GB" b="1" err="1">
                <a:solidFill>
                  <a:srgbClr val="111111"/>
                </a:solidFill>
                <a:latin typeface="Arial" charset="0"/>
              </a:rPr>
              <a:t>mtDNA</a:t>
            </a:r>
            <a:r>
              <a:rPr lang="en-GB" b="1">
                <a:solidFill>
                  <a:srgbClr val="111111"/>
                </a:solidFill>
                <a:latin typeface="Arial" charset="0"/>
              </a:rPr>
              <a:t> sequence determined using the inclusive filtering criteria.</a:t>
            </a:r>
          </a:p>
          <a:p>
            <a:pPr>
              <a:defRPr/>
            </a:pPr>
            <a:endParaRPr lang="en-GB"/>
          </a:p>
        </p:txBody>
      </p:sp>
      <p:sp>
        <p:nvSpPr>
          <p:cNvPr id="4" name="Espace réservé du numéro de diapositive 3"/>
          <p:cNvSpPr>
            <a:spLocks noGrp="1"/>
          </p:cNvSpPr>
          <p:nvPr>
            <p:ph type="sldNum" sz="quarter" idx="5"/>
          </p:nvPr>
        </p:nvSpPr>
        <p:spPr/>
        <p:txBody>
          <a:bodyPr/>
          <a:lstStyle/>
          <a:p>
            <a:pPr>
              <a:defRPr/>
            </a:pPr>
            <a:fld id="{25D74BDA-A0CF-0C48-9DBA-0BFAD0294C78}" type="slidenum">
              <a:rPr lang="en-GB" altLang="x-none" smtClean="0"/>
              <a:pPr>
                <a:defRPr/>
              </a:pPr>
              <a:t>12</a:t>
            </a:fld>
            <a:endParaRPr lang="en-GB" alt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D3E6D3D-3224-7140-9D3D-C83F6DC2064A}" type="slidenum">
              <a:rPr lang="en-GB" altLang="x-none"/>
              <a:pPr>
                <a:defRPr/>
              </a:pPr>
              <a:t>16</a:t>
            </a:fld>
            <a:endParaRPr lang="en-GB" altLang="x-none"/>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FEB9233-3E9C-B945-AF68-CF43BED7C2D1}" type="slidenum">
              <a:rPr lang="en-GB" altLang="x-none"/>
              <a:pPr>
                <a:defRPr/>
              </a:pPr>
              <a:t>18</a:t>
            </a:fld>
            <a:endParaRPr lang="en-GB" altLang="x-none"/>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8F6EAAA-2481-C145-9A96-F80E66243386}" type="slidenum">
              <a:rPr lang="en-GB" altLang="x-none"/>
              <a:pPr>
                <a:defRPr/>
              </a:pPr>
              <a:t>19</a:t>
            </a:fld>
            <a:endParaRPr lang="en-GB" altLang="x-none"/>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5178CC-5EFD-3447-9B6F-063770D1D6D3}" type="slidenum">
              <a:rPr lang="en-GB" altLang="x-none"/>
              <a:pPr>
                <a:defRPr/>
              </a:pPr>
              <a:t>20</a:t>
            </a:fld>
            <a:endParaRPr lang="en-GB" altLang="x-none"/>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0B317DE-0C19-E140-A14A-1C2446C8C525}" type="slidenum">
              <a:rPr lang="en-GB" altLang="x-none"/>
              <a:pPr>
                <a:defRPr/>
              </a:pPr>
              <a:t>21</a:t>
            </a:fld>
            <a:endParaRPr lang="en-GB" altLang="x-none"/>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3018EB3-8860-3A48-9B53-31FB27FF1AEB}" type="slidenum">
              <a:rPr lang="en-GB" altLang="x-none"/>
              <a:pPr>
                <a:defRPr/>
              </a:pPr>
              <a:t>22</a:t>
            </a:fld>
            <a:endParaRPr lang="en-GB" altLang="x-none"/>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9ACCBED-D43B-C54E-B4EA-689EAC6551DD}" type="slidenum">
              <a:rPr lang="en-GB" altLang="x-none"/>
              <a:pPr>
                <a:defRPr/>
              </a:pPr>
              <a:t>23</a:t>
            </a:fld>
            <a:endParaRPr lang="en-GB" altLang="x-none"/>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BF92370-F329-0D44-AA67-CA4D52198EC7}" type="slidenum">
              <a:rPr lang="en-GB" altLang="x-none"/>
              <a:pPr>
                <a:defRPr/>
              </a:pPr>
              <a:t>24</a:t>
            </a:fld>
            <a:endParaRPr lang="en-GB" altLang="x-none"/>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8B082A5-6408-2549-9D48-E9ADF9EF026A}" type="slidenum">
              <a:rPr lang="en-GB" altLang="x-none"/>
              <a:pPr>
                <a:defRPr/>
              </a:pPr>
              <a:t>25</a:t>
            </a:fld>
            <a:endParaRPr lang="en-GB" altLang="x-none"/>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pPr eaLnBrk="1" hangingPunct="1">
              <a:defRPr/>
            </a:pPr>
            <a:r>
              <a:rPr lang="en-GB" altLang="x-none"/>
              <a:t>The unrooted tree means that it is only an illustration of the relationships between A, B, C and D and does not tell us anything about the series of evolutionary events that led to these genes. Five evolutionary pathways are possible, each depicted by a different rooted tree.</a:t>
            </a:r>
          </a:p>
          <a:p>
            <a:pPr eaLnBrk="1" hangingPunct="1">
              <a:defRPr/>
            </a:pPr>
            <a:r>
              <a:rPr lang="en-GB" altLang="x-none"/>
              <a:t>To distinguish between them the phylogenetic analysis must include at least one outgroup, this being a homologous gene that we know is less closely related to A, B, C and D than these four genes are to each other.</a:t>
            </a:r>
          </a:p>
          <a:p>
            <a:pPr eaLnBrk="1" hangingPunct="1">
              <a:defRPr/>
            </a:pPr>
            <a:r>
              <a:rPr lang="en-GB" altLang="x-none"/>
              <a:t>The outgroup enables the root of the tree to be located and the correct evolutionary pathway to be identified.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33A6D1C-59D4-C546-919B-AD91A843A1BF}" type="slidenum">
              <a:rPr lang="en-GB" altLang="x-none"/>
              <a:pPr>
                <a:defRPr/>
              </a:pPr>
              <a:t>2</a:t>
            </a:fld>
            <a:endParaRPr lang="en-GB" altLang="x-none"/>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234CD7-1852-D549-BF26-570121297C7A}" type="slidenum">
              <a:rPr lang="en-GB" altLang="x-none"/>
              <a:pPr>
                <a:defRPr/>
              </a:pPr>
              <a:t>26</a:t>
            </a:fld>
            <a:endParaRPr lang="en-GB" altLang="x-none"/>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pPr eaLnBrk="1" hangingPunct="1">
              <a:defRPr/>
            </a:pPr>
            <a:r>
              <a:rPr lang="en-GB" altLang="x-none"/>
              <a:t>The unrooted tree means that it is only an illustration of the relationships between A, B, C and D and does not tell us anything about the series of evolutionary events that led to these genes. Five evolutionary pathways are possible, each depicted by a different rooted tree.</a:t>
            </a:r>
          </a:p>
          <a:p>
            <a:pPr eaLnBrk="1" hangingPunct="1">
              <a:defRPr/>
            </a:pPr>
            <a:r>
              <a:rPr lang="en-GB" altLang="x-none"/>
              <a:t>To distinguish between them the phylogenetic analysis must include at least one outgroup, this being a homologous gene that we know is less closely related to A, B, C and D than these four genes are to each other.</a:t>
            </a:r>
          </a:p>
          <a:p>
            <a:pPr eaLnBrk="1" hangingPunct="1">
              <a:defRPr/>
            </a:pPr>
            <a:r>
              <a:rPr lang="en-GB" altLang="x-none"/>
              <a:t>The outgroup enables the root of the tree to be located and the correct evolutionary pathway to be identified.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26DBE9D-8F60-BA4F-B927-06FAA0EE474A}" type="slidenum">
              <a:rPr lang="en-GB" altLang="x-none"/>
              <a:pPr>
                <a:defRPr/>
              </a:pPr>
              <a:t>27</a:t>
            </a:fld>
            <a:endParaRPr lang="en-GB" altLang="x-none"/>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pPr eaLnBrk="1" hangingPunct="1">
              <a:defRPr/>
            </a:pPr>
            <a:r>
              <a:rPr lang="en-GB" altLang="x-none"/>
              <a:t>The unrooted tree means that it is only an illustration of the relationships </a:t>
            </a:r>
            <a:r>
              <a:rPr lang="en-GB" altLang="x-none" err="1"/>
              <a:t>betwenn</a:t>
            </a:r>
            <a:r>
              <a:rPr lang="en-GB" altLang="x-none"/>
              <a:t> A, B, C and D and does not tell us anything about the series of evolutionary events that led to these genes. Five evolutionary pathways are possible, each depicted by a different rooted tree.</a:t>
            </a:r>
          </a:p>
          <a:p>
            <a:pPr eaLnBrk="1" hangingPunct="1">
              <a:defRPr/>
            </a:pPr>
            <a:r>
              <a:rPr lang="en-GB" altLang="x-none"/>
              <a:t>To distinguish </a:t>
            </a:r>
            <a:r>
              <a:rPr lang="en-GB" altLang="x-none" err="1"/>
              <a:t>betwwen</a:t>
            </a:r>
            <a:r>
              <a:rPr lang="en-GB" altLang="x-none"/>
              <a:t> them the phylogenetic analysis must include at least one outgroup, this </a:t>
            </a:r>
            <a:r>
              <a:rPr lang="en-GB" altLang="x-none" err="1"/>
              <a:t>beeing</a:t>
            </a:r>
            <a:r>
              <a:rPr lang="en-GB" altLang="x-none"/>
              <a:t> a homologous gene that we know is less closely related to A, B, C and D than these four genes are to each other.</a:t>
            </a:r>
          </a:p>
          <a:p>
            <a:pPr eaLnBrk="1" hangingPunct="1">
              <a:defRPr/>
            </a:pPr>
            <a:r>
              <a:rPr lang="en-GB" altLang="x-none"/>
              <a:t>The outgroup enables the root of the tree to be located and the correct evolutionary pathway to be identified.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C99D2DE-97A5-0F45-AAA6-59977E944DE2}" type="slidenum">
              <a:rPr lang="en-GB" altLang="x-none"/>
              <a:pPr>
                <a:defRPr/>
              </a:pPr>
              <a:t>28</a:t>
            </a:fld>
            <a:endParaRPr lang="en-GB" altLang="x-none"/>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96491C3-40E9-C54A-9235-666B80B15334}" type="slidenum">
              <a:rPr lang="en-GB" altLang="x-none"/>
              <a:pPr>
                <a:defRPr/>
              </a:pPr>
              <a:t>29</a:t>
            </a:fld>
            <a:endParaRPr lang="en-GB" altLang="x-none"/>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3D788B6-E9B9-D54A-AB48-F8CBA6E1A0B1}" type="slidenum">
              <a:rPr lang="en-GB" altLang="x-none"/>
              <a:pPr>
                <a:defRPr/>
              </a:pPr>
              <a:t>30</a:t>
            </a:fld>
            <a:endParaRPr lang="en-GB" altLang="x-none"/>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B8EAD31-0C72-CD43-983A-69C13B273106}" type="slidenum">
              <a:rPr lang="en-GB" altLang="x-none"/>
              <a:pPr>
                <a:defRPr/>
              </a:pPr>
              <a:t>31</a:t>
            </a:fld>
            <a:endParaRPr lang="en-GB" altLang="x-none"/>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8BE194D-201D-1B44-927A-7D17E10DEC77}" type="slidenum">
              <a:rPr lang="en-GB" altLang="x-none"/>
              <a:pPr>
                <a:defRPr/>
              </a:pPr>
              <a:t>32</a:t>
            </a:fld>
            <a:endParaRPr lang="en-GB" altLang="x-none"/>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2C1E63F-4C9F-184B-96EE-A0450FB5D7AF}" type="slidenum">
              <a:rPr lang="en-GB" altLang="x-none"/>
              <a:pPr>
                <a:defRPr/>
              </a:pPr>
              <a:t>33</a:t>
            </a:fld>
            <a:endParaRPr lang="en-GB" altLang="x-none"/>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21B5DF5-DF78-594C-AC9A-C3E0F01A6FD5}" type="slidenum">
              <a:rPr lang="en-GB" altLang="x-none"/>
              <a:pPr>
                <a:defRPr/>
              </a:pPr>
              <a:t>34</a:t>
            </a:fld>
            <a:endParaRPr lang="en-GB" altLang="x-none"/>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96AADB-4F26-C942-8ED6-7422CC6B08D8}" type="slidenum">
              <a:rPr lang="en-GB" altLang="x-none"/>
              <a:pPr>
                <a:defRPr/>
              </a:pPr>
              <a:t>35</a:t>
            </a:fld>
            <a:endParaRPr lang="en-GB" altLang="x-non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pPr>
              <a:spcBef>
                <a:spcPct val="50000"/>
              </a:spcBef>
              <a:defRPr/>
            </a:pPr>
            <a:r>
              <a:rPr lang="en-GB" altLang="x-none" sz="1800" b="1"/>
              <a:t>Given that similar sequences can be aligned both more easily and with greater confidence, the alignment of multiple sequences should take into  consideration the branching order of the sequences being studied. Sequences are generally added one at a time to the growing multiple alignment with the most related sequences being added first and the least related being added last.</a:t>
            </a:r>
          </a:p>
          <a:p>
            <a:pPr>
              <a:spcBef>
                <a:spcPct val="50000"/>
              </a:spcBef>
              <a:defRPr/>
            </a:pPr>
            <a:r>
              <a:rPr lang="en-GB" altLang="x-none" sz="1800" b="1"/>
              <a:t>It is increasingly common, however, for analyses of the sequences themselves to be the way in which phylogenetic relationships are determined. In those cases, an integrated approach is generally adopted that simultaneously generates an alignment and a phylogeny.</a:t>
            </a:r>
          </a:p>
          <a:p>
            <a:pPr>
              <a:spcBef>
                <a:spcPct val="50000"/>
              </a:spcBef>
              <a:defRPr/>
            </a:pPr>
            <a:r>
              <a:rPr lang="en-GB" altLang="x-none" sz="1800" b="1"/>
              <a:t>This approach typically requires many rounds of phylogenetic analysis and sequence alignment.</a:t>
            </a:r>
          </a:p>
          <a:p>
            <a:pPr eaLnBrk="1" hangingPunct="1">
              <a:defRPr/>
            </a:pPr>
            <a:endParaRPr lang="en-GB" altLang="x-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D3FA3F9-2FB3-8643-969D-FA5FE1D1BAE5}" type="slidenum">
              <a:rPr lang="en-GB" altLang="x-none"/>
              <a:pPr>
                <a:defRPr/>
              </a:pPr>
              <a:t>3</a:t>
            </a:fld>
            <a:endParaRPr lang="en-GB" altLang="x-none"/>
          </a:p>
        </p:txBody>
      </p:sp>
      <p:sp>
        <p:nvSpPr>
          <p:cNvPr id="214018" name="Rectangle 1026"/>
          <p:cNvSpPr>
            <a:spLocks noGrp="1" noRot="1" noChangeAspect="1" noChangeArrowheads="1" noTextEdit="1"/>
          </p:cNvSpPr>
          <p:nvPr>
            <p:ph type="sldImg"/>
          </p:nvPr>
        </p:nvSpPr>
        <p:spPr>
          <a:ln/>
        </p:spPr>
      </p:sp>
      <p:sp>
        <p:nvSpPr>
          <p:cNvPr id="214019" name="Rectangle 1027"/>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D380BCF-C76F-DB4F-BFA3-2EF380AED933}" type="slidenum">
              <a:rPr lang="en-GB" altLang="x-none"/>
              <a:pPr>
                <a:defRPr/>
              </a:pPr>
              <a:t>36</a:t>
            </a:fld>
            <a:endParaRPr lang="en-GB" altLang="x-none"/>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2A63C70-1D73-B94C-8E18-8CF4046E0FAF}" type="slidenum">
              <a:rPr lang="en-GB" altLang="x-none"/>
              <a:pPr>
                <a:defRPr/>
              </a:pPr>
              <a:t>38</a:t>
            </a:fld>
            <a:endParaRPr lang="en-GB" altLang="x-none"/>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3444FC-10FD-364C-A2E0-60553300E032}" type="slidenum">
              <a:rPr lang="en-GB" altLang="x-none"/>
              <a:pPr>
                <a:defRPr/>
              </a:pPr>
              <a:t>39</a:t>
            </a:fld>
            <a:endParaRPr lang="en-GB" altLang="x-none"/>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7862A11-FF41-4648-AAEA-9C96E96DD7CE}" type="slidenum">
              <a:rPr lang="en-GB" altLang="x-none"/>
              <a:pPr>
                <a:defRPr/>
              </a:pPr>
              <a:t>40</a:t>
            </a:fld>
            <a:endParaRPr lang="en-GB" altLang="x-none"/>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B303559-C0DD-3347-8A69-0E1BCEEB5802}" type="slidenum">
              <a:rPr lang="en-GB" altLang="x-none"/>
              <a:pPr>
                <a:defRPr/>
              </a:pPr>
              <a:t>41</a:t>
            </a:fld>
            <a:endParaRPr lang="en-GB" altLang="x-none"/>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47DC0AF-F0BB-0040-AF79-B44B72011D0A}" type="slidenum">
              <a:rPr lang="en-GB" altLang="x-none"/>
              <a:pPr>
                <a:defRPr/>
              </a:pPr>
              <a:t>42</a:t>
            </a:fld>
            <a:endParaRPr lang="en-GB" altLang="x-none"/>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F7C6A63-BF34-9547-9C05-A392554272B4}" type="slidenum">
              <a:rPr lang="en-GB" altLang="x-none"/>
              <a:pPr>
                <a:defRPr/>
              </a:pPr>
              <a:t>43</a:t>
            </a:fld>
            <a:endParaRPr lang="en-GB" altLang="x-none"/>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3014BE0-E618-1A4D-8DB4-450054274A04}" type="slidenum">
              <a:rPr lang="en-GB" altLang="x-none"/>
              <a:pPr>
                <a:defRPr/>
              </a:pPr>
              <a:t>45</a:t>
            </a:fld>
            <a:endParaRPr lang="en-GB" altLang="x-none"/>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6B4977F-3FC5-9943-B10A-0E455F3E209D}" type="slidenum">
              <a:rPr lang="en-GB" altLang="x-none"/>
              <a:pPr>
                <a:defRPr/>
              </a:pPr>
              <a:t>46</a:t>
            </a:fld>
            <a:endParaRPr lang="en-GB" altLang="x-none"/>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5A5FEFF-1B37-7441-8EF1-C2ABB86D4BEB}" type="slidenum">
              <a:rPr lang="en-GB" altLang="x-none"/>
              <a:pPr>
                <a:defRPr/>
              </a:pPr>
              <a:t>47</a:t>
            </a:fld>
            <a:endParaRPr lang="en-GB" altLang="x-none"/>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pPr eaLnBrk="1" hangingPunct="1">
              <a:defRPr/>
            </a:pPr>
            <a:r>
              <a:rPr lang="en-GB" altLang="x-none"/>
              <a:t>1- position 1 on  the multiple alignment</a:t>
            </a:r>
          </a:p>
          <a:p>
            <a:pPr eaLnBrk="1" hangingPunct="1">
              <a:defRPr/>
            </a:pPr>
            <a:r>
              <a:rPr lang="en-GB" altLang="x-none"/>
              <a:t>All 4 positions have the same base « G » and the position is said invariant. Invariant sites are uninformative, because each of the three sequences invokes exactly the same number of mutations (0).</a:t>
            </a:r>
          </a:p>
          <a:p>
            <a:pPr eaLnBrk="1" hangingPunct="1">
              <a:defRPr/>
            </a:pPr>
            <a:r>
              <a:rPr lang="en-GB" altLang="x-none"/>
              <a:t>2- Position 2 is uninformative from the parsimony perspective because one mutation occurs in all three of the possible trees.</a:t>
            </a:r>
          </a:p>
          <a:p>
            <a:pPr eaLnBrk="1" hangingPunct="1">
              <a:defRPr/>
            </a:pPr>
            <a:r>
              <a:rPr lang="en-GB" altLang="x-none"/>
              <a:t>3- Position 3 is uninformative because all trees require two mutations;</a:t>
            </a:r>
          </a:p>
          <a:p>
            <a:pPr eaLnBrk="1" hangingPunct="1">
              <a:defRPr/>
            </a:pPr>
            <a:r>
              <a:rPr lang="en-GB" altLang="x-none"/>
              <a:t>4- is uninformative because all three trees require three mutations.</a:t>
            </a:r>
          </a:p>
          <a:p>
            <a:pPr eaLnBrk="1" hangingPunct="1">
              <a:defRPr/>
            </a:pPr>
            <a:endParaRPr lang="en-GB" altLang="x-none"/>
          </a:p>
          <a:p>
            <a:pPr eaLnBrk="1" hangingPunct="1">
              <a:defRPr/>
            </a:pPr>
            <a:r>
              <a:rPr lang="en-GB" altLang="x-none"/>
              <a:t>In contrast: , positions 5 and 6 are both informative because for both of them, one of the three trees invokes only one mutation and the other two alternative trees both require two.</a:t>
            </a:r>
          </a:p>
          <a:p>
            <a:pPr eaLnBrk="1" hangingPunct="1">
              <a:defRPr/>
            </a:pPr>
            <a:r>
              <a:rPr lang="en-GB" altLang="x-none"/>
              <a:t>Informative sites are  those that allow one of the trees (see next slide) to be distinguished from the other two on the basis of how many mutations they must invoke.</a:t>
            </a:r>
          </a:p>
          <a:p>
            <a:pPr eaLnBrk="1" hangingPunct="1">
              <a:defRPr/>
            </a:pPr>
            <a:endParaRPr lang="en-GB" altLang="x-none"/>
          </a:p>
          <a:p>
            <a:pPr eaLnBrk="1" hangingPunct="1">
              <a:defRPr/>
            </a:pPr>
            <a:r>
              <a:rPr lang="en-GB" altLang="x-none"/>
              <a:t>In general, for a position to be informative regardless of how many sequences are aligned, it has to have at least two different nucleotides, and each of these nucleotides has to be present at least twice.</a:t>
            </a:r>
          </a:p>
          <a:p>
            <a:pPr eaLnBrk="1" hangingPunct="1">
              <a:defRPr/>
            </a:pPr>
            <a:r>
              <a:rPr lang="en-GB" altLang="x-none"/>
              <a:t>All parsimony programs begin by applying this fairly simple rule to the data set being analysed. Notice that four of the six positions being considered in the alignment shown are simply discarded and not considered any further in a parsimony analysis. All of those sites would have contributed to the pairwise similarity scores used by a distance based approach, and this </a:t>
            </a:r>
            <a:r>
              <a:rPr lang="en-GB" altLang="x-none" err="1"/>
              <a:t>diference</a:t>
            </a:r>
            <a:r>
              <a:rPr lang="en-GB" altLang="x-none"/>
              <a:t> alone can generate substantial differences in the conclusions reached by both types of approaches.</a:t>
            </a:r>
          </a:p>
          <a:p>
            <a:pPr eaLnBrk="1" hangingPunct="1">
              <a:defRPr/>
            </a:pPr>
            <a:endParaRPr lang="en-GB" altLang="x-none"/>
          </a:p>
          <a:p>
            <a:pPr eaLnBrk="1" hangingPunct="1">
              <a:defRPr/>
            </a:pPr>
            <a:r>
              <a:rPr lang="en-GB" altLang="x-none" err="1"/>
              <a:t>Krane</a:t>
            </a:r>
            <a:r>
              <a:rPr lang="en-GB" altLang="x-none"/>
              <a:t> &amp; Rayner, 2002.</a:t>
            </a:r>
          </a:p>
          <a:p>
            <a:pPr eaLnBrk="1" hangingPunct="1">
              <a:defRPr/>
            </a:pPr>
            <a:endParaRPr lang="en-GB" alt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3598393-C3B9-1348-95FB-CD823E65E1B8}" type="slidenum">
              <a:rPr lang="en-GB" altLang="x-none"/>
              <a:pPr>
                <a:defRPr/>
              </a:pPr>
              <a:t>4</a:t>
            </a:fld>
            <a:endParaRPr lang="en-GB" altLang="x-none"/>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2E8A405-45DD-F849-B28E-DBFED0FD2991}" type="slidenum">
              <a:rPr lang="en-GB" altLang="x-none"/>
              <a:pPr>
                <a:defRPr/>
              </a:pPr>
              <a:t>49</a:t>
            </a:fld>
            <a:endParaRPr lang="en-GB" altLang="x-none"/>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4BD2FA8-FC9D-F444-935C-B737BEF9F9B4}" type="slidenum">
              <a:rPr lang="en-GB" altLang="x-none"/>
              <a:pPr>
                <a:defRPr/>
              </a:pPr>
              <a:t>53</a:t>
            </a:fld>
            <a:endParaRPr lang="en-GB" altLang="x-none"/>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D2D28B-647A-4C4B-B05A-BFCDC0DFCE1D}" type="slidenum">
              <a:rPr lang="en-GB" altLang="x-none"/>
              <a:pPr>
                <a:defRPr/>
              </a:pPr>
              <a:t>55</a:t>
            </a:fld>
            <a:endParaRPr lang="en-GB" altLang="x-none"/>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589C839-1A96-484B-8A38-495526D0D580}" type="slidenum">
              <a:rPr lang="en-GB" altLang="x-none"/>
              <a:pPr>
                <a:defRPr/>
              </a:pPr>
              <a:t>56</a:t>
            </a:fld>
            <a:endParaRPr lang="en-GB" altLang="x-none"/>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D94E484-30A9-EB44-A2F7-4E59D6BC2A2A}" type="slidenum">
              <a:rPr lang="en-GB" altLang="x-none"/>
              <a:pPr>
                <a:defRPr/>
              </a:pPr>
              <a:t>57</a:t>
            </a:fld>
            <a:endParaRPr lang="en-GB" altLang="x-none"/>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922628B-F4C8-E143-8DCD-D54D0D68A987}" type="slidenum">
              <a:rPr lang="en-GB" altLang="x-none"/>
              <a:pPr>
                <a:defRPr/>
              </a:pPr>
              <a:t>61</a:t>
            </a:fld>
            <a:endParaRPr lang="en-GB" altLang="x-none"/>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19C7619-6493-4F4C-9228-86C23F1F0572}" type="slidenum">
              <a:rPr lang="en-GB" altLang="x-none"/>
              <a:pPr>
                <a:defRPr/>
              </a:pPr>
              <a:t>62</a:t>
            </a:fld>
            <a:endParaRPr lang="en-GB" altLang="x-none"/>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pPr eaLnBrk="1" hangingPunct="1">
              <a:defRPr/>
            </a:pPr>
            <a:r>
              <a:rPr lang="en-GB" altLang="x-none"/>
              <a:t>To begin the reconstruction, it is initially assumed that there is just one internal node from which branches leading to all the DNA sequences radiate in a star-like pattern.</a:t>
            </a:r>
          </a:p>
          <a:p>
            <a:pPr eaLnBrk="1" hangingPunct="1">
              <a:defRPr/>
            </a:pPr>
            <a:r>
              <a:rPr lang="en-GB" altLang="x-none"/>
              <a:t>Next, a pair of sequences is chosen at random, removed from the star, and attached to a second internal node, connected by a branch to the center of the star. The distance matrix is used to calculate the total branch length in this new “tree”. The sequences are then returned to their original positions and another pair attached to the second internal node, and again the total branch length is calculated. This operation is repeated until all the possible pairs have been examined, enabling the combination that gives the tree with the shortest total branch length to be identified.</a:t>
            </a:r>
          </a:p>
          <a:p>
            <a:pPr eaLnBrk="1" hangingPunct="1">
              <a:defRPr/>
            </a:pPr>
            <a:r>
              <a:rPr lang="en-GB" altLang="x-none"/>
              <a:t>This pair of sequences will be neighbors in the final tree; in the interim, they are combined into a single unit, creating a new star with one branch fewer than the original one.</a:t>
            </a:r>
          </a:p>
          <a:p>
            <a:pPr eaLnBrk="1" hangingPunct="1">
              <a:defRPr/>
            </a:pPr>
            <a:r>
              <a:rPr lang="en-GB" altLang="x-none"/>
              <a:t>The whole process of pair selection and tree-length calculated is now repeated so that a second pair of neighboring sequences is identified, and then repeated again so that a third pair is located, and so on.</a:t>
            </a:r>
          </a:p>
          <a:p>
            <a:pPr eaLnBrk="1" hangingPunct="1">
              <a:defRPr/>
            </a:pPr>
            <a:r>
              <a:rPr lang="en-GB" altLang="x-none"/>
              <a:t>The result is a complete reconstructed tree.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844E45B-CF2A-3943-96A4-172E196DECB9}" type="slidenum">
              <a:rPr lang="en-GB" altLang="x-none"/>
              <a:pPr>
                <a:defRPr/>
              </a:pPr>
              <a:t>64</a:t>
            </a:fld>
            <a:endParaRPr lang="en-GB" altLang="x-none" dirty="0"/>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4B6FEDF-65CC-3742-914E-B03201BDBAA6}" type="slidenum">
              <a:rPr lang="en-GB" altLang="x-none"/>
              <a:pPr>
                <a:defRPr/>
              </a:pPr>
              <a:t>65</a:t>
            </a:fld>
            <a:endParaRPr lang="en-GB" altLang="x-none"/>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2B2381B-49C7-3843-B815-6BE5AAFC00EB}" type="slidenum">
              <a:rPr lang="en-GB" altLang="x-none"/>
              <a:pPr>
                <a:defRPr/>
              </a:pPr>
              <a:t>66</a:t>
            </a:fld>
            <a:endParaRPr lang="en-GB" altLang="x-none"/>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11FD1A6-ACE2-E049-A162-2369411A1E69}" type="slidenum">
              <a:rPr lang="en-GB" altLang="x-none"/>
              <a:pPr>
                <a:defRPr/>
              </a:pPr>
              <a:t>5</a:t>
            </a:fld>
            <a:endParaRPr lang="en-GB" altLang="x-none"/>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397D29F-9AA3-8E48-90BA-A66E27E1EE23}" type="slidenum">
              <a:rPr lang="en-GB" altLang="x-none"/>
              <a:pPr>
                <a:defRPr/>
              </a:pPr>
              <a:t>67</a:t>
            </a:fld>
            <a:endParaRPr lang="en-GB" altLang="x-none"/>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FA09A89-CB02-344A-B3F9-8DD3BE487B01}" type="slidenum">
              <a:rPr lang="en-GB" altLang="x-none"/>
              <a:pPr>
                <a:defRPr/>
              </a:pPr>
              <a:t>69</a:t>
            </a:fld>
            <a:endParaRPr lang="en-GB" altLang="x-none"/>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65DE0D5-5AA6-1445-8E6A-E7D55F4576EF}" type="slidenum">
              <a:rPr lang="en-GB" altLang="x-none"/>
              <a:pPr>
                <a:defRPr/>
              </a:pPr>
              <a:t>70</a:t>
            </a:fld>
            <a:endParaRPr lang="en-GB" altLang="x-none"/>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761ADB-BB9E-784A-977F-6140FDEC805A}" type="slidenum">
              <a:rPr lang="en-GB" altLang="x-none"/>
              <a:pPr>
                <a:defRPr/>
              </a:pPr>
              <a:t>71</a:t>
            </a:fld>
            <a:endParaRPr lang="en-GB" altLang="x-none"/>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9C70D23-B4ED-AD40-B803-11E510A59DD2}" type="slidenum">
              <a:rPr lang="en-GB" altLang="x-none"/>
              <a:pPr>
                <a:defRPr/>
              </a:pPr>
              <a:t>72</a:t>
            </a:fld>
            <a:endParaRPr lang="en-GB" altLang="x-none"/>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911239-5A2C-D349-9B82-3993E509182F}" type="slidenum">
              <a:rPr lang="en-GB" altLang="x-none"/>
              <a:pPr>
                <a:defRPr/>
              </a:pPr>
              <a:t>73</a:t>
            </a:fld>
            <a:endParaRPr lang="en-GB" altLang="x-none"/>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8E1A90-22DE-E24D-AA1F-FB387E929348}" type="slidenum">
              <a:rPr lang="en-GB" altLang="x-none"/>
              <a:pPr>
                <a:defRPr/>
              </a:pPr>
              <a:t>85</a:t>
            </a:fld>
            <a:endParaRPr lang="en-GB" altLang="x-none"/>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49A8000-4B86-DB44-8CF7-03831BAFF5FE}" type="slidenum">
              <a:rPr lang="en-GB" altLang="x-none"/>
              <a:pPr>
                <a:defRPr/>
              </a:pPr>
              <a:t>86</a:t>
            </a:fld>
            <a:endParaRPr lang="en-GB" altLang="x-none"/>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7CF77FB-45FC-C04F-A418-6ED90BCE06C1}" type="slidenum">
              <a:rPr lang="en-GB" altLang="x-none"/>
              <a:pPr>
                <a:defRPr/>
              </a:pPr>
              <a:t>89</a:t>
            </a:fld>
            <a:endParaRPr lang="en-GB" altLang="x-none"/>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A560085-75F8-AA4F-8781-90E07D1E1483}" type="slidenum">
              <a:rPr lang="en-GB" altLang="x-none"/>
              <a:pPr>
                <a:defRPr/>
              </a:pPr>
              <a:t>90</a:t>
            </a:fld>
            <a:endParaRPr lang="en-GB" altLang="x-none"/>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9575E4A-4A85-1C48-A5A0-E87284CF7736}" type="slidenum">
              <a:rPr lang="en-GB" altLang="x-none"/>
              <a:pPr>
                <a:defRPr/>
              </a:pPr>
              <a:t>6</a:t>
            </a:fld>
            <a:endParaRPr lang="en-GB" altLang="x-none"/>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33BADC-AEE9-404E-9A3B-A013B2A2E1FD}" type="slidenum">
              <a:rPr lang="en-GB" altLang="x-none"/>
              <a:pPr>
                <a:defRPr/>
              </a:pPr>
              <a:t>91</a:t>
            </a:fld>
            <a:endParaRPr lang="en-GB" altLang="x-none"/>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9BC39C7-CB6B-DF45-90F9-71F23B348C14}" type="slidenum">
              <a:rPr lang="en-GB" altLang="x-none"/>
              <a:pPr>
                <a:defRPr/>
              </a:pPr>
              <a:t>92</a:t>
            </a:fld>
            <a:endParaRPr lang="en-GB" altLang="x-none"/>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76BEAB1-8A82-A74D-AD6E-43C0FB112DBC}" type="slidenum">
              <a:rPr lang="en-GB" altLang="x-none"/>
              <a:pPr>
                <a:defRPr/>
              </a:pPr>
              <a:t>95</a:t>
            </a:fld>
            <a:endParaRPr lang="en-GB" altLang="x-none"/>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33D3D69-762C-594A-98D9-A3ABD7C265A5}" type="slidenum">
              <a:rPr lang="en-GB" altLang="x-none"/>
              <a:pPr>
                <a:defRPr/>
              </a:pPr>
              <a:t>96</a:t>
            </a:fld>
            <a:endParaRPr lang="en-GB" altLang="x-none"/>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0F64E25-7DA3-3C4D-8365-18AB60115778}" type="slidenum">
              <a:rPr lang="en-GB" altLang="x-none"/>
              <a:pPr>
                <a:defRPr/>
              </a:pPr>
              <a:t>97</a:t>
            </a:fld>
            <a:endParaRPr lang="en-GB" altLang="x-none"/>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C762FC-0394-0141-B349-4CE18757461D}" type="slidenum">
              <a:rPr lang="en-GB" altLang="x-none"/>
              <a:pPr>
                <a:defRPr/>
              </a:pPr>
              <a:t>98</a:t>
            </a:fld>
            <a:endParaRPr lang="en-GB" altLang="x-none"/>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A69422-3CAD-2648-A3E5-706C0B28E94B}" type="slidenum">
              <a:rPr lang="en-GB" altLang="x-none"/>
              <a:pPr>
                <a:defRPr/>
              </a:pPr>
              <a:t>99</a:t>
            </a:fld>
            <a:endParaRPr lang="en-GB" altLang="x-none"/>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548D293-C3E1-C549-8308-A62E2FE01028}" type="slidenum">
              <a:rPr lang="en-GB" altLang="x-none"/>
              <a:pPr>
                <a:defRPr/>
              </a:pPr>
              <a:t>104</a:t>
            </a:fld>
            <a:endParaRPr lang="en-GB" altLang="x-none"/>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49BF03A-718A-A443-BB77-F0D13720BB3A}" type="slidenum">
              <a:rPr lang="en-GB" altLang="x-none"/>
              <a:pPr>
                <a:defRPr/>
              </a:pPr>
              <a:t>7</a:t>
            </a:fld>
            <a:endParaRPr lang="en-GB" altLang="x-none"/>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E410E2D-C853-4C41-AE04-F0E94528E7DA}" type="slidenum">
              <a:rPr lang="en-GB" altLang="x-none"/>
              <a:pPr>
                <a:defRPr/>
              </a:pPr>
              <a:t>8</a:t>
            </a:fld>
            <a:endParaRPr lang="en-GB" altLang="x-none"/>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pPr eaLnBrk="1" hangingPunct="1">
              <a:defRPr/>
            </a:pPr>
            <a:endParaRPr lang="fr-FR" alt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7C83C82-67E1-1547-A9A3-577AFD3FE367}" type="slidenum">
              <a:rPr lang="en-GB" altLang="x-none"/>
              <a:pPr>
                <a:defRPr/>
              </a:pPr>
              <a:t>10</a:t>
            </a:fld>
            <a:endParaRPr lang="en-GB" altLang="x-none"/>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Cliquez et modifiez le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9E7CA99F-6EF5-0848-885C-516138A5CC12}" type="slidenum">
              <a:rPr lang="en-GB" altLang="x-none"/>
              <a:pPr>
                <a:defRPr/>
              </a:pPr>
              <a:t>‹N°›</a:t>
            </a:fld>
            <a:endParaRPr lang="en-GB" altLang="x-none"/>
          </a:p>
        </p:txBody>
      </p:sp>
    </p:spTree>
    <p:extLst>
      <p:ext uri="{BB962C8B-B14F-4D97-AF65-F5344CB8AC3E}">
        <p14:creationId xmlns:p14="http://schemas.microsoft.com/office/powerpoint/2010/main" val="734566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CBA79715-19F6-CE4F-9EBF-631D02455359}" type="slidenum">
              <a:rPr lang="en-GB" altLang="x-none"/>
              <a:pPr>
                <a:defRPr/>
              </a:pPr>
              <a:t>‹N°›</a:t>
            </a:fld>
            <a:endParaRPr lang="en-GB" altLang="x-none"/>
          </a:p>
        </p:txBody>
      </p:sp>
    </p:spTree>
    <p:extLst>
      <p:ext uri="{BB962C8B-B14F-4D97-AF65-F5344CB8AC3E}">
        <p14:creationId xmlns:p14="http://schemas.microsoft.com/office/powerpoint/2010/main" val="153493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E46911F3-7AAB-CB44-AE75-7C993DEA425C}" type="slidenum">
              <a:rPr lang="en-GB" altLang="x-none"/>
              <a:pPr>
                <a:defRPr/>
              </a:pPr>
              <a:t>‹N°›</a:t>
            </a:fld>
            <a:endParaRPr lang="en-GB" altLang="x-none"/>
          </a:p>
        </p:txBody>
      </p:sp>
    </p:spTree>
    <p:extLst>
      <p:ext uri="{BB962C8B-B14F-4D97-AF65-F5344CB8AC3E}">
        <p14:creationId xmlns:p14="http://schemas.microsoft.com/office/powerpoint/2010/main" val="212812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4D75EC5E-C1AD-514A-8ABF-E4FC19007857}" type="slidenum">
              <a:rPr lang="en-GB" altLang="x-none"/>
              <a:pPr>
                <a:defRPr/>
              </a:pPr>
              <a:t>‹N°›</a:t>
            </a:fld>
            <a:endParaRPr lang="en-GB" altLang="x-none"/>
          </a:p>
        </p:txBody>
      </p:sp>
    </p:spTree>
    <p:extLst>
      <p:ext uri="{BB962C8B-B14F-4D97-AF65-F5344CB8AC3E}">
        <p14:creationId xmlns:p14="http://schemas.microsoft.com/office/powerpoint/2010/main" val="212371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Cliquez et modifiez le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p:cNvSpPr>
            <a:spLocks noGrp="1" noChangeArrowheads="1"/>
          </p:cNvSpPr>
          <p:nvPr>
            <p:ph type="sldNum" sz="quarter" idx="12"/>
          </p:nvPr>
        </p:nvSpPr>
        <p:spPr>
          <a:ln/>
        </p:spPr>
        <p:txBody>
          <a:bodyPr/>
          <a:lstStyle>
            <a:lvl1pPr>
              <a:defRPr/>
            </a:lvl1pPr>
          </a:lstStyle>
          <a:p>
            <a:pPr>
              <a:defRPr/>
            </a:pPr>
            <a:fld id="{822E5076-26F5-7A45-B6C2-1A12B129EDB6}" type="slidenum">
              <a:rPr lang="en-GB" altLang="x-none"/>
              <a:pPr>
                <a:defRPr/>
              </a:pPr>
              <a:t>‹N°›</a:t>
            </a:fld>
            <a:endParaRPr lang="en-GB" altLang="x-none"/>
          </a:p>
        </p:txBody>
      </p:sp>
    </p:spTree>
    <p:extLst>
      <p:ext uri="{BB962C8B-B14F-4D97-AF65-F5344CB8AC3E}">
        <p14:creationId xmlns:p14="http://schemas.microsoft.com/office/powerpoint/2010/main" val="213634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858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1E57B7FD-CBCD-424B-A9D8-B71EDB61657D}" type="slidenum">
              <a:rPr lang="en-GB" altLang="x-none"/>
              <a:pPr>
                <a:defRPr/>
              </a:pPr>
              <a:t>‹N°›</a:t>
            </a:fld>
            <a:endParaRPr lang="en-GB" altLang="x-none"/>
          </a:p>
        </p:txBody>
      </p:sp>
    </p:spTree>
    <p:extLst>
      <p:ext uri="{BB962C8B-B14F-4D97-AF65-F5344CB8AC3E}">
        <p14:creationId xmlns:p14="http://schemas.microsoft.com/office/powerpoint/2010/main" val="180636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Cliquez et modifiez le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9" name="Rectangle 6"/>
          <p:cNvSpPr>
            <a:spLocks noGrp="1" noChangeArrowheads="1"/>
          </p:cNvSpPr>
          <p:nvPr>
            <p:ph type="sldNum" sz="quarter" idx="12"/>
          </p:nvPr>
        </p:nvSpPr>
        <p:spPr>
          <a:ln/>
        </p:spPr>
        <p:txBody>
          <a:bodyPr/>
          <a:lstStyle>
            <a:lvl1pPr>
              <a:defRPr/>
            </a:lvl1pPr>
          </a:lstStyle>
          <a:p>
            <a:pPr>
              <a:defRPr/>
            </a:pPr>
            <a:fld id="{9EC7A4C0-F0BB-B548-9725-DDC078C6B9E4}" type="slidenum">
              <a:rPr lang="en-GB" altLang="x-none"/>
              <a:pPr>
                <a:defRPr/>
              </a:pPr>
              <a:t>‹N°›</a:t>
            </a:fld>
            <a:endParaRPr lang="en-GB" altLang="x-none"/>
          </a:p>
        </p:txBody>
      </p:sp>
    </p:spTree>
    <p:extLst>
      <p:ext uri="{BB962C8B-B14F-4D97-AF65-F5344CB8AC3E}">
        <p14:creationId xmlns:p14="http://schemas.microsoft.com/office/powerpoint/2010/main" val="57337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5" name="Rectangle 6"/>
          <p:cNvSpPr>
            <a:spLocks noGrp="1" noChangeArrowheads="1"/>
          </p:cNvSpPr>
          <p:nvPr>
            <p:ph type="sldNum" sz="quarter" idx="12"/>
          </p:nvPr>
        </p:nvSpPr>
        <p:spPr>
          <a:ln/>
        </p:spPr>
        <p:txBody>
          <a:bodyPr/>
          <a:lstStyle>
            <a:lvl1pPr>
              <a:defRPr/>
            </a:lvl1pPr>
          </a:lstStyle>
          <a:p>
            <a:pPr>
              <a:defRPr/>
            </a:pPr>
            <a:fld id="{D6CD8E16-4586-2F47-9DA4-DE2D57CD8C64}" type="slidenum">
              <a:rPr lang="en-GB" altLang="x-none"/>
              <a:pPr>
                <a:defRPr/>
              </a:pPr>
              <a:t>‹N°›</a:t>
            </a:fld>
            <a:endParaRPr lang="en-GB" altLang="x-none"/>
          </a:p>
        </p:txBody>
      </p:sp>
    </p:spTree>
    <p:extLst>
      <p:ext uri="{BB962C8B-B14F-4D97-AF65-F5344CB8AC3E}">
        <p14:creationId xmlns:p14="http://schemas.microsoft.com/office/powerpoint/2010/main" val="103475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4" name="Rectangle 6"/>
          <p:cNvSpPr>
            <a:spLocks noGrp="1" noChangeArrowheads="1"/>
          </p:cNvSpPr>
          <p:nvPr>
            <p:ph type="sldNum" sz="quarter" idx="12"/>
          </p:nvPr>
        </p:nvSpPr>
        <p:spPr>
          <a:ln/>
        </p:spPr>
        <p:txBody>
          <a:bodyPr/>
          <a:lstStyle>
            <a:lvl1pPr>
              <a:defRPr/>
            </a:lvl1pPr>
          </a:lstStyle>
          <a:p>
            <a:pPr>
              <a:defRPr/>
            </a:pPr>
            <a:fld id="{7DB0D7C1-667E-0E4B-B800-C89E9DD24FDD}" type="slidenum">
              <a:rPr lang="en-GB" altLang="x-none"/>
              <a:pPr>
                <a:defRPr/>
              </a:pPr>
              <a:t>‹N°›</a:t>
            </a:fld>
            <a:endParaRPr lang="en-GB" altLang="x-none"/>
          </a:p>
        </p:txBody>
      </p:sp>
    </p:spTree>
    <p:extLst>
      <p:ext uri="{BB962C8B-B14F-4D97-AF65-F5344CB8AC3E}">
        <p14:creationId xmlns:p14="http://schemas.microsoft.com/office/powerpoint/2010/main" val="79355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306A922C-A823-FB48-86C4-0A3ABA8B83CA}" type="slidenum">
              <a:rPr lang="en-GB" altLang="x-none"/>
              <a:pPr>
                <a:defRPr/>
              </a:pPr>
              <a:t>‹N°›</a:t>
            </a:fld>
            <a:endParaRPr lang="en-GB" altLang="x-none"/>
          </a:p>
        </p:txBody>
      </p:sp>
    </p:spTree>
    <p:extLst>
      <p:ext uri="{BB962C8B-B14F-4D97-AF65-F5344CB8AC3E}">
        <p14:creationId xmlns:p14="http://schemas.microsoft.com/office/powerpoint/2010/main" val="135074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p:cNvSpPr>
            <a:spLocks noGrp="1" noChangeArrowheads="1"/>
          </p:cNvSpPr>
          <p:nvPr>
            <p:ph type="sldNum" sz="quarter" idx="12"/>
          </p:nvPr>
        </p:nvSpPr>
        <p:spPr>
          <a:ln/>
        </p:spPr>
        <p:txBody>
          <a:bodyPr/>
          <a:lstStyle>
            <a:lvl1pPr>
              <a:defRPr/>
            </a:lvl1pPr>
          </a:lstStyle>
          <a:p>
            <a:pPr>
              <a:defRPr/>
            </a:pPr>
            <a:fld id="{2C499BB0-FE21-814E-89C4-57B822968056}" type="slidenum">
              <a:rPr lang="en-GB" altLang="x-none"/>
              <a:pPr>
                <a:defRPr/>
              </a:pPr>
              <a:t>‹N°›</a:t>
            </a:fld>
            <a:endParaRPr lang="en-GB" altLang="x-none"/>
          </a:p>
        </p:txBody>
      </p:sp>
    </p:spTree>
    <p:extLst>
      <p:ext uri="{BB962C8B-B14F-4D97-AF65-F5344CB8AC3E}">
        <p14:creationId xmlns:p14="http://schemas.microsoft.com/office/powerpoint/2010/main" val="95775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x-none"/>
              <a:t>Cliquez pour modifier les styles du texte du masque</a:t>
            </a:r>
          </a:p>
          <a:p>
            <a:pPr lvl="1"/>
            <a:r>
              <a:rPr lang="en-GB" altLang="x-none"/>
              <a:t>Deuxième niveau</a:t>
            </a:r>
          </a:p>
          <a:p>
            <a:pPr lvl="2"/>
            <a:r>
              <a:rPr lang="en-GB" altLang="x-none"/>
              <a:t>Troisième niveau</a:t>
            </a:r>
          </a:p>
          <a:p>
            <a:pPr lvl="3"/>
            <a:r>
              <a:rPr lang="en-GB" altLang="x-none"/>
              <a:t>Quatrième niveau</a:t>
            </a:r>
          </a:p>
          <a:p>
            <a:pPr lvl="4"/>
            <a:r>
              <a:rPr lang="en-GB"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GB" altLang="x-non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ltLang="x-non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pPr>
              <a:defRPr/>
            </a:pPr>
            <a:fld id="{878BC961-6E57-334D-AA09-6BDEDA4AD77D}"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png"/><Relationship Id="rId5" Type="http://schemas.openxmlformats.org/officeDocument/2006/relationships/oleObject" Target="../embeddings/oleObject3.bin"/><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4.png"/><Relationship Id="rId4"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5.png"/><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www.nature.com/nrg/journal/v13/n5/full/nrg3186.html"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www.nature.com/nrg/journal/v13/n5/full/nrg3186.html"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8"/>
          <p:cNvSpPr txBox="1">
            <a:spLocks noChangeArrowheads="1"/>
          </p:cNvSpPr>
          <p:nvPr/>
        </p:nvSpPr>
        <p:spPr bwMode="auto">
          <a:xfrm>
            <a:off x="2438400" y="3810000"/>
            <a:ext cx="449580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400" b="1">
                <a:latin typeface="Helvetica" charset="0"/>
              </a:rPr>
              <a:t>Fredj Tekaia</a:t>
            </a:r>
          </a:p>
          <a:p>
            <a:pPr algn="ctr">
              <a:spcBef>
                <a:spcPct val="0"/>
              </a:spcBef>
              <a:buFontTx/>
              <a:buNone/>
            </a:pPr>
            <a:r>
              <a:rPr lang="en-GB" altLang="x-none" sz="2400" b="1">
                <a:latin typeface="Helvetica" charset="0"/>
              </a:rPr>
              <a:t> </a:t>
            </a:r>
            <a:r>
              <a:rPr lang="en-GB" altLang="x-none" sz="2400" b="1">
                <a:latin typeface="Helvetica" charset="0"/>
                <a:hlinkClick r:id="rId3"/>
              </a:rPr>
              <a:t>tekaia@pasteur.fr</a:t>
            </a:r>
            <a:endParaRPr lang="en-GB" altLang="x-none" sz="2400" b="1">
              <a:latin typeface="Helvetica" charset="0"/>
            </a:endParaRPr>
          </a:p>
        </p:txBody>
      </p:sp>
      <p:sp>
        <p:nvSpPr>
          <p:cNvPr id="15362" name="Text Box 9"/>
          <p:cNvSpPr txBox="1">
            <a:spLocks noChangeArrowheads="1"/>
          </p:cNvSpPr>
          <p:nvPr/>
        </p:nvSpPr>
        <p:spPr bwMode="auto">
          <a:xfrm>
            <a:off x="0" y="1628775"/>
            <a:ext cx="9144000" cy="14462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4400" b="1">
                <a:solidFill>
                  <a:srgbClr val="0000FF"/>
                </a:solidFill>
              </a:rPr>
              <a:t>Molecular Phylogeny Reconstruction in the Genome era</a:t>
            </a:r>
            <a:endParaRPr lang="en-GB" altLang="x-none" sz="4400">
              <a:solidFill>
                <a:srgbClr val="0000FF"/>
              </a:solidFill>
            </a:endParaRPr>
          </a:p>
        </p:txBody>
      </p:sp>
      <p:sp>
        <p:nvSpPr>
          <p:cNvPr id="5" name="Rectangle 8"/>
          <p:cNvSpPr>
            <a:spLocks noChangeArrowheads="1"/>
          </p:cNvSpPr>
          <p:nvPr/>
        </p:nvSpPr>
        <p:spPr bwMode="auto">
          <a:xfrm>
            <a:off x="0" y="6008688"/>
            <a:ext cx="9144000" cy="962025"/>
          </a:xfrm>
          <a:prstGeom prst="rect">
            <a:avLst/>
          </a:prstGeom>
          <a:solidFill>
            <a:schemeClr val="bg1"/>
          </a:solidFill>
          <a:ln w="28575">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a:solidFill>
                  <a:srgbClr val="001AFB"/>
                </a:solidFill>
              </a:rPr>
              <a:t>Bioinformatics and Genome Analyses</a:t>
            </a:r>
          </a:p>
          <a:p>
            <a:pPr algn="ctr">
              <a:spcBef>
                <a:spcPct val="20000"/>
              </a:spcBef>
              <a:defRPr/>
            </a:pPr>
            <a:r>
              <a:rPr lang="en-GB" altLang="x-none" sz="2000" err="1">
                <a:solidFill>
                  <a:srgbClr val="001AFB"/>
                </a:solidFill>
              </a:rPr>
              <a:t>Institut</a:t>
            </a:r>
            <a:r>
              <a:rPr lang="en-GB" altLang="x-none" sz="2000">
                <a:solidFill>
                  <a:srgbClr val="001AFB"/>
                </a:solidFill>
              </a:rPr>
              <a: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Group 2"/>
          <p:cNvGrpSpPr>
            <a:grpSpLocks/>
          </p:cNvGrpSpPr>
          <p:nvPr/>
        </p:nvGrpSpPr>
        <p:grpSpPr bwMode="auto">
          <a:xfrm>
            <a:off x="1117600" y="130175"/>
            <a:ext cx="7162800" cy="6727825"/>
            <a:chOff x="680" y="63"/>
            <a:chExt cx="4512" cy="4238"/>
          </a:xfrm>
        </p:grpSpPr>
        <p:pic>
          <p:nvPicPr>
            <p:cNvPr id="32790" name="Picture 3" descr="z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 y="63"/>
              <a:ext cx="4512" cy="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1" name="Text Box 4"/>
            <p:cNvSpPr txBox="1">
              <a:spLocks noChangeArrowheads="1"/>
            </p:cNvSpPr>
            <p:nvPr/>
          </p:nvSpPr>
          <p:spPr bwMode="auto">
            <a:xfrm>
              <a:off x="1684" y="1691"/>
              <a:ext cx="154" cy="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800" i="1">
                  <a:solidFill>
                    <a:srgbClr val="666666"/>
                  </a:solidFill>
                  <a:latin typeface="Andale Mono" charset="0"/>
                  <a:ea typeface="ＭＳ Ｐゴシック" charset="-128"/>
                </a:rPr>
                <a:t>e</a:t>
              </a:r>
            </a:p>
          </p:txBody>
        </p:sp>
      </p:grpSp>
      <p:sp>
        <p:nvSpPr>
          <p:cNvPr id="37" name="Text Box 5"/>
          <p:cNvSpPr txBox="1">
            <a:spLocks noChangeArrowheads="1"/>
          </p:cNvSpPr>
          <p:nvPr/>
        </p:nvSpPr>
        <p:spPr bwMode="auto">
          <a:xfrm>
            <a:off x="-36513" y="-26988"/>
            <a:ext cx="2600326" cy="461963"/>
          </a:xfrm>
          <a:prstGeom prst="rect">
            <a:avLst/>
          </a:prstGeom>
          <a:noFill/>
          <a:ln>
            <a:noFill/>
          </a:ln>
          <a:extLst>
            <a:ext uri="{909E8E84-426E-40dd-AFC4-6F175D3DCCD1}"/>
            <a:ext uri="{91240B29-F687-4f45-9708-019B960494DF}"/>
          </a:extLst>
        </p:spPr>
        <p:txBody>
          <a:bodyPr>
            <a:spAutoFit/>
          </a:bodyPr>
          <a:lstStyle>
            <a:lvl1pPr>
              <a:defRPr sz="1200">
                <a:solidFill>
                  <a:schemeClr val="tx1"/>
                </a:solidFill>
                <a:latin typeface="Times" charset="0"/>
                <a:ea typeface="ＭＳ Ｐゴシック" charset="-128"/>
              </a:defRPr>
            </a:lvl1pPr>
            <a:lvl2pPr marL="742950" indent="-285750">
              <a:defRPr sz="1200">
                <a:solidFill>
                  <a:schemeClr val="tx1"/>
                </a:solidFill>
                <a:latin typeface="Times" charset="0"/>
                <a:ea typeface="ＭＳ Ｐゴシック" charset="-128"/>
              </a:defRPr>
            </a:lvl2pPr>
            <a:lvl3pPr marL="1143000" indent="-228600">
              <a:defRPr sz="1200">
                <a:solidFill>
                  <a:schemeClr val="tx1"/>
                </a:solidFill>
                <a:latin typeface="Times" charset="0"/>
                <a:ea typeface="ＭＳ Ｐゴシック" charset="-128"/>
              </a:defRPr>
            </a:lvl3pPr>
            <a:lvl4pPr marL="1600200" indent="-228600">
              <a:defRPr sz="1200">
                <a:solidFill>
                  <a:schemeClr val="tx1"/>
                </a:solidFill>
                <a:latin typeface="Times" charset="0"/>
                <a:ea typeface="ＭＳ Ｐゴシック" charset="-128"/>
              </a:defRPr>
            </a:lvl4pPr>
            <a:lvl5pPr marL="2057400" indent="-228600">
              <a:defRPr sz="1200">
                <a:solidFill>
                  <a:schemeClr val="tx1"/>
                </a:solidFill>
                <a:latin typeface="Times" charset="0"/>
                <a:ea typeface="ＭＳ Ｐゴシック" charset="-128"/>
              </a:defRPr>
            </a:lvl5pPr>
            <a:lvl6pPr marL="2514600" indent="-228600" eaLnBrk="0" fontAlgn="base" hangingPunct="0">
              <a:spcBef>
                <a:spcPct val="0"/>
              </a:spcBef>
              <a:spcAft>
                <a:spcPct val="0"/>
              </a:spcAft>
              <a:defRPr sz="1200">
                <a:solidFill>
                  <a:schemeClr val="tx1"/>
                </a:solidFill>
                <a:latin typeface="Times" charset="0"/>
                <a:ea typeface="ＭＳ Ｐゴシック" charset="-128"/>
              </a:defRPr>
            </a:lvl6pPr>
            <a:lvl7pPr marL="2971800" indent="-228600" eaLnBrk="0" fontAlgn="base" hangingPunct="0">
              <a:spcBef>
                <a:spcPct val="0"/>
              </a:spcBef>
              <a:spcAft>
                <a:spcPct val="0"/>
              </a:spcAft>
              <a:defRPr sz="1200">
                <a:solidFill>
                  <a:schemeClr val="tx1"/>
                </a:solidFill>
                <a:latin typeface="Times" charset="0"/>
                <a:ea typeface="ＭＳ Ｐゴシック" charset="-128"/>
              </a:defRPr>
            </a:lvl7pPr>
            <a:lvl8pPr marL="3429000" indent="-228600" eaLnBrk="0" fontAlgn="base" hangingPunct="0">
              <a:spcBef>
                <a:spcPct val="0"/>
              </a:spcBef>
              <a:spcAft>
                <a:spcPct val="0"/>
              </a:spcAft>
              <a:defRPr sz="1200">
                <a:solidFill>
                  <a:schemeClr val="tx1"/>
                </a:solidFill>
                <a:latin typeface="Times" charset="0"/>
                <a:ea typeface="ＭＳ Ｐゴシック" charset="-128"/>
              </a:defRPr>
            </a:lvl8pPr>
            <a:lvl9pPr marL="3886200" indent="-228600" eaLnBrk="0" fontAlgn="base" hangingPunct="0">
              <a:spcBef>
                <a:spcPct val="0"/>
              </a:spcBef>
              <a:spcAft>
                <a:spcPct val="0"/>
              </a:spcAft>
              <a:defRPr sz="1200">
                <a:solidFill>
                  <a:schemeClr val="tx1"/>
                </a:solidFill>
                <a:latin typeface="Times" charset="0"/>
                <a:ea typeface="ＭＳ Ｐゴシック" charset="-128"/>
              </a:defRPr>
            </a:lvl9pPr>
          </a:lstStyle>
          <a:p>
            <a:pPr>
              <a:defRPr/>
            </a:pPr>
            <a:r>
              <a:rPr lang="fr-FR" altLang="x-none" sz="2400" b="1" err="1">
                <a:solidFill>
                  <a:srgbClr val="FF0000"/>
                </a:solidFill>
                <a:effectLst>
                  <a:outerShdw blurRad="38100" dist="38100" dir="2700000" algn="tl">
                    <a:srgbClr val="C0C0C0"/>
                  </a:outerShdw>
                </a:effectLst>
                <a:latin typeface="Arial" charset="0"/>
              </a:rPr>
              <a:t>Yeast</a:t>
            </a:r>
            <a:r>
              <a:rPr lang="fr-FR" altLang="x-none" sz="2400" b="1">
                <a:solidFill>
                  <a:srgbClr val="FF0000"/>
                </a:solidFill>
                <a:effectLst>
                  <a:outerShdw blurRad="38100" dist="38100" dir="2700000" algn="tl">
                    <a:srgbClr val="C0C0C0"/>
                  </a:outerShdw>
                </a:effectLst>
                <a:latin typeface="Arial" charset="0"/>
              </a:rPr>
              <a:t> </a:t>
            </a:r>
            <a:r>
              <a:rPr lang="fr-FR" altLang="x-none" sz="2400" b="1" err="1">
                <a:solidFill>
                  <a:srgbClr val="FF0000"/>
                </a:solidFill>
                <a:effectLst>
                  <a:outerShdw blurRad="38100" dist="38100" dir="2700000" algn="tl">
                    <a:srgbClr val="C0C0C0"/>
                  </a:outerShdw>
                </a:effectLst>
                <a:latin typeface="Arial" charset="0"/>
              </a:rPr>
              <a:t>Genomics</a:t>
            </a:r>
            <a:endParaRPr lang="fr-FR" altLang="x-none" sz="2400" b="1">
              <a:solidFill>
                <a:srgbClr val="FF0000"/>
              </a:solidFill>
              <a:effectLst>
                <a:outerShdw blurRad="38100" dist="38100" dir="2700000" algn="tl">
                  <a:srgbClr val="C0C0C0"/>
                </a:outerShdw>
              </a:effectLst>
              <a:latin typeface="Arial" charset="0"/>
            </a:endParaRPr>
          </a:p>
        </p:txBody>
      </p:sp>
      <p:grpSp>
        <p:nvGrpSpPr>
          <p:cNvPr id="32771" name="Group 6"/>
          <p:cNvGrpSpPr>
            <a:grpSpLocks/>
          </p:cNvGrpSpPr>
          <p:nvPr/>
        </p:nvGrpSpPr>
        <p:grpSpPr bwMode="auto">
          <a:xfrm>
            <a:off x="8267700" y="558800"/>
            <a:ext cx="865188" cy="6257925"/>
            <a:chOff x="5176" y="352"/>
            <a:chExt cx="545" cy="3942"/>
          </a:xfrm>
        </p:grpSpPr>
        <p:sp>
          <p:nvSpPr>
            <p:cNvPr id="32784" name="Text Box 7"/>
            <p:cNvSpPr txBox="1">
              <a:spLocks noChangeArrowheads="1"/>
            </p:cNvSpPr>
            <p:nvPr/>
          </p:nvSpPr>
          <p:spPr bwMode="auto">
            <a:xfrm>
              <a:off x="5221" y="1559"/>
              <a:ext cx="500" cy="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008080"/>
                  </a:solidFill>
                  <a:latin typeface="Calibri" charset="0"/>
                  <a:ea typeface="ＭＳ Ｐゴシック" charset="-128"/>
                </a:rPr>
                <a:t>Budding</a:t>
              </a: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5" name="Text Box 8"/>
            <p:cNvSpPr txBox="1">
              <a:spLocks noChangeArrowheads="1"/>
            </p:cNvSpPr>
            <p:nvPr/>
          </p:nvSpPr>
          <p:spPr bwMode="auto">
            <a:xfrm>
              <a:off x="5221" y="3344"/>
              <a:ext cx="432" cy="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008080"/>
                  </a:solidFill>
                  <a:latin typeface="Calibri" charset="0"/>
                  <a:ea typeface="ＭＳ Ｐゴシック" charset="-128"/>
                </a:rPr>
                <a:t>Fission</a:t>
              </a: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6" name="Text Box 9"/>
            <p:cNvSpPr txBox="1">
              <a:spLocks noChangeArrowheads="1"/>
            </p:cNvSpPr>
            <p:nvPr/>
          </p:nvSpPr>
          <p:spPr bwMode="auto">
            <a:xfrm>
              <a:off x="5221" y="3834"/>
              <a:ext cx="462" cy="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i="1">
                  <a:solidFill>
                    <a:srgbClr val="008080"/>
                  </a:solidFill>
                  <a:latin typeface="Calibri" charset="0"/>
                  <a:ea typeface="ＭＳ Ｐゴシック" charset="-128"/>
                </a:rPr>
                <a:t>Basidio</a:t>
              </a:r>
            </a:p>
            <a:p>
              <a:pPr>
                <a:spcBef>
                  <a:spcPct val="0"/>
                </a:spcBef>
                <a:buFontTx/>
                <a:buNone/>
              </a:pPr>
              <a:r>
                <a:rPr lang="fr-FR" altLang="x-none" sz="1400" b="1" i="1">
                  <a:solidFill>
                    <a:srgbClr val="008080"/>
                  </a:solidFill>
                  <a:latin typeface="Calibri" charset="0"/>
                  <a:ea typeface="ＭＳ Ｐゴシック" charset="-128"/>
                </a:rPr>
                <a:t>mycota</a:t>
              </a:r>
              <a:endParaRPr lang="fr-FR" altLang="x-none" sz="1400" b="1">
                <a:solidFill>
                  <a:srgbClr val="008080"/>
                </a:solidFill>
                <a:latin typeface="Calibri" charset="0"/>
                <a:ea typeface="ＭＳ Ｐゴシック" charset="-128"/>
              </a:endParaRPr>
            </a:p>
            <a:p>
              <a:pPr>
                <a:spcBef>
                  <a:spcPct val="0"/>
                </a:spcBef>
                <a:buFontTx/>
                <a:buNone/>
              </a:pPr>
              <a:r>
                <a:rPr lang="fr-FR" altLang="x-none" sz="1400" b="1">
                  <a:solidFill>
                    <a:srgbClr val="008080"/>
                  </a:solidFill>
                  <a:latin typeface="Calibri" charset="0"/>
                  <a:ea typeface="ＭＳ Ｐゴシック" charset="-128"/>
                </a:rPr>
                <a:t>yeasts</a:t>
              </a:r>
            </a:p>
          </p:txBody>
        </p:sp>
        <p:sp>
          <p:nvSpPr>
            <p:cNvPr id="32787" name="AutoShape 10"/>
            <p:cNvSpPr>
              <a:spLocks/>
            </p:cNvSpPr>
            <p:nvPr/>
          </p:nvSpPr>
          <p:spPr bwMode="auto">
            <a:xfrm>
              <a:off x="5176" y="352"/>
              <a:ext cx="48" cy="2784"/>
            </a:xfrm>
            <a:prstGeom prst="rightBrace">
              <a:avLst>
                <a:gd name="adj1" fmla="val 483333"/>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8" name="AutoShape 11"/>
            <p:cNvSpPr>
              <a:spLocks/>
            </p:cNvSpPr>
            <p:nvPr/>
          </p:nvSpPr>
          <p:spPr bwMode="auto">
            <a:xfrm>
              <a:off x="5177" y="3368"/>
              <a:ext cx="47" cy="280"/>
            </a:xfrm>
            <a:prstGeom prst="rightBrace">
              <a:avLst>
                <a:gd name="adj1" fmla="val 49645"/>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9" name="AutoShape 12"/>
            <p:cNvSpPr>
              <a:spLocks/>
            </p:cNvSpPr>
            <p:nvPr/>
          </p:nvSpPr>
          <p:spPr bwMode="auto">
            <a:xfrm>
              <a:off x="5176" y="3880"/>
              <a:ext cx="47" cy="392"/>
            </a:xfrm>
            <a:prstGeom prst="rightBrace">
              <a:avLst>
                <a:gd name="adj1" fmla="val 69504"/>
                <a:gd name="adj2" fmla="val 50000"/>
              </a:avLst>
            </a:prstGeom>
            <a:noFill/>
            <a:ln w="12700">
              <a:solidFill>
                <a:srgbClr val="00808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grpSp>
      <p:grpSp>
        <p:nvGrpSpPr>
          <p:cNvPr id="45" name="Group 13"/>
          <p:cNvGrpSpPr>
            <a:grpSpLocks/>
          </p:cNvGrpSpPr>
          <p:nvPr/>
        </p:nvGrpSpPr>
        <p:grpSpPr bwMode="auto">
          <a:xfrm>
            <a:off x="-228600" y="4524375"/>
            <a:ext cx="1879600" cy="2333625"/>
            <a:chOff x="-176" y="2850"/>
            <a:chExt cx="1184" cy="1470"/>
          </a:xfrm>
        </p:grpSpPr>
        <p:sp>
          <p:nvSpPr>
            <p:cNvPr id="32777" name="Text Box 14"/>
            <p:cNvSpPr txBox="1">
              <a:spLocks noChangeArrowheads="1"/>
            </p:cNvSpPr>
            <p:nvPr/>
          </p:nvSpPr>
          <p:spPr bwMode="auto">
            <a:xfrm>
              <a:off x="-20" y="3576"/>
              <a:ext cx="8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1,100 MYr </a:t>
              </a:r>
            </a:p>
          </p:txBody>
        </p:sp>
        <p:sp>
          <p:nvSpPr>
            <p:cNvPr id="32778" name="AutoShape 15"/>
            <p:cNvSpPr>
              <a:spLocks noChangeArrowheads="1"/>
            </p:cNvSpPr>
            <p:nvPr/>
          </p:nvSpPr>
          <p:spPr bwMode="auto">
            <a:xfrm rot="19889646" flipH="1">
              <a:off x="558" y="3504"/>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79" name="Text Box 16"/>
            <p:cNvSpPr txBox="1">
              <a:spLocks noChangeArrowheads="1"/>
            </p:cNvSpPr>
            <p:nvPr/>
          </p:nvSpPr>
          <p:spPr bwMode="auto">
            <a:xfrm>
              <a:off x="-20" y="3187"/>
              <a:ext cx="8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1,000 MYr</a:t>
              </a:r>
            </a:p>
          </p:txBody>
        </p:sp>
        <p:sp>
          <p:nvSpPr>
            <p:cNvPr id="32780" name="Text Box 17"/>
            <p:cNvSpPr txBox="1">
              <a:spLocks noChangeArrowheads="1"/>
            </p:cNvSpPr>
            <p:nvPr/>
          </p:nvSpPr>
          <p:spPr bwMode="auto">
            <a:xfrm>
              <a:off x="-176" y="2856"/>
              <a:ext cx="10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1200" b="1" i="1">
                  <a:solidFill>
                    <a:srgbClr val="000080"/>
                  </a:solidFill>
                  <a:latin typeface="Arial" charset="0"/>
                  <a:ea typeface="ＭＳ Ｐゴシック" charset="-128"/>
                </a:rPr>
                <a:t>ca.</a:t>
              </a:r>
              <a:r>
                <a:rPr lang="fr-FR" altLang="x-none" sz="1200" b="1">
                  <a:solidFill>
                    <a:srgbClr val="000080"/>
                  </a:solidFill>
                  <a:latin typeface="Arial" charset="0"/>
                  <a:ea typeface="ＭＳ Ｐゴシック" charset="-128"/>
                </a:rPr>
                <a:t> 980 MYr</a:t>
              </a:r>
            </a:p>
          </p:txBody>
        </p:sp>
        <p:sp>
          <p:nvSpPr>
            <p:cNvPr id="32781" name="Text Box 18"/>
            <p:cNvSpPr txBox="1">
              <a:spLocks noChangeArrowheads="1"/>
            </p:cNvSpPr>
            <p:nvPr/>
          </p:nvSpPr>
          <p:spPr bwMode="auto">
            <a:xfrm>
              <a:off x="0" y="4032"/>
              <a:ext cx="100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200" b="1">
                  <a:solidFill>
                    <a:srgbClr val="000080"/>
                  </a:solidFill>
                  <a:latin typeface="Arial" charset="0"/>
                  <a:ea typeface="ＭＳ Ｐゴシック" charset="-128"/>
                </a:rPr>
                <a:t>Hedges </a:t>
              </a:r>
              <a:r>
                <a:rPr lang="fr-FR" altLang="x-none" sz="1200" b="1" i="1">
                  <a:solidFill>
                    <a:srgbClr val="000080"/>
                  </a:solidFill>
                  <a:latin typeface="Arial" charset="0"/>
                  <a:ea typeface="ＭＳ Ｐゴシック" charset="-128"/>
                </a:rPr>
                <a:t>et al.</a:t>
              </a:r>
              <a:r>
                <a:rPr lang="fr-FR" altLang="x-none" sz="1200" b="1">
                  <a:solidFill>
                    <a:srgbClr val="000080"/>
                  </a:solidFill>
                  <a:latin typeface="Arial" charset="0"/>
                  <a:ea typeface="ＭＳ Ｐゴシック" charset="-128"/>
                </a:rPr>
                <a:t>, 2004 </a:t>
              </a:r>
              <a:r>
                <a:rPr lang="fr-FR" altLang="x-none" sz="1200" b="1" i="1">
                  <a:solidFill>
                    <a:srgbClr val="000080"/>
                  </a:solidFill>
                  <a:latin typeface="Arial" charset="0"/>
                  <a:ea typeface="ＭＳ Ｐゴシック" charset="-128"/>
                </a:rPr>
                <a:t>BMC Evol Biol.</a:t>
              </a:r>
              <a:r>
                <a:rPr lang="fr-FR" altLang="x-none" sz="1200" b="1">
                  <a:solidFill>
                    <a:srgbClr val="000080"/>
                  </a:solidFill>
                  <a:latin typeface="Arial" charset="0"/>
                  <a:ea typeface="ＭＳ Ｐゴシック" charset="-128"/>
                </a:rPr>
                <a:t> 4:2</a:t>
              </a:r>
            </a:p>
          </p:txBody>
        </p:sp>
        <p:sp>
          <p:nvSpPr>
            <p:cNvPr id="32782" name="AutoShape 19"/>
            <p:cNvSpPr>
              <a:spLocks noChangeArrowheads="1"/>
            </p:cNvSpPr>
            <p:nvPr/>
          </p:nvSpPr>
          <p:spPr bwMode="auto">
            <a:xfrm rot="19889646" flipH="1">
              <a:off x="622" y="3104"/>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32783" name="AutoShape 20"/>
            <p:cNvSpPr>
              <a:spLocks noChangeArrowheads="1"/>
            </p:cNvSpPr>
            <p:nvPr/>
          </p:nvSpPr>
          <p:spPr bwMode="auto">
            <a:xfrm rot="19889646" flipH="1">
              <a:off x="718" y="2850"/>
              <a:ext cx="162" cy="72"/>
            </a:xfrm>
            <a:prstGeom prst="leftArrow">
              <a:avLst>
                <a:gd name="adj1" fmla="val 50000"/>
                <a:gd name="adj2" fmla="val 56250"/>
              </a:avLst>
            </a:prstGeom>
            <a:noFill/>
            <a:ln w="19050">
              <a:solidFill>
                <a:srgbClr val="00008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grpSp>
      <p:sp>
        <p:nvSpPr>
          <p:cNvPr id="32773" name="Text Box 21"/>
          <p:cNvSpPr txBox="1">
            <a:spLocks noChangeArrowheads="1"/>
          </p:cNvSpPr>
          <p:nvPr/>
        </p:nvSpPr>
        <p:spPr bwMode="auto">
          <a:xfrm>
            <a:off x="111125" y="368300"/>
            <a:ext cx="3063875" cy="24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000" b="1">
                <a:solidFill>
                  <a:srgbClr val="0000FF"/>
                </a:solidFill>
                <a:latin typeface="Arial" charset="0"/>
                <a:ea typeface="ＭＳ Ｐゴシック" charset="-128"/>
              </a:rPr>
              <a:t>Dujon (2010) </a:t>
            </a:r>
            <a:r>
              <a:rPr lang="fr-FR" altLang="x-none" sz="1000" b="1" i="1">
                <a:solidFill>
                  <a:srgbClr val="0000FF"/>
                </a:solidFill>
                <a:latin typeface="Arial" charset="0"/>
                <a:ea typeface="ＭＳ Ｐゴシック" charset="-128"/>
              </a:rPr>
              <a:t>Nature Rev. Genetics</a:t>
            </a:r>
            <a:r>
              <a:rPr lang="fr-FR" altLang="x-none" sz="1000" b="1">
                <a:solidFill>
                  <a:srgbClr val="0000FF"/>
                </a:solidFill>
                <a:latin typeface="Arial" charset="0"/>
                <a:ea typeface="ＭＳ Ｐゴシック" charset="-128"/>
              </a:rPr>
              <a:t>, 11: 512-524 </a:t>
            </a:r>
          </a:p>
        </p:txBody>
      </p:sp>
      <p:sp>
        <p:nvSpPr>
          <p:cNvPr id="32774" name="Line 32"/>
          <p:cNvSpPr>
            <a:spLocks noChangeShapeType="1"/>
          </p:cNvSpPr>
          <p:nvPr/>
        </p:nvSpPr>
        <p:spPr bwMode="auto">
          <a:xfrm>
            <a:off x="838200" y="10668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2775" name="Line 33"/>
          <p:cNvSpPr>
            <a:spLocks noChangeShapeType="1"/>
          </p:cNvSpPr>
          <p:nvPr/>
        </p:nvSpPr>
        <p:spPr bwMode="auto">
          <a:xfrm>
            <a:off x="685800" y="37338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2776" name="Line 34"/>
          <p:cNvSpPr>
            <a:spLocks noChangeShapeType="1"/>
          </p:cNvSpPr>
          <p:nvPr/>
        </p:nvSpPr>
        <p:spPr bwMode="auto">
          <a:xfrm>
            <a:off x="533400" y="1676400"/>
            <a:ext cx="6096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2"/>
          <p:cNvSpPr txBox="1">
            <a:spLocks noChangeArrowheads="1"/>
          </p:cNvSpPr>
          <p:nvPr/>
        </p:nvSpPr>
        <p:spPr bwMode="auto">
          <a:xfrm>
            <a:off x="0" y="2667000"/>
            <a:ext cx="9144000" cy="13112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Evolution by Domains/Motifs</a:t>
            </a:r>
          </a:p>
          <a:p>
            <a:pPr algn="ctr">
              <a:spcBef>
                <a:spcPct val="50000"/>
              </a:spcBef>
            </a:pPr>
            <a:r>
              <a:rPr lang="en-GB" altLang="x-none" sz="3200" b="1">
                <a:solidFill>
                  <a:srgbClr val="0000FF"/>
                </a:solidFill>
                <a:latin typeface="Arial" charset="0"/>
                <a:ea typeface="Arial" charset="0"/>
                <a:cs typeface="Arial" charset="0"/>
              </a:rPr>
              <a:t>Using MEME/MAST programs</a:t>
            </a:r>
            <a:endParaRPr lang="en-GB" altLang="x-none" sz="2400" b="1">
              <a:solidFill>
                <a:srgbClr val="0000FF"/>
              </a:solidFill>
              <a:latin typeface="Arial" charset="0"/>
              <a:ea typeface="Arial" charset="0"/>
              <a:cs typeface="Arial"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2"/>
          <p:cNvSpPr txBox="1">
            <a:spLocks noChangeArrowheads="1"/>
          </p:cNvSpPr>
          <p:nvPr/>
        </p:nvSpPr>
        <p:spPr bwMode="auto">
          <a:xfrm>
            <a:off x="381000" y="6096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Simple case: SPO5.11</a:t>
            </a:r>
            <a:endParaRPr lang="en-GB" altLang="x-none" sz="2400"/>
          </a:p>
        </p:txBody>
      </p:sp>
      <p:sp>
        <p:nvSpPr>
          <p:cNvPr id="336899" name="Line 3"/>
          <p:cNvSpPr>
            <a:spLocks noChangeShapeType="1"/>
          </p:cNvSpPr>
          <p:nvPr/>
        </p:nvSpPr>
        <p:spPr bwMode="auto">
          <a:xfrm>
            <a:off x="2590800" y="2362200"/>
            <a:ext cx="5638800"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6915" name="Group 4"/>
          <p:cNvGrpSpPr>
            <a:grpSpLocks/>
          </p:cNvGrpSpPr>
          <p:nvPr/>
        </p:nvGrpSpPr>
        <p:grpSpPr bwMode="auto">
          <a:xfrm>
            <a:off x="0" y="1905000"/>
            <a:ext cx="9144000" cy="2997200"/>
            <a:chOff x="0" y="1216"/>
            <a:chExt cx="5760" cy="1888"/>
          </a:xfrm>
        </p:grpSpPr>
        <p:grpSp>
          <p:nvGrpSpPr>
            <p:cNvPr id="166916" name="Group 5"/>
            <p:cNvGrpSpPr>
              <a:grpSpLocks/>
            </p:cNvGrpSpPr>
            <p:nvPr/>
          </p:nvGrpSpPr>
          <p:grpSpPr bwMode="auto">
            <a:xfrm>
              <a:off x="0" y="1216"/>
              <a:ext cx="5760" cy="1888"/>
              <a:chOff x="0" y="1216"/>
              <a:chExt cx="5760" cy="1888"/>
            </a:xfrm>
          </p:grpSpPr>
          <p:pic>
            <p:nvPicPr>
              <p:cNvPr id="1669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6"/>
                <a:ext cx="5760"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03" name="Line 7"/>
              <p:cNvSpPr>
                <a:spLocks noChangeShapeType="1"/>
              </p:cNvSpPr>
              <p:nvPr/>
            </p:nvSpPr>
            <p:spPr bwMode="auto">
              <a:xfrm>
                <a:off x="1632" y="1488"/>
                <a:ext cx="0" cy="72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4" name="Line 8"/>
              <p:cNvSpPr>
                <a:spLocks noChangeShapeType="1"/>
              </p:cNvSpPr>
              <p:nvPr/>
            </p:nvSpPr>
            <p:spPr bwMode="auto">
              <a:xfrm>
                <a:off x="1632" y="2208"/>
                <a:ext cx="96"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5" name="Line 9"/>
              <p:cNvSpPr>
                <a:spLocks noChangeShapeType="1"/>
              </p:cNvSpPr>
              <p:nvPr/>
            </p:nvSpPr>
            <p:spPr bwMode="auto">
              <a:xfrm>
                <a:off x="1728" y="220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6" name="Line 10"/>
              <p:cNvSpPr>
                <a:spLocks noChangeShapeType="1"/>
              </p:cNvSpPr>
              <p:nvPr/>
            </p:nvSpPr>
            <p:spPr bwMode="auto">
              <a:xfrm>
                <a:off x="1728" y="2448"/>
                <a:ext cx="14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07" name="Line 11"/>
              <p:cNvSpPr>
                <a:spLocks noChangeShapeType="1"/>
              </p:cNvSpPr>
              <p:nvPr/>
            </p:nvSpPr>
            <p:spPr bwMode="auto">
              <a:xfrm>
                <a:off x="1872" y="244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6917" name="Group 12"/>
            <p:cNvGrpSpPr>
              <a:grpSpLocks/>
            </p:cNvGrpSpPr>
            <p:nvPr/>
          </p:nvGrpSpPr>
          <p:grpSpPr bwMode="auto">
            <a:xfrm>
              <a:off x="5184" y="1488"/>
              <a:ext cx="192" cy="1200"/>
              <a:chOff x="5184" y="1488"/>
              <a:chExt cx="192" cy="1200"/>
            </a:xfrm>
          </p:grpSpPr>
          <p:sp>
            <p:nvSpPr>
              <p:cNvPr id="336909" name="Line 13"/>
              <p:cNvSpPr>
                <a:spLocks noChangeShapeType="1"/>
              </p:cNvSpPr>
              <p:nvPr/>
            </p:nvSpPr>
            <p:spPr bwMode="auto">
              <a:xfrm>
                <a:off x="5184" y="1488"/>
                <a:ext cx="0" cy="72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0" name="Line 14"/>
              <p:cNvSpPr>
                <a:spLocks noChangeShapeType="1"/>
              </p:cNvSpPr>
              <p:nvPr/>
            </p:nvSpPr>
            <p:spPr bwMode="auto">
              <a:xfrm>
                <a:off x="5376" y="244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1" name="Line 15"/>
              <p:cNvSpPr>
                <a:spLocks noChangeShapeType="1"/>
              </p:cNvSpPr>
              <p:nvPr/>
            </p:nvSpPr>
            <p:spPr bwMode="auto">
              <a:xfrm>
                <a:off x="5232" y="2208"/>
                <a:ext cx="0" cy="24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2" name="Line 16"/>
              <p:cNvSpPr>
                <a:spLocks noChangeShapeType="1"/>
              </p:cNvSpPr>
              <p:nvPr/>
            </p:nvSpPr>
            <p:spPr bwMode="auto">
              <a:xfrm>
                <a:off x="5232" y="2448"/>
                <a:ext cx="14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3" name="Line 17"/>
              <p:cNvSpPr>
                <a:spLocks noChangeShapeType="1"/>
              </p:cNvSpPr>
              <p:nvPr/>
            </p:nvSpPr>
            <p:spPr bwMode="auto">
              <a:xfrm>
                <a:off x="5184" y="2208"/>
                <a:ext cx="48"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36914" name="Line 18"/>
            <p:cNvSpPr>
              <a:spLocks noChangeShapeType="1"/>
            </p:cNvSpPr>
            <p:nvPr/>
          </p:nvSpPr>
          <p:spPr bwMode="auto">
            <a:xfrm>
              <a:off x="1632" y="1488"/>
              <a:ext cx="3552"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6915" name="Line 19"/>
            <p:cNvSpPr>
              <a:spLocks noChangeShapeType="1"/>
            </p:cNvSpPr>
            <p:nvPr/>
          </p:nvSpPr>
          <p:spPr bwMode="auto">
            <a:xfrm>
              <a:off x="1872" y="2688"/>
              <a:ext cx="3504" cy="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4250"/>
            <a:ext cx="91440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7938" name="Group 3"/>
          <p:cNvGrpSpPr>
            <a:grpSpLocks/>
          </p:cNvGrpSpPr>
          <p:nvPr/>
        </p:nvGrpSpPr>
        <p:grpSpPr bwMode="auto">
          <a:xfrm>
            <a:off x="2743200" y="2895600"/>
            <a:ext cx="3581400" cy="381000"/>
            <a:chOff x="1728" y="1824"/>
            <a:chExt cx="2256" cy="240"/>
          </a:xfrm>
        </p:grpSpPr>
        <p:sp>
          <p:nvSpPr>
            <p:cNvPr id="337924" name="Line 4"/>
            <p:cNvSpPr>
              <a:spLocks noChangeShapeType="1"/>
            </p:cNvSpPr>
            <p:nvPr/>
          </p:nvSpPr>
          <p:spPr bwMode="auto">
            <a:xfrm>
              <a:off x="1728" y="1824"/>
              <a:ext cx="225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5" name="Line 5"/>
            <p:cNvSpPr>
              <a:spLocks noChangeShapeType="1"/>
            </p:cNvSpPr>
            <p:nvPr/>
          </p:nvSpPr>
          <p:spPr bwMode="auto">
            <a:xfrm>
              <a:off x="1728" y="2064"/>
              <a:ext cx="225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6" name="Line 6"/>
            <p:cNvSpPr>
              <a:spLocks noChangeShapeType="1"/>
            </p:cNvSpPr>
            <p:nvPr/>
          </p:nvSpPr>
          <p:spPr bwMode="auto">
            <a:xfrm flipV="1">
              <a:off x="1728" y="1824"/>
              <a:ext cx="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27" name="Line 7"/>
            <p:cNvSpPr>
              <a:spLocks noChangeShapeType="1"/>
            </p:cNvSpPr>
            <p:nvPr/>
          </p:nvSpPr>
          <p:spPr bwMode="auto">
            <a:xfrm flipV="1">
              <a:off x="3984" y="1824"/>
              <a:ext cx="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337928" name="Group 8"/>
          <p:cNvGrpSpPr>
            <a:grpSpLocks/>
          </p:cNvGrpSpPr>
          <p:nvPr/>
        </p:nvGrpSpPr>
        <p:grpSpPr bwMode="auto">
          <a:xfrm>
            <a:off x="3505200" y="1371600"/>
            <a:ext cx="4876800" cy="1524000"/>
            <a:chOff x="2208" y="864"/>
            <a:chExt cx="3072" cy="960"/>
          </a:xfrm>
        </p:grpSpPr>
        <p:grpSp>
          <p:nvGrpSpPr>
            <p:cNvPr id="168000" name="Group 9"/>
            <p:cNvGrpSpPr>
              <a:grpSpLocks/>
            </p:cNvGrpSpPr>
            <p:nvPr/>
          </p:nvGrpSpPr>
          <p:grpSpPr bwMode="auto">
            <a:xfrm>
              <a:off x="2208" y="1584"/>
              <a:ext cx="2256" cy="240"/>
              <a:chOff x="1728" y="1824"/>
              <a:chExt cx="2256" cy="240"/>
            </a:xfrm>
          </p:grpSpPr>
          <p:sp>
            <p:nvSpPr>
              <p:cNvPr id="337930" name="Line 10"/>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1" name="Line 11"/>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2" name="Line 12"/>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3" name="Line 13"/>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1" name="Group 14"/>
            <p:cNvGrpSpPr>
              <a:grpSpLocks/>
            </p:cNvGrpSpPr>
            <p:nvPr/>
          </p:nvGrpSpPr>
          <p:grpSpPr bwMode="auto">
            <a:xfrm>
              <a:off x="2448" y="1344"/>
              <a:ext cx="2256" cy="240"/>
              <a:chOff x="1728" y="1824"/>
              <a:chExt cx="2256" cy="240"/>
            </a:xfrm>
          </p:grpSpPr>
          <p:sp>
            <p:nvSpPr>
              <p:cNvPr id="337935" name="Line 15"/>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6" name="Line 16"/>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7" name="Line 17"/>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38" name="Line 18"/>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2" name="Group 19"/>
            <p:cNvGrpSpPr>
              <a:grpSpLocks/>
            </p:cNvGrpSpPr>
            <p:nvPr/>
          </p:nvGrpSpPr>
          <p:grpSpPr bwMode="auto">
            <a:xfrm>
              <a:off x="2544" y="1104"/>
              <a:ext cx="2256" cy="240"/>
              <a:chOff x="1728" y="1824"/>
              <a:chExt cx="2256" cy="240"/>
            </a:xfrm>
          </p:grpSpPr>
          <p:sp>
            <p:nvSpPr>
              <p:cNvPr id="337940" name="Line 20"/>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1" name="Line 21"/>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2" name="Line 22"/>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3" name="Line 23"/>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003" name="Group 24"/>
            <p:cNvGrpSpPr>
              <a:grpSpLocks/>
            </p:cNvGrpSpPr>
            <p:nvPr/>
          </p:nvGrpSpPr>
          <p:grpSpPr bwMode="auto">
            <a:xfrm>
              <a:off x="3024" y="864"/>
              <a:ext cx="2256" cy="240"/>
              <a:chOff x="1728" y="1824"/>
              <a:chExt cx="2256" cy="240"/>
            </a:xfrm>
          </p:grpSpPr>
          <p:sp>
            <p:nvSpPr>
              <p:cNvPr id="337945" name="Line 25"/>
              <p:cNvSpPr>
                <a:spLocks noChangeShapeType="1"/>
              </p:cNvSpPr>
              <p:nvPr/>
            </p:nvSpPr>
            <p:spPr bwMode="auto">
              <a:xfrm>
                <a:off x="1728" y="182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6" name="Line 26"/>
              <p:cNvSpPr>
                <a:spLocks noChangeShapeType="1"/>
              </p:cNvSpPr>
              <p:nvPr/>
            </p:nvSpPr>
            <p:spPr bwMode="auto">
              <a:xfrm>
                <a:off x="1728" y="2064"/>
                <a:ext cx="2256"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7" name="Line 27"/>
              <p:cNvSpPr>
                <a:spLocks noChangeShapeType="1"/>
              </p:cNvSpPr>
              <p:nvPr/>
            </p:nvSpPr>
            <p:spPr bwMode="auto">
              <a:xfrm flipV="1">
                <a:off x="1728"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48" name="Line 28"/>
              <p:cNvSpPr>
                <a:spLocks noChangeShapeType="1"/>
              </p:cNvSpPr>
              <p:nvPr/>
            </p:nvSpPr>
            <p:spPr bwMode="auto">
              <a:xfrm flipV="1">
                <a:off x="398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nvGrpSpPr>
          <p:cNvPr id="337949" name="Group 29"/>
          <p:cNvGrpSpPr>
            <a:grpSpLocks/>
          </p:cNvGrpSpPr>
          <p:nvPr/>
        </p:nvGrpSpPr>
        <p:grpSpPr bwMode="auto">
          <a:xfrm>
            <a:off x="4038600" y="3276600"/>
            <a:ext cx="3505200" cy="1905000"/>
            <a:chOff x="2544" y="2064"/>
            <a:chExt cx="2208" cy="1200"/>
          </a:xfrm>
        </p:grpSpPr>
        <p:grpSp>
          <p:nvGrpSpPr>
            <p:cNvPr id="167975" name="Group 30"/>
            <p:cNvGrpSpPr>
              <a:grpSpLocks/>
            </p:cNvGrpSpPr>
            <p:nvPr/>
          </p:nvGrpSpPr>
          <p:grpSpPr bwMode="auto">
            <a:xfrm>
              <a:off x="2544" y="2064"/>
              <a:ext cx="1872" cy="240"/>
              <a:chOff x="2544" y="2064"/>
              <a:chExt cx="1872" cy="240"/>
            </a:xfrm>
          </p:grpSpPr>
          <p:sp>
            <p:nvSpPr>
              <p:cNvPr id="337951" name="Line 31"/>
              <p:cNvSpPr>
                <a:spLocks noChangeShapeType="1"/>
              </p:cNvSpPr>
              <p:nvPr/>
            </p:nvSpPr>
            <p:spPr bwMode="auto">
              <a:xfrm>
                <a:off x="2544" y="2064"/>
                <a:ext cx="18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2" name="Line 32"/>
              <p:cNvSpPr>
                <a:spLocks noChangeShapeType="1"/>
              </p:cNvSpPr>
              <p:nvPr/>
            </p:nvSpPr>
            <p:spPr bwMode="auto">
              <a:xfrm>
                <a:off x="2544" y="2304"/>
                <a:ext cx="18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3" name="Line 33"/>
              <p:cNvSpPr>
                <a:spLocks noChangeShapeType="1"/>
              </p:cNvSpPr>
              <p:nvPr/>
            </p:nvSpPr>
            <p:spPr bwMode="auto">
              <a:xfrm flipV="1">
                <a:off x="2544" y="206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4" name="Line 34"/>
              <p:cNvSpPr>
                <a:spLocks noChangeShapeType="1"/>
              </p:cNvSpPr>
              <p:nvPr/>
            </p:nvSpPr>
            <p:spPr bwMode="auto">
              <a:xfrm flipV="1">
                <a:off x="4416" y="206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6" name="Group 35"/>
            <p:cNvGrpSpPr>
              <a:grpSpLocks/>
            </p:cNvGrpSpPr>
            <p:nvPr/>
          </p:nvGrpSpPr>
          <p:grpSpPr bwMode="auto">
            <a:xfrm>
              <a:off x="2544" y="2304"/>
              <a:ext cx="1872" cy="240"/>
              <a:chOff x="1728" y="1824"/>
              <a:chExt cx="2256" cy="240"/>
            </a:xfrm>
          </p:grpSpPr>
          <p:sp>
            <p:nvSpPr>
              <p:cNvPr id="337956" name="Line 36"/>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7" name="Line 37"/>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8" name="Line 38"/>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59" name="Line 39"/>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7" name="Group 40"/>
            <p:cNvGrpSpPr>
              <a:grpSpLocks/>
            </p:cNvGrpSpPr>
            <p:nvPr/>
          </p:nvGrpSpPr>
          <p:grpSpPr bwMode="auto">
            <a:xfrm>
              <a:off x="2544" y="2544"/>
              <a:ext cx="1872" cy="240"/>
              <a:chOff x="1728" y="1824"/>
              <a:chExt cx="2256" cy="240"/>
            </a:xfrm>
          </p:grpSpPr>
          <p:sp>
            <p:nvSpPr>
              <p:cNvPr id="337961" name="Line 41"/>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2" name="Line 42"/>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3" name="Line 43"/>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4" name="Line 44"/>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8" name="Group 45"/>
            <p:cNvGrpSpPr>
              <a:grpSpLocks/>
            </p:cNvGrpSpPr>
            <p:nvPr/>
          </p:nvGrpSpPr>
          <p:grpSpPr bwMode="auto">
            <a:xfrm>
              <a:off x="2688" y="2784"/>
              <a:ext cx="1872" cy="240"/>
              <a:chOff x="1728" y="1824"/>
              <a:chExt cx="2256" cy="240"/>
            </a:xfrm>
          </p:grpSpPr>
          <p:sp>
            <p:nvSpPr>
              <p:cNvPr id="337966" name="Line 46"/>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7" name="Line 47"/>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8" name="Line 48"/>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69" name="Line 49"/>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79" name="Group 50"/>
            <p:cNvGrpSpPr>
              <a:grpSpLocks/>
            </p:cNvGrpSpPr>
            <p:nvPr/>
          </p:nvGrpSpPr>
          <p:grpSpPr bwMode="auto">
            <a:xfrm>
              <a:off x="2880" y="3024"/>
              <a:ext cx="1872" cy="240"/>
              <a:chOff x="1728" y="1824"/>
              <a:chExt cx="2256" cy="240"/>
            </a:xfrm>
          </p:grpSpPr>
          <p:sp>
            <p:nvSpPr>
              <p:cNvPr id="337971" name="Line 51"/>
              <p:cNvSpPr>
                <a:spLocks noChangeShapeType="1"/>
              </p:cNvSpPr>
              <p:nvPr/>
            </p:nvSpPr>
            <p:spPr bwMode="auto">
              <a:xfrm>
                <a:off x="1728" y="182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2" name="Line 52"/>
              <p:cNvSpPr>
                <a:spLocks noChangeShapeType="1"/>
              </p:cNvSpPr>
              <p:nvPr/>
            </p:nvSpPr>
            <p:spPr bwMode="auto">
              <a:xfrm>
                <a:off x="1728" y="2064"/>
                <a:ext cx="2256"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3" name="Line 53"/>
              <p:cNvSpPr>
                <a:spLocks noChangeShapeType="1"/>
              </p:cNvSpPr>
              <p:nvPr/>
            </p:nvSpPr>
            <p:spPr bwMode="auto">
              <a:xfrm flipV="1">
                <a:off x="1728"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4" name="Line 54"/>
              <p:cNvSpPr>
                <a:spLocks noChangeShapeType="1"/>
              </p:cNvSpPr>
              <p:nvPr/>
            </p:nvSpPr>
            <p:spPr bwMode="auto">
              <a:xfrm flipV="1">
                <a:off x="3984" y="1824"/>
                <a:ext cx="0" cy="24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337975" name="Text Box 55"/>
          <p:cNvSpPr txBox="1">
            <a:spLocks noChangeArrowheads="1"/>
          </p:cNvSpPr>
          <p:nvPr/>
        </p:nvSpPr>
        <p:spPr bwMode="auto">
          <a:xfrm>
            <a:off x="152400" y="457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SPO10.135</a:t>
            </a:r>
            <a:endParaRPr lang="en-GB" altLang="x-none" sz="2400"/>
          </a:p>
        </p:txBody>
      </p:sp>
      <p:sp>
        <p:nvSpPr>
          <p:cNvPr id="337976" name="Line 56"/>
          <p:cNvSpPr>
            <a:spLocks noChangeShapeType="1"/>
          </p:cNvSpPr>
          <p:nvPr/>
        </p:nvSpPr>
        <p:spPr bwMode="auto">
          <a:xfrm>
            <a:off x="1752600" y="1371600"/>
            <a:ext cx="0" cy="1981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77" name="Line 57"/>
          <p:cNvSpPr>
            <a:spLocks noChangeShapeType="1"/>
          </p:cNvSpPr>
          <p:nvPr/>
        </p:nvSpPr>
        <p:spPr bwMode="auto">
          <a:xfrm>
            <a:off x="1752600" y="3352800"/>
            <a:ext cx="0" cy="1828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7978" name="Group 58"/>
          <p:cNvGrpSpPr>
            <a:grpSpLocks/>
          </p:cNvGrpSpPr>
          <p:nvPr/>
        </p:nvGrpSpPr>
        <p:grpSpPr bwMode="auto">
          <a:xfrm>
            <a:off x="4419600" y="5181600"/>
            <a:ext cx="685800" cy="1371600"/>
            <a:chOff x="2784" y="3264"/>
            <a:chExt cx="432" cy="864"/>
          </a:xfrm>
        </p:grpSpPr>
        <p:sp>
          <p:nvSpPr>
            <p:cNvPr id="337979" name="Line 59"/>
            <p:cNvSpPr>
              <a:spLocks noChangeShapeType="1"/>
            </p:cNvSpPr>
            <p:nvPr/>
          </p:nvSpPr>
          <p:spPr bwMode="auto">
            <a:xfrm flipV="1">
              <a:off x="2784" y="3264"/>
              <a:ext cx="0" cy="7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0" name="Text Box 60"/>
            <p:cNvSpPr txBox="1">
              <a:spLocks noChangeArrowheads="1"/>
            </p:cNvSpPr>
            <p:nvPr/>
          </p:nvSpPr>
          <p:spPr bwMode="auto">
            <a:xfrm>
              <a:off x="2832"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12</a:t>
              </a:r>
              <a:endParaRPr lang="en-GB" altLang="x-none" sz="2400"/>
            </a:p>
          </p:txBody>
        </p:sp>
      </p:grpSp>
      <p:grpSp>
        <p:nvGrpSpPr>
          <p:cNvPr id="337981" name="Group 61"/>
          <p:cNvGrpSpPr>
            <a:grpSpLocks/>
          </p:cNvGrpSpPr>
          <p:nvPr/>
        </p:nvGrpSpPr>
        <p:grpSpPr bwMode="auto">
          <a:xfrm>
            <a:off x="2667000" y="5181600"/>
            <a:ext cx="1524000" cy="1600200"/>
            <a:chOff x="1680" y="3264"/>
            <a:chExt cx="960" cy="1008"/>
          </a:xfrm>
        </p:grpSpPr>
        <p:sp>
          <p:nvSpPr>
            <p:cNvPr id="337982" name="Line 62"/>
            <p:cNvSpPr>
              <a:spLocks noChangeShapeType="1"/>
            </p:cNvSpPr>
            <p:nvPr/>
          </p:nvSpPr>
          <p:spPr bwMode="auto">
            <a:xfrm flipV="1">
              <a:off x="2304" y="3264"/>
              <a:ext cx="0" cy="72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3" name="Line 63"/>
            <p:cNvSpPr>
              <a:spLocks noChangeShapeType="1"/>
            </p:cNvSpPr>
            <p:nvPr/>
          </p:nvSpPr>
          <p:spPr bwMode="auto">
            <a:xfrm flipV="1">
              <a:off x="1872" y="3264"/>
              <a:ext cx="0" cy="72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4" name="Text Box 64"/>
            <p:cNvSpPr txBox="1">
              <a:spLocks noChangeArrowheads="1"/>
            </p:cNvSpPr>
            <p:nvPr/>
          </p:nvSpPr>
          <p:spPr bwMode="auto">
            <a:xfrm>
              <a:off x="1680" y="398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FF00"/>
                  </a:solidFill>
                </a:rPr>
                <a:t>6          6</a:t>
              </a:r>
              <a:endParaRPr lang="en-GB" altLang="x-none" sz="2400">
                <a:solidFill>
                  <a:srgbClr val="00FF00"/>
                </a:solidFill>
              </a:endParaRPr>
            </a:p>
          </p:txBody>
        </p:sp>
      </p:grpSp>
      <p:grpSp>
        <p:nvGrpSpPr>
          <p:cNvPr id="337985" name="Group 65"/>
          <p:cNvGrpSpPr>
            <a:grpSpLocks/>
          </p:cNvGrpSpPr>
          <p:nvPr/>
        </p:nvGrpSpPr>
        <p:grpSpPr bwMode="auto">
          <a:xfrm>
            <a:off x="2971800" y="152400"/>
            <a:ext cx="1447800" cy="1219200"/>
            <a:chOff x="1872" y="96"/>
            <a:chExt cx="912" cy="768"/>
          </a:xfrm>
        </p:grpSpPr>
        <p:sp>
          <p:nvSpPr>
            <p:cNvPr id="337986" name="Line 66"/>
            <p:cNvSpPr>
              <a:spLocks noChangeShapeType="1"/>
            </p:cNvSpPr>
            <p:nvPr/>
          </p:nvSpPr>
          <p:spPr bwMode="auto">
            <a:xfrm>
              <a:off x="2064" y="384"/>
              <a:ext cx="0" cy="480"/>
            </a:xfrm>
            <a:prstGeom prst="line">
              <a:avLst/>
            </a:prstGeom>
            <a:noFill/>
            <a:ln w="3810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7" name="Line 67"/>
            <p:cNvSpPr>
              <a:spLocks noChangeShapeType="1"/>
            </p:cNvSpPr>
            <p:nvPr/>
          </p:nvSpPr>
          <p:spPr bwMode="auto">
            <a:xfrm>
              <a:off x="2400" y="384"/>
              <a:ext cx="0" cy="48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8" name="Line 68"/>
            <p:cNvSpPr>
              <a:spLocks noChangeShapeType="1"/>
            </p:cNvSpPr>
            <p:nvPr/>
          </p:nvSpPr>
          <p:spPr bwMode="auto">
            <a:xfrm>
              <a:off x="2592" y="384"/>
              <a:ext cx="0" cy="48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89" name="Text Box 69"/>
            <p:cNvSpPr txBox="1">
              <a:spLocks noChangeArrowheads="1"/>
            </p:cNvSpPr>
            <p:nvPr/>
          </p:nvSpPr>
          <p:spPr bwMode="auto">
            <a:xfrm>
              <a:off x="1872" y="9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800080"/>
                  </a:solidFill>
                </a:rPr>
                <a:t>11</a:t>
              </a:r>
              <a:r>
                <a:rPr lang="en-GB" altLang="x-none" sz="2400" b="1"/>
                <a:t>     </a:t>
              </a:r>
              <a:r>
                <a:rPr lang="en-GB" altLang="x-none" sz="2400" b="1">
                  <a:solidFill>
                    <a:srgbClr val="00FF00"/>
                  </a:solidFill>
                </a:rPr>
                <a:t>6   6</a:t>
              </a:r>
              <a:endParaRPr lang="en-GB" altLang="x-none" sz="2400"/>
            </a:p>
          </p:txBody>
        </p:sp>
      </p:grpSp>
      <p:grpSp>
        <p:nvGrpSpPr>
          <p:cNvPr id="337990" name="Group 70"/>
          <p:cNvGrpSpPr>
            <a:grpSpLocks/>
          </p:cNvGrpSpPr>
          <p:nvPr/>
        </p:nvGrpSpPr>
        <p:grpSpPr bwMode="auto">
          <a:xfrm>
            <a:off x="4800600" y="2895600"/>
            <a:ext cx="3124200" cy="3657600"/>
            <a:chOff x="3024" y="1824"/>
            <a:chExt cx="1968" cy="2304"/>
          </a:xfrm>
        </p:grpSpPr>
        <p:grpSp>
          <p:nvGrpSpPr>
            <p:cNvPr id="167952" name="Group 71"/>
            <p:cNvGrpSpPr>
              <a:grpSpLocks/>
            </p:cNvGrpSpPr>
            <p:nvPr/>
          </p:nvGrpSpPr>
          <p:grpSpPr bwMode="auto">
            <a:xfrm>
              <a:off x="3024" y="1824"/>
              <a:ext cx="960" cy="1440"/>
              <a:chOff x="3024" y="1824"/>
              <a:chExt cx="960" cy="1440"/>
            </a:xfrm>
          </p:grpSpPr>
          <p:sp>
            <p:nvSpPr>
              <p:cNvPr id="337992" name="Line 72"/>
              <p:cNvSpPr>
                <a:spLocks noChangeShapeType="1"/>
              </p:cNvSpPr>
              <p:nvPr/>
            </p:nvSpPr>
            <p:spPr bwMode="auto">
              <a:xfrm flipV="1">
                <a:off x="3648" y="206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3" name="Line 73"/>
              <p:cNvSpPr>
                <a:spLocks noChangeShapeType="1"/>
              </p:cNvSpPr>
              <p:nvPr/>
            </p:nvSpPr>
            <p:spPr bwMode="auto">
              <a:xfrm flipV="1">
                <a:off x="3024" y="18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4" name="Line 74"/>
              <p:cNvSpPr>
                <a:spLocks noChangeShapeType="1"/>
              </p:cNvSpPr>
              <p:nvPr/>
            </p:nvSpPr>
            <p:spPr bwMode="auto">
              <a:xfrm flipV="1">
                <a:off x="3696" y="230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5" name="Line 75"/>
              <p:cNvSpPr>
                <a:spLocks noChangeShapeType="1"/>
              </p:cNvSpPr>
              <p:nvPr/>
            </p:nvSpPr>
            <p:spPr bwMode="auto">
              <a:xfrm flipV="1">
                <a:off x="3696" y="254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6" name="Line 76"/>
              <p:cNvSpPr>
                <a:spLocks noChangeShapeType="1"/>
              </p:cNvSpPr>
              <p:nvPr/>
            </p:nvSpPr>
            <p:spPr bwMode="auto">
              <a:xfrm flipV="1">
                <a:off x="3792" y="278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7997" name="Line 77"/>
              <p:cNvSpPr>
                <a:spLocks noChangeShapeType="1"/>
              </p:cNvSpPr>
              <p:nvPr/>
            </p:nvSpPr>
            <p:spPr bwMode="auto">
              <a:xfrm flipV="1">
                <a:off x="3984" y="3024"/>
                <a:ext cx="0" cy="24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7953" name="Group 78"/>
            <p:cNvGrpSpPr>
              <a:grpSpLocks/>
            </p:cNvGrpSpPr>
            <p:nvPr/>
          </p:nvGrpSpPr>
          <p:grpSpPr bwMode="auto">
            <a:xfrm>
              <a:off x="4128" y="3264"/>
              <a:ext cx="864" cy="864"/>
              <a:chOff x="4128" y="3264"/>
              <a:chExt cx="864" cy="864"/>
            </a:xfrm>
          </p:grpSpPr>
          <p:grpSp>
            <p:nvGrpSpPr>
              <p:cNvPr id="167954" name="Group 79"/>
              <p:cNvGrpSpPr>
                <a:grpSpLocks/>
              </p:cNvGrpSpPr>
              <p:nvPr/>
            </p:nvGrpSpPr>
            <p:grpSpPr bwMode="auto">
              <a:xfrm>
                <a:off x="4128" y="3264"/>
                <a:ext cx="432" cy="864"/>
                <a:chOff x="4128" y="3264"/>
                <a:chExt cx="432" cy="864"/>
              </a:xfrm>
            </p:grpSpPr>
            <p:sp>
              <p:nvSpPr>
                <p:cNvPr id="338000" name="Line 80"/>
                <p:cNvSpPr>
                  <a:spLocks noChangeShapeType="1"/>
                </p:cNvSpPr>
                <p:nvPr/>
              </p:nvSpPr>
              <p:spPr bwMode="auto">
                <a:xfrm flipV="1">
                  <a:off x="4128" y="3264"/>
                  <a:ext cx="0" cy="76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001" name="Text Box 81"/>
                <p:cNvSpPr txBox="1">
                  <a:spLocks noChangeArrowheads="1"/>
                </p:cNvSpPr>
                <p:nvPr/>
              </p:nvSpPr>
              <p:spPr bwMode="auto">
                <a:xfrm>
                  <a:off x="4176"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FF00"/>
                      </a:solidFill>
                    </a:rPr>
                    <a:t>5</a:t>
                  </a:r>
                  <a:endParaRPr lang="en-GB" altLang="x-none" sz="2400">
                    <a:solidFill>
                      <a:srgbClr val="FFFF00"/>
                    </a:solidFill>
                  </a:endParaRPr>
                </a:p>
              </p:txBody>
            </p:sp>
          </p:grpSp>
          <p:grpSp>
            <p:nvGrpSpPr>
              <p:cNvPr id="167955" name="Group 82"/>
              <p:cNvGrpSpPr>
                <a:grpSpLocks/>
              </p:cNvGrpSpPr>
              <p:nvPr/>
            </p:nvGrpSpPr>
            <p:grpSpPr bwMode="auto">
              <a:xfrm>
                <a:off x="4560" y="3264"/>
                <a:ext cx="432" cy="864"/>
                <a:chOff x="4560" y="3264"/>
                <a:chExt cx="432" cy="864"/>
              </a:xfrm>
            </p:grpSpPr>
            <p:sp>
              <p:nvSpPr>
                <p:cNvPr id="338003" name="Line 83"/>
                <p:cNvSpPr>
                  <a:spLocks noChangeShapeType="1"/>
                </p:cNvSpPr>
                <p:nvPr/>
              </p:nvSpPr>
              <p:spPr bwMode="auto">
                <a:xfrm flipV="1">
                  <a:off x="4560" y="3264"/>
                  <a:ext cx="0" cy="76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004" name="Text Box 84"/>
                <p:cNvSpPr txBox="1">
                  <a:spLocks noChangeArrowheads="1"/>
                </p:cNvSpPr>
                <p:nvPr/>
              </p:nvSpPr>
              <p:spPr bwMode="auto">
                <a:xfrm>
                  <a:off x="4608"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chemeClr val="hlink"/>
                      </a:solidFill>
                    </a:rPr>
                    <a:t>7</a:t>
                  </a:r>
                  <a:endParaRPr lang="en-GB" altLang="x-none" sz="2400">
                    <a:solidFill>
                      <a:srgbClr val="FFFF00"/>
                    </a:solidFill>
                  </a:endParaRPr>
                </a:p>
              </p:txBody>
            </p:sp>
          </p:grpSp>
        </p:grpSp>
      </p:grpSp>
      <p:sp>
        <p:nvSpPr>
          <p:cNvPr id="338005" name="Text Box 85"/>
          <p:cNvSpPr txBox="1">
            <a:spLocks noChangeArrowheads="1"/>
          </p:cNvSpPr>
          <p:nvPr/>
        </p:nvSpPr>
        <p:spPr bwMode="auto">
          <a:xfrm>
            <a:off x="7239000" y="28956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ancestor?</a:t>
            </a:r>
            <a:endParaRPr lang="en-GB" altLang="x-none" sz="2400"/>
          </a:p>
        </p:txBody>
      </p:sp>
      <p:grpSp>
        <p:nvGrpSpPr>
          <p:cNvPr id="338006" name="Group 86"/>
          <p:cNvGrpSpPr>
            <a:grpSpLocks/>
          </p:cNvGrpSpPr>
          <p:nvPr/>
        </p:nvGrpSpPr>
        <p:grpSpPr bwMode="auto">
          <a:xfrm>
            <a:off x="7010400" y="1981200"/>
            <a:ext cx="2133600" cy="2681288"/>
            <a:chOff x="4416" y="1248"/>
            <a:chExt cx="1344" cy="1689"/>
          </a:xfrm>
        </p:grpSpPr>
        <p:sp>
          <p:nvSpPr>
            <p:cNvPr id="338007" name="Text Box 87"/>
            <p:cNvSpPr txBox="1">
              <a:spLocks noChangeArrowheads="1"/>
            </p:cNvSpPr>
            <p:nvPr/>
          </p:nvSpPr>
          <p:spPr bwMode="auto">
            <a:xfrm>
              <a:off x="4704" y="124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Expansion</a:t>
              </a:r>
              <a:endParaRPr lang="en-GB" altLang="x-none" sz="2400"/>
            </a:p>
          </p:txBody>
        </p:sp>
        <p:sp>
          <p:nvSpPr>
            <p:cNvPr id="338008" name="Text Box 88"/>
            <p:cNvSpPr txBox="1">
              <a:spLocks noChangeArrowheads="1"/>
            </p:cNvSpPr>
            <p:nvPr/>
          </p:nvSpPr>
          <p:spPr bwMode="auto">
            <a:xfrm>
              <a:off x="4416" y="2304"/>
              <a:ext cx="134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Degradation/</a:t>
              </a:r>
            </a:p>
            <a:p>
              <a:pPr>
                <a:spcBef>
                  <a:spcPct val="50000"/>
                </a:spcBef>
                <a:defRPr/>
              </a:pPr>
              <a:r>
                <a:rPr lang="en-GB" altLang="x-none" sz="2400" b="1">
                  <a:solidFill>
                    <a:srgbClr val="FF0000"/>
                  </a:solidFill>
                </a:rPr>
                <a:t>Expansion</a:t>
              </a:r>
              <a:endParaRPr lang="en-GB" altLang="x-none"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7928"/>
                                        </p:tgtEl>
                                        <p:attrNameLst>
                                          <p:attrName>style.visibility</p:attrName>
                                        </p:attrNameLst>
                                      </p:cBhvr>
                                      <p:to>
                                        <p:strVal val="visible"/>
                                      </p:to>
                                    </p:set>
                                    <p:anim calcmode="lin" valueType="num">
                                      <p:cBhvr additive="base">
                                        <p:cTn id="7" dur="500" fill="hold"/>
                                        <p:tgtEl>
                                          <p:spTgt spid="337928"/>
                                        </p:tgtEl>
                                        <p:attrNameLst>
                                          <p:attrName>ppt_x</p:attrName>
                                        </p:attrNameLst>
                                      </p:cBhvr>
                                      <p:tavLst>
                                        <p:tav tm="0">
                                          <p:val>
                                            <p:strVal val="0-#ppt_w/2"/>
                                          </p:val>
                                        </p:tav>
                                        <p:tav tm="100000">
                                          <p:val>
                                            <p:strVal val="#ppt_x"/>
                                          </p:val>
                                        </p:tav>
                                      </p:tavLst>
                                    </p:anim>
                                    <p:anim calcmode="lin" valueType="num">
                                      <p:cBhvr additive="base">
                                        <p:cTn id="8" dur="500" fill="hold"/>
                                        <p:tgtEl>
                                          <p:spTgt spid="3379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Zoum"/>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37949"/>
                                        </p:tgtEl>
                                        <p:attrNameLst>
                                          <p:attrName>style.visibility</p:attrName>
                                        </p:attrNameLst>
                                      </p:cBhvr>
                                      <p:to>
                                        <p:strVal val="visible"/>
                                      </p:to>
                                    </p:set>
                                    <p:anim calcmode="lin" valueType="num">
                                      <p:cBhvr additive="base">
                                        <p:cTn id="13" dur="500" fill="hold"/>
                                        <p:tgtEl>
                                          <p:spTgt spid="337949"/>
                                        </p:tgtEl>
                                        <p:attrNameLst>
                                          <p:attrName>ppt_x</p:attrName>
                                        </p:attrNameLst>
                                      </p:cBhvr>
                                      <p:tavLst>
                                        <p:tav tm="0">
                                          <p:val>
                                            <p:strVal val="0-#ppt_w/2"/>
                                          </p:val>
                                        </p:tav>
                                        <p:tav tm="100000">
                                          <p:val>
                                            <p:strVal val="#ppt_x"/>
                                          </p:val>
                                        </p:tav>
                                      </p:tavLst>
                                    </p:anim>
                                    <p:anim calcmode="lin" valueType="num">
                                      <p:cBhvr additive="base">
                                        <p:cTn id="14" dur="500" fill="hold"/>
                                        <p:tgtEl>
                                          <p:spTgt spid="3379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Zoum"/>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37990"/>
                                        </p:tgtEl>
                                        <p:attrNameLst>
                                          <p:attrName>style.visibility</p:attrName>
                                        </p:attrNameLst>
                                      </p:cBhvr>
                                      <p:to>
                                        <p:strVal val="visible"/>
                                      </p:to>
                                    </p:set>
                                    <p:animEffect transition="in" filter="wipe(left)">
                                      <p:cBhvr>
                                        <p:cTn id="19" dur="500"/>
                                        <p:tgtEl>
                                          <p:spTgt spid="33799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37978"/>
                                        </p:tgtEl>
                                        <p:attrNameLst>
                                          <p:attrName>style.visibility</p:attrName>
                                        </p:attrNameLst>
                                      </p:cBhvr>
                                      <p:to>
                                        <p:strVal val="visible"/>
                                      </p:to>
                                    </p:set>
                                    <p:animEffect transition="in" filter="wipe(left)">
                                      <p:cBhvr>
                                        <p:cTn id="24" dur="500"/>
                                        <p:tgtEl>
                                          <p:spTgt spid="33797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37981"/>
                                        </p:tgtEl>
                                        <p:attrNameLst>
                                          <p:attrName>style.visibility</p:attrName>
                                        </p:attrNameLst>
                                      </p:cBhvr>
                                      <p:to>
                                        <p:strVal val="visible"/>
                                      </p:to>
                                    </p:set>
                                    <p:animEffect transition="in" filter="wipe(left)">
                                      <p:cBhvr>
                                        <p:cTn id="29" dur="500"/>
                                        <p:tgtEl>
                                          <p:spTgt spid="33798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37985"/>
                                        </p:tgtEl>
                                        <p:attrNameLst>
                                          <p:attrName>style.visibility</p:attrName>
                                        </p:attrNameLst>
                                      </p:cBhvr>
                                      <p:to>
                                        <p:strVal val="visible"/>
                                      </p:to>
                                    </p:set>
                                    <p:animEffect transition="in" filter="wipe(left)">
                                      <p:cBhvr>
                                        <p:cTn id="34" dur="500"/>
                                        <p:tgtEl>
                                          <p:spTgt spid="3379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38005">
                                            <p:txEl>
                                              <p:pRg st="0" end="0"/>
                                            </p:txEl>
                                          </p:spTgt>
                                        </p:tgtEl>
                                        <p:attrNameLst>
                                          <p:attrName>style.visibility</p:attrName>
                                        </p:attrNameLst>
                                      </p:cBhvr>
                                      <p:to>
                                        <p:strVal val="visible"/>
                                      </p:to>
                                    </p:set>
                                    <p:animEffect transition="in" filter="wipe(left)">
                                      <p:cBhvr>
                                        <p:cTn id="39" dur="500"/>
                                        <p:tgtEl>
                                          <p:spTgt spid="338005">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38006"/>
                                        </p:tgtEl>
                                        <p:attrNameLst>
                                          <p:attrName>style.visibility</p:attrName>
                                        </p:attrNameLst>
                                      </p:cBhvr>
                                      <p:to>
                                        <p:strVal val="visible"/>
                                      </p:to>
                                    </p:set>
                                    <p:animEffect transition="in" filter="wipe(left)">
                                      <p:cBhvr>
                                        <p:cTn id="44" dur="500"/>
                                        <p:tgtEl>
                                          <p:spTgt spid="3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5"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947" name="Line 3"/>
          <p:cNvSpPr>
            <a:spLocks noChangeShapeType="1"/>
          </p:cNvSpPr>
          <p:nvPr/>
        </p:nvSpPr>
        <p:spPr bwMode="auto">
          <a:xfrm>
            <a:off x="990600" y="381000"/>
            <a:ext cx="0" cy="1447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48" name="Line 4"/>
          <p:cNvSpPr>
            <a:spLocks noChangeShapeType="1"/>
          </p:cNvSpPr>
          <p:nvPr/>
        </p:nvSpPr>
        <p:spPr bwMode="auto">
          <a:xfrm>
            <a:off x="990600" y="1905000"/>
            <a:ext cx="0" cy="144780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49" name="Line 5"/>
          <p:cNvSpPr>
            <a:spLocks noChangeShapeType="1"/>
          </p:cNvSpPr>
          <p:nvPr/>
        </p:nvSpPr>
        <p:spPr bwMode="auto">
          <a:xfrm>
            <a:off x="990600" y="3352800"/>
            <a:ext cx="0" cy="14478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0" name="Line 6"/>
          <p:cNvSpPr>
            <a:spLocks noChangeShapeType="1"/>
          </p:cNvSpPr>
          <p:nvPr/>
        </p:nvSpPr>
        <p:spPr bwMode="auto">
          <a:xfrm>
            <a:off x="990600" y="4876800"/>
            <a:ext cx="0" cy="1447800"/>
          </a:xfrm>
          <a:prstGeom prst="line">
            <a:avLst/>
          </a:prstGeom>
          <a:noFill/>
          <a:ln w="38100">
            <a:solidFill>
              <a:srgbClr val="FF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1" name="Line 7"/>
          <p:cNvSpPr>
            <a:spLocks noChangeShapeType="1"/>
          </p:cNvSpPr>
          <p:nvPr/>
        </p:nvSpPr>
        <p:spPr bwMode="auto">
          <a:xfrm>
            <a:off x="0" y="4876800"/>
            <a:ext cx="693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2" name="Line 8"/>
          <p:cNvSpPr>
            <a:spLocks noChangeShapeType="1"/>
          </p:cNvSpPr>
          <p:nvPr/>
        </p:nvSpPr>
        <p:spPr bwMode="auto">
          <a:xfrm>
            <a:off x="0" y="3352800"/>
            <a:ext cx="853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3" name="Line 9"/>
          <p:cNvSpPr>
            <a:spLocks noChangeShapeType="1"/>
          </p:cNvSpPr>
          <p:nvPr/>
        </p:nvSpPr>
        <p:spPr bwMode="auto">
          <a:xfrm>
            <a:off x="0" y="1828800"/>
            <a:ext cx="9144000" cy="7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4" name="AutoShape 10"/>
          <p:cNvSpPr>
            <a:spLocks/>
          </p:cNvSpPr>
          <p:nvPr/>
        </p:nvSpPr>
        <p:spPr bwMode="auto">
          <a:xfrm>
            <a:off x="6934200" y="4876800"/>
            <a:ext cx="304800" cy="1447800"/>
          </a:xfrm>
          <a:prstGeom prst="rightBrace">
            <a:avLst>
              <a:gd name="adj1" fmla="val 3958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55" name="Text Box 11"/>
          <p:cNvSpPr txBox="1">
            <a:spLocks noChangeArrowheads="1"/>
          </p:cNvSpPr>
          <p:nvPr/>
        </p:nvSpPr>
        <p:spPr bwMode="auto">
          <a:xfrm>
            <a:off x="7315200" y="53340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P5.2063</a:t>
            </a:r>
            <a:endParaRPr lang="en-GB" altLang="x-none" sz="2400"/>
          </a:p>
        </p:txBody>
      </p:sp>
      <p:sp>
        <p:nvSpPr>
          <p:cNvPr id="338956" name="AutoShape 12"/>
          <p:cNvSpPr>
            <a:spLocks/>
          </p:cNvSpPr>
          <p:nvPr/>
        </p:nvSpPr>
        <p:spPr bwMode="auto">
          <a:xfrm>
            <a:off x="6934200" y="3352800"/>
            <a:ext cx="228600" cy="1524000"/>
          </a:xfrm>
          <a:prstGeom prst="rightBrace">
            <a:avLst>
              <a:gd name="adj1" fmla="val 5555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sz="2400"/>
          </a:p>
        </p:txBody>
      </p:sp>
      <p:sp>
        <p:nvSpPr>
          <p:cNvPr id="338957" name="Text Box 13"/>
          <p:cNvSpPr txBox="1">
            <a:spLocks noChangeArrowheads="1"/>
          </p:cNvSpPr>
          <p:nvPr/>
        </p:nvSpPr>
        <p:spPr bwMode="auto">
          <a:xfrm>
            <a:off x="7315200" y="3810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P5.2096</a:t>
            </a:r>
            <a:endParaRPr lang="en-GB" altLang="x-none" sz="2400"/>
          </a:p>
        </p:txBody>
      </p:sp>
      <p:sp>
        <p:nvSpPr>
          <p:cNvPr id="338958" name="AutoShape 14"/>
          <p:cNvSpPr>
            <a:spLocks/>
          </p:cNvSpPr>
          <p:nvPr/>
        </p:nvSpPr>
        <p:spPr bwMode="auto">
          <a:xfrm>
            <a:off x="8534400" y="1905000"/>
            <a:ext cx="152400" cy="1371600"/>
          </a:xfrm>
          <a:prstGeom prst="rightBrace">
            <a:avLst>
              <a:gd name="adj1" fmla="val 75000"/>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8959" name="Group 15"/>
          <p:cNvGrpSpPr>
            <a:grpSpLocks/>
          </p:cNvGrpSpPr>
          <p:nvPr/>
        </p:nvGrpSpPr>
        <p:grpSpPr bwMode="auto">
          <a:xfrm>
            <a:off x="2286000" y="381000"/>
            <a:ext cx="6858000" cy="6477000"/>
            <a:chOff x="1440" y="240"/>
            <a:chExt cx="4320" cy="4080"/>
          </a:xfrm>
        </p:grpSpPr>
        <p:grpSp>
          <p:nvGrpSpPr>
            <p:cNvPr id="169016" name="Group 16"/>
            <p:cNvGrpSpPr>
              <a:grpSpLocks/>
            </p:cNvGrpSpPr>
            <p:nvPr/>
          </p:nvGrpSpPr>
          <p:grpSpPr bwMode="auto">
            <a:xfrm>
              <a:off x="1488" y="3984"/>
              <a:ext cx="1008" cy="336"/>
              <a:chOff x="1488" y="3984"/>
              <a:chExt cx="1008" cy="336"/>
            </a:xfrm>
          </p:grpSpPr>
          <p:sp>
            <p:nvSpPr>
              <p:cNvPr id="338961" name="Line 17"/>
              <p:cNvSpPr>
                <a:spLocks noChangeShapeType="1"/>
              </p:cNvSpPr>
              <p:nvPr/>
            </p:nvSpPr>
            <p:spPr bwMode="auto">
              <a:xfrm flipV="1">
                <a:off x="1488" y="3984"/>
                <a:ext cx="0" cy="28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62" name="Text Box 18"/>
              <p:cNvSpPr txBox="1">
                <a:spLocks noChangeArrowheads="1"/>
              </p:cNvSpPr>
              <p:nvPr/>
            </p:nvSpPr>
            <p:spPr bwMode="auto">
              <a:xfrm>
                <a:off x="1632" y="403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3, 9, 2, 1</a:t>
                </a:r>
                <a:endParaRPr lang="en-GB" altLang="x-none" sz="2400">
                  <a:solidFill>
                    <a:srgbClr val="0000FF"/>
                  </a:solidFill>
                </a:endParaRPr>
              </a:p>
            </p:txBody>
          </p:sp>
        </p:grpSp>
        <p:grpSp>
          <p:nvGrpSpPr>
            <p:cNvPr id="169017" name="Group 19"/>
            <p:cNvGrpSpPr>
              <a:grpSpLocks/>
            </p:cNvGrpSpPr>
            <p:nvPr/>
          </p:nvGrpSpPr>
          <p:grpSpPr bwMode="auto">
            <a:xfrm>
              <a:off x="1440" y="240"/>
              <a:ext cx="4320" cy="4080"/>
              <a:chOff x="1440" y="240"/>
              <a:chExt cx="4320" cy="4080"/>
            </a:xfrm>
          </p:grpSpPr>
          <p:grpSp>
            <p:nvGrpSpPr>
              <p:cNvPr id="169018" name="Group 20"/>
              <p:cNvGrpSpPr>
                <a:grpSpLocks/>
              </p:cNvGrpSpPr>
              <p:nvPr/>
            </p:nvGrpSpPr>
            <p:grpSpPr bwMode="auto">
              <a:xfrm>
                <a:off x="1440" y="240"/>
                <a:ext cx="4320" cy="3744"/>
                <a:chOff x="1440" y="240"/>
                <a:chExt cx="4320" cy="3744"/>
              </a:xfrm>
            </p:grpSpPr>
            <p:grpSp>
              <p:nvGrpSpPr>
                <p:cNvPr id="169022" name="Group 21"/>
                <p:cNvGrpSpPr>
                  <a:grpSpLocks/>
                </p:cNvGrpSpPr>
                <p:nvPr/>
              </p:nvGrpSpPr>
              <p:grpSpPr bwMode="auto">
                <a:xfrm>
                  <a:off x="1440" y="240"/>
                  <a:ext cx="2496" cy="3744"/>
                  <a:chOff x="1440" y="240"/>
                  <a:chExt cx="2496" cy="3744"/>
                </a:xfrm>
              </p:grpSpPr>
              <p:sp>
                <p:nvSpPr>
                  <p:cNvPr id="338966" name="Line 22"/>
                  <p:cNvSpPr>
                    <a:spLocks noChangeShapeType="1"/>
                  </p:cNvSpPr>
                  <p:nvPr/>
                </p:nvSpPr>
                <p:spPr bwMode="auto">
                  <a:xfrm flipH="1">
                    <a:off x="2400" y="1152"/>
                    <a:ext cx="52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48" name="Group 23"/>
                  <p:cNvGrpSpPr>
                    <a:grpSpLocks/>
                  </p:cNvGrpSpPr>
                  <p:nvPr/>
                </p:nvGrpSpPr>
                <p:grpSpPr bwMode="auto">
                  <a:xfrm>
                    <a:off x="1440" y="240"/>
                    <a:ext cx="2496" cy="3744"/>
                    <a:chOff x="1440" y="240"/>
                    <a:chExt cx="2496" cy="3744"/>
                  </a:xfrm>
                </p:grpSpPr>
                <p:sp>
                  <p:nvSpPr>
                    <p:cNvPr id="338968" name="Line 24"/>
                    <p:cNvSpPr>
                      <a:spLocks noChangeShapeType="1"/>
                    </p:cNvSpPr>
                    <p:nvPr/>
                  </p:nvSpPr>
                  <p:spPr bwMode="auto">
                    <a:xfrm flipH="1">
                      <a:off x="2928" y="2112"/>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69" name="Line 25"/>
                    <p:cNvSpPr>
                      <a:spLocks noChangeShapeType="1"/>
                    </p:cNvSpPr>
                    <p:nvPr/>
                  </p:nvSpPr>
                  <p:spPr bwMode="auto">
                    <a:xfrm flipH="1">
                      <a:off x="3888" y="624"/>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51" name="Group 26"/>
                    <p:cNvGrpSpPr>
                      <a:grpSpLocks/>
                    </p:cNvGrpSpPr>
                    <p:nvPr/>
                  </p:nvGrpSpPr>
                  <p:grpSpPr bwMode="auto">
                    <a:xfrm>
                      <a:off x="1440" y="240"/>
                      <a:ext cx="2496" cy="3744"/>
                      <a:chOff x="1440" y="240"/>
                      <a:chExt cx="2496" cy="3744"/>
                    </a:xfrm>
                  </p:grpSpPr>
                  <p:sp>
                    <p:nvSpPr>
                      <p:cNvPr id="338971" name="Line 27"/>
                      <p:cNvSpPr>
                        <a:spLocks noChangeShapeType="1"/>
                      </p:cNvSpPr>
                      <p:nvPr/>
                    </p:nvSpPr>
                    <p:spPr bwMode="auto">
                      <a:xfrm>
                        <a:off x="1440" y="240"/>
                        <a:ext cx="0" cy="374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2" name="Line 28"/>
                      <p:cNvSpPr>
                        <a:spLocks noChangeShapeType="1"/>
                      </p:cNvSpPr>
                      <p:nvPr/>
                    </p:nvSpPr>
                    <p:spPr bwMode="auto">
                      <a:xfrm>
                        <a:off x="1440" y="3984"/>
                        <a:ext cx="153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3" name="Line 29"/>
                      <p:cNvSpPr>
                        <a:spLocks noChangeShapeType="1"/>
                      </p:cNvSpPr>
                      <p:nvPr/>
                    </p:nvSpPr>
                    <p:spPr bwMode="auto">
                      <a:xfrm flipV="1">
                        <a:off x="2976" y="2112"/>
                        <a:ext cx="0" cy="18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4" name="Line 30"/>
                      <p:cNvSpPr>
                        <a:spLocks noChangeShapeType="1"/>
                      </p:cNvSpPr>
                      <p:nvPr/>
                    </p:nvSpPr>
                    <p:spPr bwMode="auto">
                      <a:xfrm flipV="1">
                        <a:off x="2928" y="1152"/>
                        <a:ext cx="0" cy="96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5" name="Line 31"/>
                      <p:cNvSpPr>
                        <a:spLocks noChangeShapeType="1"/>
                      </p:cNvSpPr>
                      <p:nvPr/>
                    </p:nvSpPr>
                    <p:spPr bwMode="auto">
                      <a:xfrm flipV="1">
                        <a:off x="2400" y="240"/>
                        <a:ext cx="0" cy="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6" name="Line 32"/>
                      <p:cNvSpPr>
                        <a:spLocks noChangeShapeType="1"/>
                      </p:cNvSpPr>
                      <p:nvPr/>
                    </p:nvSpPr>
                    <p:spPr bwMode="auto">
                      <a:xfrm flipH="1">
                        <a:off x="1440" y="240"/>
                        <a:ext cx="96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7" name="Line 33"/>
                      <p:cNvSpPr>
                        <a:spLocks noChangeShapeType="1"/>
                      </p:cNvSpPr>
                      <p:nvPr/>
                    </p:nvSpPr>
                    <p:spPr bwMode="auto">
                      <a:xfrm>
                        <a:off x="2928" y="1152"/>
                        <a:ext cx="91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8" name="Line 34"/>
                      <p:cNvSpPr>
                        <a:spLocks noChangeShapeType="1"/>
                      </p:cNvSpPr>
                      <p:nvPr/>
                    </p:nvSpPr>
                    <p:spPr bwMode="auto">
                      <a:xfrm flipV="1">
                        <a:off x="3840"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79" name="Line 35"/>
                      <p:cNvSpPr>
                        <a:spLocks noChangeShapeType="1"/>
                      </p:cNvSpPr>
                      <p:nvPr/>
                    </p:nvSpPr>
                    <p:spPr bwMode="auto">
                      <a:xfrm>
                        <a:off x="3840"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0" name="Line 36"/>
                      <p:cNvSpPr>
                        <a:spLocks noChangeShapeType="1"/>
                      </p:cNvSpPr>
                      <p:nvPr/>
                    </p:nvSpPr>
                    <p:spPr bwMode="auto">
                      <a:xfrm flipV="1">
                        <a:off x="3936" y="624"/>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1" name="Line 37"/>
                      <p:cNvSpPr>
                        <a:spLocks noChangeShapeType="1"/>
                      </p:cNvSpPr>
                      <p:nvPr/>
                    </p:nvSpPr>
                    <p:spPr bwMode="auto">
                      <a:xfrm flipV="1">
                        <a:off x="3888" y="240"/>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2" name="Line 38"/>
                      <p:cNvSpPr>
                        <a:spLocks noChangeShapeType="1"/>
                      </p:cNvSpPr>
                      <p:nvPr/>
                    </p:nvSpPr>
                    <p:spPr bwMode="auto">
                      <a:xfrm flipH="1">
                        <a:off x="3408" y="240"/>
                        <a:ext cx="48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3" name="Line 39"/>
                      <p:cNvSpPr>
                        <a:spLocks noChangeShapeType="1"/>
                      </p:cNvSpPr>
                      <p:nvPr/>
                    </p:nvSpPr>
                    <p:spPr bwMode="auto">
                      <a:xfrm>
                        <a:off x="3408" y="240"/>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4" name="Line 40"/>
                      <p:cNvSpPr>
                        <a:spLocks noChangeShapeType="1"/>
                      </p:cNvSpPr>
                      <p:nvPr/>
                    </p:nvSpPr>
                    <p:spPr bwMode="auto">
                      <a:xfrm>
                        <a:off x="3408" y="624"/>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5" name="Line 41"/>
                      <p:cNvSpPr>
                        <a:spLocks noChangeShapeType="1"/>
                      </p:cNvSpPr>
                      <p:nvPr/>
                    </p:nvSpPr>
                    <p:spPr bwMode="auto">
                      <a:xfrm>
                        <a:off x="3456" y="624"/>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6" name="Line 42"/>
                      <p:cNvSpPr>
                        <a:spLocks noChangeShapeType="1"/>
                      </p:cNvSpPr>
                      <p:nvPr/>
                    </p:nvSpPr>
                    <p:spPr bwMode="auto">
                      <a:xfrm flipH="1">
                        <a:off x="3360"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87" name="Line 43"/>
                      <p:cNvSpPr>
                        <a:spLocks noChangeShapeType="1"/>
                      </p:cNvSpPr>
                      <p:nvPr/>
                    </p:nvSpPr>
                    <p:spPr bwMode="auto">
                      <a:xfrm>
                        <a:off x="3360"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nvGrpSpPr>
                <p:cNvPr id="169023" name="Group 44"/>
                <p:cNvGrpSpPr>
                  <a:grpSpLocks/>
                </p:cNvGrpSpPr>
                <p:nvPr/>
              </p:nvGrpSpPr>
              <p:grpSpPr bwMode="auto">
                <a:xfrm>
                  <a:off x="3360" y="240"/>
                  <a:ext cx="2400" cy="3744"/>
                  <a:chOff x="3360" y="240"/>
                  <a:chExt cx="2400" cy="3744"/>
                </a:xfrm>
              </p:grpSpPr>
              <p:sp>
                <p:nvSpPr>
                  <p:cNvPr id="338989" name="Line 45"/>
                  <p:cNvSpPr>
                    <a:spLocks noChangeShapeType="1"/>
                  </p:cNvSpPr>
                  <p:nvPr/>
                </p:nvSpPr>
                <p:spPr bwMode="auto">
                  <a:xfrm>
                    <a:off x="4752" y="240"/>
                    <a:ext cx="10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0" name="Line 46"/>
                  <p:cNvSpPr>
                    <a:spLocks noChangeShapeType="1"/>
                  </p:cNvSpPr>
                  <p:nvPr/>
                </p:nvSpPr>
                <p:spPr bwMode="auto">
                  <a:xfrm>
                    <a:off x="4272" y="1152"/>
                    <a:ext cx="14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1" name="Line 47"/>
                  <p:cNvSpPr>
                    <a:spLocks noChangeShapeType="1"/>
                  </p:cNvSpPr>
                  <p:nvPr/>
                </p:nvSpPr>
                <p:spPr bwMode="auto">
                  <a:xfrm>
                    <a:off x="5760" y="240"/>
                    <a:ext cx="0" cy="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2" name="Line 48"/>
                  <p:cNvSpPr>
                    <a:spLocks noChangeShapeType="1"/>
                  </p:cNvSpPr>
                  <p:nvPr/>
                </p:nvSpPr>
                <p:spPr bwMode="auto">
                  <a:xfrm>
                    <a:off x="5328" y="1152"/>
                    <a:ext cx="0" cy="96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3" name="Line 49"/>
                  <p:cNvSpPr>
                    <a:spLocks noChangeShapeType="1"/>
                  </p:cNvSpPr>
                  <p:nvPr/>
                </p:nvSpPr>
                <p:spPr bwMode="auto">
                  <a:xfrm>
                    <a:off x="4752" y="240"/>
                    <a:ext cx="0" cy="7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9029" name="Group 50"/>
                  <p:cNvGrpSpPr>
                    <a:grpSpLocks/>
                  </p:cNvGrpSpPr>
                  <p:nvPr/>
                </p:nvGrpSpPr>
                <p:grpSpPr bwMode="auto">
                  <a:xfrm>
                    <a:off x="3360" y="2112"/>
                    <a:ext cx="1968" cy="1872"/>
                    <a:chOff x="3360" y="2112"/>
                    <a:chExt cx="1968" cy="1872"/>
                  </a:xfrm>
                </p:grpSpPr>
                <p:sp>
                  <p:nvSpPr>
                    <p:cNvPr id="338995" name="Line 51"/>
                    <p:cNvSpPr>
                      <a:spLocks noChangeShapeType="1"/>
                    </p:cNvSpPr>
                    <p:nvPr/>
                  </p:nvSpPr>
                  <p:spPr bwMode="auto">
                    <a:xfrm>
                      <a:off x="3360" y="2112"/>
                      <a:ext cx="196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6" name="Line 52"/>
                    <p:cNvSpPr>
                      <a:spLocks noChangeShapeType="1"/>
                    </p:cNvSpPr>
                    <p:nvPr/>
                  </p:nvSpPr>
                  <p:spPr bwMode="auto">
                    <a:xfrm>
                      <a:off x="3360" y="3984"/>
                      <a:ext cx="10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7" name="Line 53"/>
                    <p:cNvSpPr>
                      <a:spLocks noChangeShapeType="1"/>
                    </p:cNvSpPr>
                    <p:nvPr/>
                  </p:nvSpPr>
                  <p:spPr bwMode="auto">
                    <a:xfrm>
                      <a:off x="4368" y="2112"/>
                      <a:ext cx="0" cy="18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8" name="Line 54"/>
                    <p:cNvSpPr>
                      <a:spLocks noChangeShapeType="1"/>
                    </p:cNvSpPr>
                    <p:nvPr/>
                  </p:nvSpPr>
                  <p:spPr bwMode="auto">
                    <a:xfrm>
                      <a:off x="3360" y="2112"/>
                      <a:ext cx="0" cy="12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8999" name="Line 55"/>
                    <p:cNvSpPr>
                      <a:spLocks noChangeShapeType="1"/>
                    </p:cNvSpPr>
                    <p:nvPr/>
                  </p:nvSpPr>
                  <p:spPr bwMode="auto">
                    <a:xfrm>
                      <a:off x="3408" y="3408"/>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0" name="Line 56"/>
                    <p:cNvSpPr>
                      <a:spLocks noChangeShapeType="1"/>
                    </p:cNvSpPr>
                    <p:nvPr/>
                  </p:nvSpPr>
                  <p:spPr bwMode="auto">
                    <a:xfrm>
                      <a:off x="3360" y="3792"/>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1" name="Line 57"/>
                    <p:cNvSpPr>
                      <a:spLocks noChangeShapeType="1"/>
                    </p:cNvSpPr>
                    <p:nvPr/>
                  </p:nvSpPr>
                  <p:spPr bwMode="auto">
                    <a:xfrm>
                      <a:off x="3360" y="3792"/>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2" name="Line 58"/>
                    <p:cNvSpPr>
                      <a:spLocks noChangeShapeType="1"/>
                    </p:cNvSpPr>
                    <p:nvPr/>
                  </p:nvSpPr>
                  <p:spPr bwMode="auto">
                    <a:xfrm>
                      <a:off x="3360" y="3408"/>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39003" name="Line 59"/>
                  <p:cNvSpPr>
                    <a:spLocks noChangeShapeType="1"/>
                  </p:cNvSpPr>
                  <p:nvPr/>
                </p:nvSpPr>
                <p:spPr bwMode="auto">
                  <a:xfrm>
                    <a:off x="4656" y="96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4" name="Line 60"/>
                  <p:cNvSpPr>
                    <a:spLocks noChangeShapeType="1"/>
                  </p:cNvSpPr>
                  <p:nvPr/>
                </p:nvSpPr>
                <p:spPr bwMode="auto">
                  <a:xfrm>
                    <a:off x="4656" y="96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5" name="Line 61"/>
                  <p:cNvSpPr>
                    <a:spLocks noChangeShapeType="1"/>
                  </p:cNvSpPr>
                  <p:nvPr/>
                </p:nvSpPr>
                <p:spPr bwMode="auto">
                  <a:xfrm>
                    <a:off x="4272" y="1152"/>
                    <a:ext cx="0"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6" name="Line 62"/>
                  <p:cNvSpPr>
                    <a:spLocks noChangeShapeType="1"/>
                  </p:cNvSpPr>
                  <p:nvPr/>
                </p:nvSpPr>
                <p:spPr bwMode="auto">
                  <a:xfrm>
                    <a:off x="4272" y="1536"/>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7" name="Line 63"/>
                  <p:cNvSpPr>
                    <a:spLocks noChangeShapeType="1"/>
                  </p:cNvSpPr>
                  <p:nvPr/>
                </p:nvSpPr>
                <p:spPr bwMode="auto">
                  <a:xfrm>
                    <a:off x="4320" y="1536"/>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8" name="Line 64"/>
                  <p:cNvSpPr>
                    <a:spLocks noChangeShapeType="1"/>
                  </p:cNvSpPr>
                  <p:nvPr/>
                </p:nvSpPr>
                <p:spPr bwMode="auto">
                  <a:xfrm>
                    <a:off x="4272" y="1728"/>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09" name="Line 65"/>
                  <p:cNvSpPr>
                    <a:spLocks noChangeShapeType="1"/>
                  </p:cNvSpPr>
                  <p:nvPr/>
                </p:nvSpPr>
                <p:spPr bwMode="auto">
                  <a:xfrm>
                    <a:off x="4272" y="1728"/>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0" name="Line 66"/>
                  <p:cNvSpPr>
                    <a:spLocks noChangeShapeType="1"/>
                  </p:cNvSpPr>
                  <p:nvPr/>
                </p:nvSpPr>
                <p:spPr bwMode="auto">
                  <a:xfrm flipH="1">
                    <a:off x="4176" y="192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1" name="Line 67"/>
                  <p:cNvSpPr>
                    <a:spLocks noChangeShapeType="1"/>
                  </p:cNvSpPr>
                  <p:nvPr/>
                </p:nvSpPr>
                <p:spPr bwMode="auto">
                  <a:xfrm>
                    <a:off x="4176" y="1920"/>
                    <a:ext cx="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nvGrpSpPr>
              <p:cNvPr id="169019" name="Group 68"/>
              <p:cNvGrpSpPr>
                <a:grpSpLocks/>
              </p:cNvGrpSpPr>
              <p:nvPr/>
            </p:nvGrpSpPr>
            <p:grpSpPr bwMode="auto">
              <a:xfrm>
                <a:off x="3360" y="3989"/>
                <a:ext cx="960" cy="331"/>
                <a:chOff x="3360" y="3989"/>
                <a:chExt cx="960" cy="331"/>
              </a:xfrm>
            </p:grpSpPr>
            <p:sp>
              <p:nvSpPr>
                <p:cNvPr id="339013" name="Line 69"/>
                <p:cNvSpPr>
                  <a:spLocks noChangeShapeType="1"/>
                </p:cNvSpPr>
                <p:nvPr/>
              </p:nvSpPr>
              <p:spPr bwMode="auto">
                <a:xfrm flipV="1">
                  <a:off x="3360" y="3989"/>
                  <a:ext cx="0" cy="28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4" name="Text Box 70"/>
                <p:cNvSpPr txBox="1">
                  <a:spLocks noChangeArrowheads="1"/>
                </p:cNvSpPr>
                <p:nvPr/>
              </p:nvSpPr>
              <p:spPr bwMode="auto">
                <a:xfrm>
                  <a:off x="3456" y="403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5, 6, 8, 4</a:t>
                  </a:r>
                  <a:endParaRPr lang="en-GB" altLang="x-none" sz="2400">
                    <a:solidFill>
                      <a:srgbClr val="0000FF"/>
                    </a:solidFill>
                  </a:endParaRPr>
                </a:p>
              </p:txBody>
            </p:sp>
          </p:grpSp>
        </p:grpSp>
      </p:grpSp>
      <p:sp>
        <p:nvSpPr>
          <p:cNvPr id="339015" name="Line 71"/>
          <p:cNvSpPr>
            <a:spLocks noChangeShapeType="1"/>
          </p:cNvSpPr>
          <p:nvPr/>
        </p:nvSpPr>
        <p:spPr bwMode="auto">
          <a:xfrm>
            <a:off x="5334000" y="10668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339016" name="Group 72"/>
          <p:cNvGrpSpPr>
            <a:grpSpLocks/>
          </p:cNvGrpSpPr>
          <p:nvPr/>
        </p:nvGrpSpPr>
        <p:grpSpPr bwMode="auto">
          <a:xfrm>
            <a:off x="3886200" y="0"/>
            <a:ext cx="3581400" cy="6705600"/>
            <a:chOff x="2448" y="0"/>
            <a:chExt cx="2256" cy="4224"/>
          </a:xfrm>
        </p:grpSpPr>
        <p:sp>
          <p:nvSpPr>
            <p:cNvPr id="339017" name="Line 73"/>
            <p:cNvSpPr>
              <a:spLocks noChangeShapeType="1"/>
            </p:cNvSpPr>
            <p:nvPr/>
          </p:nvSpPr>
          <p:spPr bwMode="auto">
            <a:xfrm flipV="1">
              <a:off x="3168" y="3984"/>
              <a:ext cx="0" cy="24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8" name="Line 74"/>
            <p:cNvSpPr>
              <a:spLocks noChangeShapeType="1"/>
            </p:cNvSpPr>
            <p:nvPr/>
          </p:nvSpPr>
          <p:spPr bwMode="auto">
            <a:xfrm>
              <a:off x="2496" y="0"/>
              <a:ext cx="0" cy="19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19" name="Line 75"/>
            <p:cNvSpPr>
              <a:spLocks noChangeShapeType="1"/>
            </p:cNvSpPr>
            <p:nvPr/>
          </p:nvSpPr>
          <p:spPr bwMode="auto">
            <a:xfrm>
              <a:off x="3072" y="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0" name="Line 76"/>
            <p:cNvSpPr>
              <a:spLocks noChangeShapeType="1"/>
            </p:cNvSpPr>
            <p:nvPr/>
          </p:nvSpPr>
          <p:spPr bwMode="auto">
            <a:xfrm>
              <a:off x="3312" y="0"/>
              <a:ext cx="0" cy="192"/>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1" name="Line 77"/>
            <p:cNvSpPr>
              <a:spLocks noChangeShapeType="1"/>
            </p:cNvSpPr>
            <p:nvPr/>
          </p:nvSpPr>
          <p:spPr bwMode="auto">
            <a:xfrm>
              <a:off x="4080" y="0"/>
              <a:ext cx="0" cy="192"/>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2" name="Line 78"/>
            <p:cNvSpPr>
              <a:spLocks noChangeShapeType="1"/>
            </p:cNvSpPr>
            <p:nvPr/>
          </p:nvSpPr>
          <p:spPr bwMode="auto">
            <a:xfrm>
              <a:off x="4656" y="0"/>
              <a:ext cx="0" cy="192"/>
            </a:xfrm>
            <a:prstGeom prst="line">
              <a:avLst/>
            </a:prstGeom>
            <a:noFill/>
            <a:ln w="38100">
              <a:solidFill>
                <a:srgbClr val="99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84" name="Group 79"/>
            <p:cNvGrpSpPr>
              <a:grpSpLocks/>
            </p:cNvGrpSpPr>
            <p:nvPr/>
          </p:nvGrpSpPr>
          <p:grpSpPr bwMode="auto">
            <a:xfrm>
              <a:off x="2448" y="192"/>
              <a:ext cx="2256" cy="3792"/>
              <a:chOff x="2448" y="192"/>
              <a:chExt cx="2256" cy="3792"/>
            </a:xfrm>
          </p:grpSpPr>
          <p:grpSp>
            <p:nvGrpSpPr>
              <p:cNvPr id="168985" name="Group 80"/>
              <p:cNvGrpSpPr>
                <a:grpSpLocks/>
              </p:cNvGrpSpPr>
              <p:nvPr/>
            </p:nvGrpSpPr>
            <p:grpSpPr bwMode="auto">
              <a:xfrm>
                <a:off x="3888" y="576"/>
                <a:ext cx="96" cy="432"/>
                <a:chOff x="3888" y="576"/>
                <a:chExt cx="96" cy="432"/>
              </a:xfrm>
            </p:grpSpPr>
            <p:sp>
              <p:nvSpPr>
                <p:cNvPr id="339025" name="Line 81"/>
                <p:cNvSpPr>
                  <a:spLocks noChangeShapeType="1"/>
                </p:cNvSpPr>
                <p:nvPr/>
              </p:nvSpPr>
              <p:spPr bwMode="auto">
                <a:xfrm>
                  <a:off x="3888" y="1008"/>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26" name="Line 82"/>
                <p:cNvSpPr>
                  <a:spLocks noChangeShapeType="1"/>
                </p:cNvSpPr>
                <p:nvPr/>
              </p:nvSpPr>
              <p:spPr bwMode="auto">
                <a:xfrm flipH="1">
                  <a:off x="3936" y="576"/>
                  <a:ext cx="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68986" name="Group 83"/>
              <p:cNvGrpSpPr>
                <a:grpSpLocks/>
              </p:cNvGrpSpPr>
              <p:nvPr/>
            </p:nvGrpSpPr>
            <p:grpSpPr bwMode="auto">
              <a:xfrm>
                <a:off x="2448" y="192"/>
                <a:ext cx="2256" cy="3792"/>
                <a:chOff x="2448" y="192"/>
                <a:chExt cx="2256" cy="3792"/>
              </a:xfrm>
            </p:grpSpPr>
            <p:sp>
              <p:nvSpPr>
                <p:cNvPr id="339028" name="Line 84"/>
                <p:cNvSpPr>
                  <a:spLocks noChangeShapeType="1"/>
                </p:cNvSpPr>
                <p:nvPr/>
              </p:nvSpPr>
              <p:spPr bwMode="auto">
                <a:xfrm flipH="1">
                  <a:off x="2976" y="2064"/>
                  <a:ext cx="4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88" name="Group 85"/>
                <p:cNvGrpSpPr>
                  <a:grpSpLocks/>
                </p:cNvGrpSpPr>
                <p:nvPr/>
              </p:nvGrpSpPr>
              <p:grpSpPr bwMode="auto">
                <a:xfrm>
                  <a:off x="2448" y="192"/>
                  <a:ext cx="2256" cy="3792"/>
                  <a:chOff x="2448" y="192"/>
                  <a:chExt cx="2256" cy="3792"/>
                </a:xfrm>
              </p:grpSpPr>
              <p:sp>
                <p:nvSpPr>
                  <p:cNvPr id="339030" name="Line 86"/>
                  <p:cNvSpPr>
                    <a:spLocks noChangeShapeType="1"/>
                  </p:cNvSpPr>
                  <p:nvPr/>
                </p:nvSpPr>
                <p:spPr bwMode="auto">
                  <a:xfrm flipH="1">
                    <a:off x="2448" y="1104"/>
                    <a:ext cx="5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1" name="Line 87"/>
                  <p:cNvSpPr>
                    <a:spLocks noChangeShapeType="1"/>
                  </p:cNvSpPr>
                  <p:nvPr/>
                </p:nvSpPr>
                <p:spPr bwMode="auto">
                  <a:xfrm flipV="1">
                    <a:off x="2448" y="192"/>
                    <a:ext cx="0" cy="9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2" name="Line 88"/>
                  <p:cNvSpPr>
                    <a:spLocks noChangeShapeType="1"/>
                  </p:cNvSpPr>
                  <p:nvPr/>
                </p:nvSpPr>
                <p:spPr bwMode="auto">
                  <a:xfrm>
                    <a:off x="2448" y="192"/>
                    <a:ext cx="9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3" name="Line 89"/>
                  <p:cNvSpPr>
                    <a:spLocks noChangeShapeType="1"/>
                  </p:cNvSpPr>
                  <p:nvPr/>
                </p:nvSpPr>
                <p:spPr bwMode="auto">
                  <a:xfrm>
                    <a:off x="3360" y="192"/>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4" name="Line 90"/>
                  <p:cNvSpPr>
                    <a:spLocks noChangeShapeType="1"/>
                  </p:cNvSpPr>
                  <p:nvPr/>
                </p:nvSpPr>
                <p:spPr bwMode="auto">
                  <a:xfrm>
                    <a:off x="3408" y="672"/>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5" name="Line 91"/>
                  <p:cNvSpPr>
                    <a:spLocks noChangeShapeType="1"/>
                  </p:cNvSpPr>
                  <p:nvPr/>
                </p:nvSpPr>
                <p:spPr bwMode="auto">
                  <a:xfrm flipH="1">
                    <a:off x="3312" y="9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6" name="Line 92"/>
                  <p:cNvSpPr>
                    <a:spLocks noChangeShapeType="1"/>
                  </p:cNvSpPr>
                  <p:nvPr/>
                </p:nvSpPr>
                <p:spPr bwMode="auto">
                  <a:xfrm>
                    <a:off x="3312" y="91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7" name="Line 93"/>
                  <p:cNvSpPr>
                    <a:spLocks noChangeShapeType="1"/>
                  </p:cNvSpPr>
                  <p:nvPr/>
                </p:nvSpPr>
                <p:spPr bwMode="auto">
                  <a:xfrm>
                    <a:off x="3312" y="120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38" name="Line 94"/>
                  <p:cNvSpPr>
                    <a:spLocks noChangeShapeType="1"/>
                  </p:cNvSpPr>
                  <p:nvPr/>
                </p:nvSpPr>
                <p:spPr bwMode="auto">
                  <a:xfrm flipV="1">
                    <a:off x="3888" y="1008"/>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68998" name="Group 95"/>
                  <p:cNvGrpSpPr>
                    <a:grpSpLocks/>
                  </p:cNvGrpSpPr>
                  <p:nvPr/>
                </p:nvGrpSpPr>
                <p:grpSpPr bwMode="auto">
                  <a:xfrm>
                    <a:off x="2976" y="192"/>
                    <a:ext cx="1728" cy="3792"/>
                    <a:chOff x="2976" y="192"/>
                    <a:chExt cx="1728" cy="3792"/>
                  </a:xfrm>
                </p:grpSpPr>
                <p:sp>
                  <p:nvSpPr>
                    <p:cNvPr id="339040" name="Line 96"/>
                    <p:cNvSpPr>
                      <a:spLocks noChangeShapeType="1"/>
                    </p:cNvSpPr>
                    <p:nvPr/>
                  </p:nvSpPr>
                  <p:spPr bwMode="auto">
                    <a:xfrm>
                      <a:off x="3024" y="3984"/>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1" name="Line 97"/>
                    <p:cNvSpPr>
                      <a:spLocks noChangeShapeType="1"/>
                    </p:cNvSpPr>
                    <p:nvPr/>
                  </p:nvSpPr>
                  <p:spPr bwMode="auto">
                    <a:xfrm flipV="1">
                      <a:off x="3024" y="2064"/>
                      <a:ext cx="0" cy="19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2" name="Line 98"/>
                    <p:cNvSpPr>
                      <a:spLocks noChangeShapeType="1"/>
                    </p:cNvSpPr>
                    <p:nvPr/>
                  </p:nvSpPr>
                  <p:spPr bwMode="auto">
                    <a:xfrm flipV="1">
                      <a:off x="2976" y="1104"/>
                      <a:ext cx="0" cy="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3" name="Line 99"/>
                    <p:cNvSpPr>
                      <a:spLocks noChangeShapeType="1"/>
                    </p:cNvSpPr>
                    <p:nvPr/>
                  </p:nvSpPr>
                  <p:spPr bwMode="auto">
                    <a:xfrm flipV="1">
                      <a:off x="3984" y="576"/>
                      <a:ext cx="0" cy="4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4" name="Line 100"/>
                    <p:cNvSpPr>
                      <a:spLocks noChangeShapeType="1"/>
                    </p:cNvSpPr>
                    <p:nvPr/>
                  </p:nvSpPr>
                  <p:spPr bwMode="auto">
                    <a:xfrm flipV="1">
                      <a:off x="3936" y="192"/>
                      <a:ext cx="0"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5" name="Line 101"/>
                    <p:cNvSpPr>
                      <a:spLocks noChangeShapeType="1"/>
                    </p:cNvSpPr>
                    <p:nvPr/>
                  </p:nvSpPr>
                  <p:spPr bwMode="auto">
                    <a:xfrm>
                      <a:off x="3936" y="192"/>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6" name="Line 102"/>
                    <p:cNvSpPr>
                      <a:spLocks noChangeShapeType="1"/>
                    </p:cNvSpPr>
                    <p:nvPr/>
                  </p:nvSpPr>
                  <p:spPr bwMode="auto">
                    <a:xfrm>
                      <a:off x="4704" y="192"/>
                      <a:ext cx="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7" name="Line 103"/>
                    <p:cNvSpPr>
                      <a:spLocks noChangeShapeType="1"/>
                    </p:cNvSpPr>
                    <p:nvPr/>
                  </p:nvSpPr>
                  <p:spPr bwMode="auto">
                    <a:xfrm flipH="1">
                      <a:off x="4608" y="91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8" name="Line 104"/>
                    <p:cNvSpPr>
                      <a:spLocks noChangeShapeType="1"/>
                    </p:cNvSpPr>
                    <p:nvPr/>
                  </p:nvSpPr>
                  <p:spPr bwMode="auto">
                    <a:xfrm>
                      <a:off x="4608" y="912"/>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49" name="Line 105"/>
                    <p:cNvSpPr>
                      <a:spLocks noChangeShapeType="1"/>
                    </p:cNvSpPr>
                    <p:nvPr/>
                  </p:nvSpPr>
                  <p:spPr bwMode="auto">
                    <a:xfrm flipH="1">
                      <a:off x="4224" y="1104"/>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0" name="Line 106"/>
                    <p:cNvSpPr>
                      <a:spLocks noChangeShapeType="1"/>
                    </p:cNvSpPr>
                    <p:nvPr/>
                  </p:nvSpPr>
                  <p:spPr bwMode="auto">
                    <a:xfrm>
                      <a:off x="4224" y="1104"/>
                      <a:ext cx="0" cy="7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1" name="Line 107"/>
                    <p:cNvSpPr>
                      <a:spLocks noChangeShapeType="1"/>
                    </p:cNvSpPr>
                    <p:nvPr/>
                  </p:nvSpPr>
                  <p:spPr bwMode="auto">
                    <a:xfrm flipH="1">
                      <a:off x="4128" y="1872"/>
                      <a:ext cx="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2" name="Line 108"/>
                    <p:cNvSpPr>
                      <a:spLocks noChangeShapeType="1"/>
                    </p:cNvSpPr>
                    <p:nvPr/>
                  </p:nvSpPr>
                  <p:spPr bwMode="auto">
                    <a:xfrm>
                      <a:off x="4128" y="1872"/>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3" name="Line 109"/>
                    <p:cNvSpPr>
                      <a:spLocks noChangeShapeType="1"/>
                    </p:cNvSpPr>
                    <p:nvPr/>
                  </p:nvSpPr>
                  <p:spPr bwMode="auto">
                    <a:xfrm flipH="1">
                      <a:off x="3360"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39054" name="Line 110"/>
                    <p:cNvSpPr>
                      <a:spLocks noChangeShapeType="1"/>
                    </p:cNvSpPr>
                    <p:nvPr/>
                  </p:nvSpPr>
                  <p:spPr bwMode="auto">
                    <a:xfrm>
                      <a:off x="3360" y="2064"/>
                      <a:ext cx="0" cy="19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grpSp>
      <p:sp>
        <p:nvSpPr>
          <p:cNvPr id="339055" name="Text Box 111"/>
          <p:cNvSpPr txBox="1">
            <a:spLocks noChangeArrowheads="1"/>
          </p:cNvSpPr>
          <p:nvPr/>
        </p:nvSpPr>
        <p:spPr bwMode="auto">
          <a:xfrm>
            <a:off x="6705600" y="64008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ancestral part?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959"/>
                                        </p:tgtEl>
                                        <p:attrNameLst>
                                          <p:attrName>style.visibility</p:attrName>
                                        </p:attrNameLst>
                                      </p:cBhvr>
                                      <p:to>
                                        <p:strVal val="visible"/>
                                      </p:to>
                                    </p:set>
                                    <p:animEffect transition="in" filter="wipe(left)">
                                      <p:cBhvr>
                                        <p:cTn id="7" dur="500"/>
                                        <p:tgtEl>
                                          <p:spTgt spid="3389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39016"/>
                                        </p:tgtEl>
                                        <p:attrNameLst>
                                          <p:attrName>style.visibility</p:attrName>
                                        </p:attrNameLst>
                                      </p:cBhvr>
                                      <p:to>
                                        <p:strVal val="visible"/>
                                      </p:to>
                                    </p:set>
                                    <p:anim calcmode="lin" valueType="num">
                                      <p:cBhvr additive="base">
                                        <p:cTn id="12" dur="500" fill="hold"/>
                                        <p:tgtEl>
                                          <p:spTgt spid="339016"/>
                                        </p:tgtEl>
                                        <p:attrNameLst>
                                          <p:attrName>ppt_x</p:attrName>
                                        </p:attrNameLst>
                                      </p:cBhvr>
                                      <p:tavLst>
                                        <p:tav tm="0">
                                          <p:val>
                                            <p:strVal val="0-#ppt_w/2"/>
                                          </p:val>
                                        </p:tav>
                                        <p:tav tm="100000">
                                          <p:val>
                                            <p:strVal val="#ppt_x"/>
                                          </p:val>
                                        </p:tav>
                                      </p:tavLst>
                                    </p:anim>
                                    <p:anim calcmode="lin" valueType="num">
                                      <p:cBhvr additive="base">
                                        <p:cTn id="13" dur="500" fill="hold"/>
                                        <p:tgtEl>
                                          <p:spTgt spid="3390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Zoum"/>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39055">
                                            <p:txEl>
                                              <p:pRg st="0" end="0"/>
                                            </p:txEl>
                                          </p:spTgt>
                                        </p:tgtEl>
                                        <p:attrNameLst>
                                          <p:attrName>style.visibility</p:attrName>
                                        </p:attrNameLst>
                                      </p:cBhvr>
                                      <p:to>
                                        <p:strVal val="visible"/>
                                      </p:to>
                                    </p:set>
                                    <p:animEffect transition="in" filter="wipe(left)">
                                      <p:cBhvr>
                                        <p:cTn id="18" dur="500"/>
                                        <p:tgtEl>
                                          <p:spTgt spid="3390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055"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2"/>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rPr>
              <a:t>References</a:t>
            </a:r>
          </a:p>
        </p:txBody>
      </p:sp>
      <p:sp>
        <p:nvSpPr>
          <p:cNvPr id="49155" name="Text Box 3"/>
          <p:cNvSpPr txBox="1">
            <a:spLocks noChangeArrowheads="1"/>
          </p:cNvSpPr>
          <p:nvPr/>
        </p:nvSpPr>
        <p:spPr bwMode="auto">
          <a:xfrm>
            <a:off x="228600" y="17526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MEGA: http://www.megasoftware.net/</a:t>
            </a:r>
          </a:p>
        </p:txBody>
      </p:sp>
      <p:sp>
        <p:nvSpPr>
          <p:cNvPr id="49156" name="Text Box 4"/>
          <p:cNvSpPr txBox="1">
            <a:spLocks noChangeArrowheads="1"/>
          </p:cNvSpPr>
          <p:nvPr/>
        </p:nvSpPr>
        <p:spPr bwMode="auto">
          <a:xfrm>
            <a:off x="228600" y="22860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PAML: http://abacus.gene.ucl.ac.uk/software/paml.html</a:t>
            </a:r>
          </a:p>
        </p:txBody>
      </p:sp>
      <p:sp>
        <p:nvSpPr>
          <p:cNvPr id="49157" name="Text Box 5"/>
          <p:cNvSpPr txBox="1">
            <a:spLocks noChangeArrowheads="1"/>
          </p:cNvSpPr>
          <p:nvPr/>
        </p:nvSpPr>
        <p:spPr bwMode="auto">
          <a:xfrm>
            <a:off x="228600" y="32004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dirty="0">
                <a:solidFill>
                  <a:srgbClr val="FF0000"/>
                </a:solidFill>
              </a:rPr>
              <a:t>•</a:t>
            </a:r>
            <a:r>
              <a:rPr lang="en-GB" altLang="x-none" sz="2400" b="1" dirty="0"/>
              <a:t> Fundamental concepts of Bioinformatics. </a:t>
            </a:r>
          </a:p>
          <a:p>
            <a:pPr>
              <a:spcBef>
                <a:spcPct val="50000"/>
              </a:spcBef>
              <a:defRPr/>
            </a:pPr>
            <a:r>
              <a:rPr lang="en-GB" altLang="x-none" sz="2400" b="1" dirty="0"/>
              <a:t>Dan E. </a:t>
            </a:r>
            <a:r>
              <a:rPr lang="en-GB" altLang="x-none" sz="2400" b="1" dirty="0" err="1"/>
              <a:t>Krane</a:t>
            </a:r>
            <a:r>
              <a:rPr lang="en-GB" altLang="x-none" sz="2400" b="1" dirty="0"/>
              <a:t> and Michael L. Raymer</a:t>
            </a:r>
            <a:endParaRPr lang="en-GB" altLang="x-none" dirty="0"/>
          </a:p>
        </p:txBody>
      </p:sp>
      <p:sp>
        <p:nvSpPr>
          <p:cNvPr id="49158" name="Text Box 6"/>
          <p:cNvSpPr txBox="1">
            <a:spLocks noChangeArrowheads="1"/>
          </p:cNvSpPr>
          <p:nvPr/>
        </p:nvSpPr>
        <p:spPr bwMode="auto">
          <a:xfrm>
            <a:off x="228600" y="42672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Genomes 2 edition.  T.A. Brown</a:t>
            </a:r>
            <a:endParaRPr lang="en-GB" altLang="x-none"/>
          </a:p>
        </p:txBody>
      </p:sp>
      <p:sp>
        <p:nvSpPr>
          <p:cNvPr id="49159" name="Text Box 7"/>
          <p:cNvSpPr txBox="1">
            <a:spLocks noChangeArrowheads="1"/>
          </p:cNvSpPr>
          <p:nvPr/>
        </p:nvSpPr>
        <p:spPr bwMode="auto">
          <a:xfrm>
            <a:off x="228600" y="685800"/>
            <a:ext cx="8686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defRPr/>
            </a:pPr>
            <a:r>
              <a:rPr lang="fr-FR" altLang="x-none" sz="2400">
                <a:solidFill>
                  <a:srgbClr val="FF0000"/>
                </a:solidFill>
              </a:rPr>
              <a:t>•</a:t>
            </a:r>
            <a:r>
              <a:rPr lang="fr-FR" altLang="x-none" sz="2400"/>
              <a:t> </a:t>
            </a:r>
            <a:r>
              <a:rPr lang="fr-FR" altLang="x-none" sz="2400" b="1"/>
              <a:t>Phylogeny programs :</a:t>
            </a:r>
            <a:endParaRPr lang="en-GB" altLang="x-none" sz="2400" b="1"/>
          </a:p>
          <a:p>
            <a:pPr>
              <a:spcBef>
                <a:spcPct val="50000"/>
              </a:spcBef>
              <a:defRPr/>
            </a:pPr>
            <a:r>
              <a:rPr lang="en-GB" altLang="x-none" sz="2400" b="1"/>
              <a:t>http://evolution.genetics.washington.edu/phylip/software.html</a:t>
            </a:r>
            <a:endParaRPr lang="en-GB" altLang="x-none" sz="2000"/>
          </a:p>
        </p:txBody>
      </p:sp>
      <p:sp>
        <p:nvSpPr>
          <p:cNvPr id="49160" name="Text Box 8"/>
          <p:cNvSpPr txBox="1">
            <a:spLocks noChangeArrowheads="1"/>
          </p:cNvSpPr>
          <p:nvPr/>
        </p:nvSpPr>
        <p:spPr bwMode="auto">
          <a:xfrm>
            <a:off x="381000" y="2743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Books:</a:t>
            </a:r>
          </a:p>
        </p:txBody>
      </p:sp>
      <p:sp>
        <p:nvSpPr>
          <p:cNvPr id="49162" name="Text Box 10"/>
          <p:cNvSpPr txBox="1">
            <a:spLocks noChangeArrowheads="1"/>
          </p:cNvSpPr>
          <p:nvPr/>
        </p:nvSpPr>
        <p:spPr bwMode="auto">
          <a:xfrm>
            <a:off x="228600" y="4648200"/>
            <a:ext cx="80772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Molecular Evolution; A phylogenetic Approach</a:t>
            </a:r>
          </a:p>
          <a:p>
            <a:pPr>
              <a:spcBef>
                <a:spcPct val="50000"/>
              </a:spcBef>
              <a:defRPr/>
            </a:pPr>
            <a:r>
              <a:rPr lang="en-GB" altLang="x-none" sz="2400" b="1"/>
              <a:t>Page, RDM and Holmes, EC</a:t>
            </a:r>
          </a:p>
          <a:p>
            <a:pPr>
              <a:spcBef>
                <a:spcPct val="50000"/>
              </a:spcBef>
              <a:defRPr/>
            </a:pPr>
            <a:r>
              <a:rPr lang="en-GB" altLang="x-none" sz="1800" b="1"/>
              <a:t>Blackwell Science</a:t>
            </a:r>
            <a:endParaRPr lang="en-GB" altLang="x-none"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ZoneTexte 1"/>
          <p:cNvSpPr txBox="1">
            <a:spLocks noChangeArrowheads="1"/>
          </p:cNvSpPr>
          <p:nvPr/>
        </p:nvSpPr>
        <p:spPr bwMode="auto">
          <a:xfrm>
            <a:off x="0" y="2648967"/>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Thank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kj123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p:cNvSpPr txBox="1">
            <a:spLocks noChangeArrowheads="1"/>
          </p:cNvSpPr>
          <p:nvPr/>
        </p:nvSpPr>
        <p:spPr bwMode="auto">
          <a:xfrm>
            <a:off x="4191000" y="6491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spcBef>
                <a:spcPct val="50000"/>
              </a:spcBef>
            </a:pPr>
            <a:r>
              <a:rPr lang="en-GB" altLang="en-US" sz="1800" b="1">
                <a:solidFill>
                  <a:srgbClr val="0000FF"/>
                </a:solidFill>
              </a:rPr>
              <a:t>Chen et al. NAR 34: D363-D368 (2006)</a:t>
            </a:r>
            <a:endParaRPr lang="en-GB" altLang="en-US"/>
          </a:p>
        </p:txBody>
      </p:sp>
    </p:spTree>
    <p:extLst>
      <p:ext uri="{BB962C8B-B14F-4D97-AF65-F5344CB8AC3E}">
        <p14:creationId xmlns:p14="http://schemas.microsoft.com/office/powerpoint/2010/main" val="109427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4"/>
          <p:cNvSpPr txBox="1">
            <a:spLocks noChangeArrowheads="1"/>
          </p:cNvSpPr>
          <p:nvPr/>
        </p:nvSpPr>
        <p:spPr bwMode="auto">
          <a:xfrm>
            <a:off x="762000" y="5867400"/>
            <a:ext cx="762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Times" charset="0"/>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Times" charset="0"/>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Times" charset="0"/>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Times" charset="0"/>
              </a:defRPr>
            </a:lvl9pPr>
          </a:lstStyle>
          <a:p>
            <a:pPr algn="ctr" eaLnBrk="1" hangingPunct="1">
              <a:spcBef>
                <a:spcPct val="0"/>
              </a:spcBef>
              <a:buFontTx/>
              <a:buNone/>
            </a:pPr>
            <a:r>
              <a:rPr lang="en-US" altLang="x-none" sz="1200">
                <a:latin typeface="Arial" charset="0"/>
                <a:ea typeface="ＭＳ Ｐゴシック" charset="-128"/>
              </a:rPr>
              <a:t>M Meyer</a:t>
            </a:r>
            <a:r>
              <a:rPr lang="en-GB" altLang="x-none" sz="1200">
                <a:latin typeface="Arial" charset="0"/>
                <a:ea typeface="宋体" charset="-122"/>
                <a:cs typeface="宋体" charset="-122"/>
              </a:rPr>
              <a:t> </a:t>
            </a:r>
            <a:r>
              <a:rPr lang="en-GB" altLang="zh-CN" sz="1200" i="1">
                <a:latin typeface="Arial" charset="0"/>
                <a:ea typeface="宋体" charset="-122"/>
                <a:cs typeface="宋体" charset="-122"/>
              </a:rPr>
              <a:t>et al. Nature </a:t>
            </a:r>
            <a:r>
              <a:rPr lang="en-GB" altLang="zh-CN" sz="1200" b="1">
                <a:latin typeface="Arial" charset="0"/>
                <a:ea typeface="宋体" charset="-122"/>
                <a:cs typeface="宋体" charset="-122"/>
              </a:rPr>
              <a:t>000</a:t>
            </a:r>
            <a:r>
              <a:rPr lang="en-GB" altLang="zh-CN" sz="1200">
                <a:latin typeface="Arial" charset="0"/>
                <a:ea typeface="宋体" charset="-122"/>
                <a:cs typeface="宋体" charset="-122"/>
              </a:rPr>
              <a:t>, 1-4 (2013) doi:10.1038/nature12788</a:t>
            </a:r>
          </a:p>
        </p:txBody>
      </p:sp>
      <p:sp>
        <p:nvSpPr>
          <p:cNvPr id="34818" name="Text Box 8"/>
          <p:cNvSpPr txBox="1">
            <a:spLocks noChangeArrowheads="1"/>
          </p:cNvSpPr>
          <p:nvPr/>
        </p:nvSpPr>
        <p:spPr bwMode="auto">
          <a:xfrm>
            <a:off x="0" y="288925"/>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eaLnBrk="1" hangingPunct="1">
              <a:spcBef>
                <a:spcPct val="0"/>
              </a:spcBef>
              <a:buFontTx/>
              <a:buNone/>
            </a:pPr>
            <a:r>
              <a:rPr lang="en-US" altLang="x-none" sz="2000" b="1">
                <a:latin typeface="Arial" charset="0"/>
                <a:ea typeface="ＭＳ Ｐゴシック" charset="-128"/>
              </a:rPr>
              <a:t>Bayesian phylogenetic tree of hominin mitochondrial relationships based</a:t>
            </a:r>
          </a:p>
          <a:p>
            <a:pPr algn="ctr" eaLnBrk="1" hangingPunct="1">
              <a:spcBef>
                <a:spcPct val="0"/>
              </a:spcBef>
              <a:buFontTx/>
              <a:buNone/>
            </a:pPr>
            <a:r>
              <a:rPr lang="en-US" altLang="x-none" sz="2000" b="1">
                <a:latin typeface="Arial" charset="0"/>
                <a:ea typeface="ＭＳ Ｐゴシック" charset="-128"/>
              </a:rPr>
              <a:t>on the Sima de los Huesos mtDNA sequence determined</a:t>
            </a:r>
          </a:p>
          <a:p>
            <a:pPr algn="ctr" eaLnBrk="1" hangingPunct="1">
              <a:spcBef>
                <a:spcPct val="0"/>
              </a:spcBef>
              <a:buFontTx/>
              <a:buNone/>
            </a:pPr>
            <a:r>
              <a:rPr lang="en-US" altLang="x-none" sz="2000" b="1">
                <a:latin typeface="Arial" charset="0"/>
                <a:ea typeface="ＭＳ Ｐゴシック" charset="-128"/>
              </a:rPr>
              <a:t>using the inclusive filtering criteria.</a:t>
            </a:r>
          </a:p>
        </p:txBody>
      </p:sp>
      <p:pic>
        <p:nvPicPr>
          <p:cNvPr id="34819" name="Picture 31"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descr="C:\Documents and Settings\Administrator\Desktop\New Folder\12788\completed\nature12788-f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5218113"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22400"/>
            <a:ext cx="22733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ext Box 3"/>
          <p:cNvSpPr txBox="1">
            <a:spLocks noChangeArrowheads="1"/>
          </p:cNvSpPr>
          <p:nvPr/>
        </p:nvSpPr>
        <p:spPr bwMode="auto">
          <a:xfrm>
            <a:off x="3352800" y="1368425"/>
            <a:ext cx="56388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2800" b="1">
                <a:latin typeface="Arial" charset="0"/>
                <a:ea typeface="ＭＳ Ｐゴシック" charset="-128"/>
              </a:rPr>
              <a:t>Schematic phylogenetic tree showing the best possible phylogenetic support for a gene transfer hypothesis . The tree is a schematic presentation of a phylogeny showing four major taxonomic groups (colour coded).</a:t>
            </a:r>
            <a:endParaRPr lang="en-US" altLang="x-none" sz="2400" b="1">
              <a:latin typeface="Arial" charset="0"/>
              <a:ea typeface="ＭＳ Ｐゴシック" charset="-128"/>
            </a:endParaRPr>
          </a:p>
        </p:txBody>
      </p:sp>
      <p:sp>
        <p:nvSpPr>
          <p:cNvPr id="36867" name="Text Box 6"/>
          <p:cNvSpPr txBox="1">
            <a:spLocks noChangeArrowheads="1"/>
          </p:cNvSpPr>
          <p:nvPr/>
        </p:nvSpPr>
        <p:spPr bwMode="auto">
          <a:xfrm>
            <a:off x="635000" y="5943600"/>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1400" b="1">
                <a:solidFill>
                  <a:srgbClr val="0000FF"/>
                </a:solidFill>
                <a:latin typeface="Arial" charset="0"/>
                <a:ea typeface="ＭＳ Ｐゴシック" charset="-128"/>
              </a:rPr>
              <a:t>Thomas et al. (2011). Fungal Biology Reviews Volume 25, Issue 2 2011 98 - 110</a:t>
            </a:r>
          </a:p>
        </p:txBody>
      </p:sp>
      <p:sp>
        <p:nvSpPr>
          <p:cNvPr id="36868" name="Text Box 7"/>
          <p:cNvSpPr txBox="1">
            <a:spLocks noChangeArrowheads="1"/>
          </p:cNvSpPr>
          <p:nvPr/>
        </p:nvSpPr>
        <p:spPr bwMode="auto">
          <a:xfrm>
            <a:off x="635000" y="63246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2400" b="1">
                <a:solidFill>
                  <a:srgbClr val="0000FF"/>
                </a:solidFill>
                <a:latin typeface="Arial" charset="0"/>
                <a:ea typeface="ＭＳ Ｐゴシック" charset="-128"/>
              </a:rPr>
              <a:t>http://dx.doi.org/10.1016/j.fbr.2011.04.003</a:t>
            </a:r>
            <a:endParaRPr lang="en-US" altLang="x-none" sz="2000" b="1">
              <a:latin typeface="Arial" charset="0"/>
              <a:ea typeface="ＭＳ Ｐゴシック" charset="-128"/>
            </a:endParaRPr>
          </a:p>
        </p:txBody>
      </p:sp>
      <p:sp>
        <p:nvSpPr>
          <p:cNvPr id="36869" name="Text Box 9"/>
          <p:cNvSpPr txBox="1">
            <a:spLocks noChangeArrowheads="1"/>
          </p:cNvSpPr>
          <p:nvPr/>
        </p:nvSpPr>
        <p:spPr bwMode="auto">
          <a:xfrm>
            <a:off x="0" y="-26988"/>
            <a:ext cx="9144000" cy="106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FF0000"/>
                </a:solidFill>
                <a:ea typeface="ＭＳ Ｐゴシック" charset="-128"/>
              </a:rPr>
              <a:t>Support  for Horizontal Gene Transfer between species</a:t>
            </a:r>
            <a:endParaRPr lang="en-GB" altLang="x-none" sz="1200">
              <a:ea typeface="ＭＳ Ｐゴシック"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4"/>
          <p:cNvSpPr>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3600" b="1">
                <a:solidFill>
                  <a:srgbClr val="0717FF"/>
                </a:solidFill>
                <a:latin typeface="Helvetica" charset="0"/>
                <a:ea typeface="ＭＳ Ｐゴシック" charset="-128"/>
              </a:rPr>
              <a:t>Phylogeny - Introduction</a:t>
            </a:r>
            <a:endParaRPr lang="en-GB" altLang="x-none" sz="3600" b="1">
              <a:solidFill>
                <a:srgbClr val="0717FF"/>
              </a:solidFill>
              <a:latin typeface="Helvetica" charset="0"/>
              <a:ea typeface="ＭＳ Ｐゴシック" charset="-128"/>
            </a:endParaRPr>
          </a:p>
        </p:txBody>
      </p:sp>
      <p:grpSp>
        <p:nvGrpSpPr>
          <p:cNvPr id="37890" name="Group 6"/>
          <p:cNvGrpSpPr>
            <a:grpSpLocks/>
          </p:cNvGrpSpPr>
          <p:nvPr/>
        </p:nvGrpSpPr>
        <p:grpSpPr bwMode="auto">
          <a:xfrm>
            <a:off x="6183313" y="2328863"/>
            <a:ext cx="2593975" cy="1536700"/>
            <a:chOff x="395" y="1008"/>
            <a:chExt cx="5337" cy="2747"/>
          </a:xfrm>
        </p:grpSpPr>
        <p:grpSp>
          <p:nvGrpSpPr>
            <p:cNvPr id="37912" name="Group 7"/>
            <p:cNvGrpSpPr>
              <a:grpSpLocks/>
            </p:cNvGrpSpPr>
            <p:nvPr/>
          </p:nvGrpSpPr>
          <p:grpSpPr bwMode="auto">
            <a:xfrm>
              <a:off x="2304" y="1296"/>
              <a:ext cx="1177" cy="745"/>
              <a:chOff x="2304" y="1296"/>
              <a:chExt cx="1177" cy="745"/>
            </a:xfrm>
          </p:grpSpPr>
          <p:sp>
            <p:nvSpPr>
              <p:cNvPr id="37998" name="Text Box 8"/>
              <p:cNvSpPr txBox="1">
                <a:spLocks noChangeArrowheads="1"/>
              </p:cNvSpPr>
              <p:nvPr/>
            </p:nvSpPr>
            <p:spPr bwMode="auto">
              <a:xfrm>
                <a:off x="2495" y="1712"/>
                <a:ext cx="98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AAGACTT</a:t>
                </a:r>
              </a:p>
            </p:txBody>
          </p:sp>
          <p:sp>
            <p:nvSpPr>
              <p:cNvPr id="37999" name="Line 9"/>
              <p:cNvSpPr>
                <a:spLocks noChangeShapeType="1"/>
              </p:cNvSpPr>
              <p:nvPr/>
            </p:nvSpPr>
            <p:spPr bwMode="auto">
              <a:xfrm flipH="1">
                <a:off x="2345" y="1295"/>
                <a:ext cx="0" cy="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000" name="Oval 10"/>
              <p:cNvSpPr>
                <a:spLocks noChangeArrowheads="1"/>
              </p:cNvSpPr>
              <p:nvPr/>
            </p:nvSpPr>
            <p:spPr bwMode="auto">
              <a:xfrm>
                <a:off x="2296" y="1584"/>
                <a:ext cx="101"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grpSp>
        <p:grpSp>
          <p:nvGrpSpPr>
            <p:cNvPr id="37913" name="Group 11"/>
            <p:cNvGrpSpPr>
              <a:grpSpLocks/>
            </p:cNvGrpSpPr>
            <p:nvPr/>
          </p:nvGrpSpPr>
          <p:grpSpPr bwMode="auto">
            <a:xfrm>
              <a:off x="767" y="1632"/>
              <a:ext cx="3250" cy="843"/>
              <a:chOff x="767" y="1632"/>
              <a:chExt cx="3250" cy="843"/>
            </a:xfrm>
          </p:grpSpPr>
          <p:sp>
            <p:nvSpPr>
              <p:cNvPr id="37992" name="Line 12"/>
              <p:cNvSpPr>
                <a:spLocks noChangeShapeType="1"/>
              </p:cNvSpPr>
              <p:nvPr/>
            </p:nvSpPr>
            <p:spPr bwMode="auto">
              <a:xfrm>
                <a:off x="2351" y="1632"/>
                <a:ext cx="529" cy="3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93" name="Text Box 13"/>
              <p:cNvSpPr txBox="1">
                <a:spLocks noChangeArrowheads="1"/>
              </p:cNvSpPr>
              <p:nvPr/>
            </p:nvSpPr>
            <p:spPr bwMode="auto">
              <a:xfrm>
                <a:off x="3024" y="2143"/>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rgbClr val="FF0000"/>
                    </a:solidFill>
                    <a:latin typeface="Arial Narrow" charset="0"/>
                    <a:ea typeface="ＭＳ Ｐゴシック" charset="-128"/>
                  </a:rPr>
                  <a:t>TG</a:t>
                </a:r>
                <a:r>
                  <a:rPr lang="en-US" altLang="x-none" sz="600">
                    <a:latin typeface="Arial Narrow" charset="0"/>
                    <a:ea typeface="ＭＳ Ｐゴシック" charset="-128"/>
                  </a:rPr>
                  <a:t>GACTT</a:t>
                </a:r>
              </a:p>
            </p:txBody>
          </p:sp>
          <p:sp>
            <p:nvSpPr>
              <p:cNvPr id="37994" name="Oval 14"/>
              <p:cNvSpPr>
                <a:spLocks noChangeArrowheads="1"/>
              </p:cNvSpPr>
              <p:nvPr/>
            </p:nvSpPr>
            <p:spPr bwMode="auto">
              <a:xfrm>
                <a:off x="2832" y="1967"/>
                <a:ext cx="98"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95" name="Line 15"/>
              <p:cNvSpPr>
                <a:spLocks noChangeShapeType="1"/>
              </p:cNvSpPr>
              <p:nvPr/>
            </p:nvSpPr>
            <p:spPr bwMode="auto">
              <a:xfrm flipH="1">
                <a:off x="1682" y="1632"/>
                <a:ext cx="670" cy="3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96" name="Text Box 16"/>
              <p:cNvSpPr txBox="1">
                <a:spLocks noChangeArrowheads="1"/>
              </p:cNvSpPr>
              <p:nvPr/>
            </p:nvSpPr>
            <p:spPr bwMode="auto">
              <a:xfrm>
                <a:off x="767" y="2146"/>
                <a:ext cx="1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AAG</a:t>
                </a:r>
                <a:r>
                  <a:rPr lang="en-US" altLang="x-none" sz="600">
                    <a:solidFill>
                      <a:srgbClr val="FF0000"/>
                    </a:solidFill>
                    <a:latin typeface="Arial Narrow" charset="0"/>
                    <a:ea typeface="ＭＳ Ｐゴシック" charset="-128"/>
                  </a:rPr>
                  <a:t>G</a:t>
                </a:r>
                <a:r>
                  <a:rPr lang="en-US" altLang="x-none" sz="600">
                    <a:latin typeface="Arial Narrow" charset="0"/>
                    <a:ea typeface="ＭＳ Ｐゴシック" charset="-128"/>
                  </a:rPr>
                  <a:t>C</a:t>
                </a:r>
                <a:r>
                  <a:rPr lang="en-US" altLang="x-none" sz="600">
                    <a:solidFill>
                      <a:srgbClr val="FF0000"/>
                    </a:solidFill>
                    <a:latin typeface="Arial Narrow" charset="0"/>
                    <a:ea typeface="ＭＳ Ｐゴシック" charset="-128"/>
                  </a:rPr>
                  <a:t>C</a:t>
                </a:r>
                <a:r>
                  <a:rPr lang="en-US" altLang="x-none" sz="600">
                    <a:latin typeface="Arial Narrow" charset="0"/>
                    <a:ea typeface="ＭＳ Ｐゴシック" charset="-128"/>
                  </a:rPr>
                  <a:t>T</a:t>
                </a:r>
              </a:p>
            </p:txBody>
          </p:sp>
          <p:sp>
            <p:nvSpPr>
              <p:cNvPr id="37997" name="Oval 17"/>
              <p:cNvSpPr>
                <a:spLocks noChangeArrowheads="1"/>
              </p:cNvSpPr>
              <p:nvPr/>
            </p:nvSpPr>
            <p:spPr bwMode="auto">
              <a:xfrm>
                <a:off x="1633" y="1967"/>
                <a:ext cx="95"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grpSp>
        <p:grpSp>
          <p:nvGrpSpPr>
            <p:cNvPr id="37914" name="Group 18"/>
            <p:cNvGrpSpPr>
              <a:grpSpLocks/>
            </p:cNvGrpSpPr>
            <p:nvPr/>
          </p:nvGrpSpPr>
          <p:grpSpPr bwMode="auto">
            <a:xfrm>
              <a:off x="4589" y="1008"/>
              <a:ext cx="1143" cy="2716"/>
              <a:chOff x="4589" y="1008"/>
              <a:chExt cx="1143" cy="2716"/>
            </a:xfrm>
          </p:grpSpPr>
          <p:sp>
            <p:nvSpPr>
              <p:cNvPr id="37984" name="Line 19"/>
              <p:cNvSpPr>
                <a:spLocks noChangeShapeType="1"/>
              </p:cNvSpPr>
              <p:nvPr/>
            </p:nvSpPr>
            <p:spPr bwMode="auto">
              <a:xfrm>
                <a:off x="5281" y="1008"/>
                <a:ext cx="0" cy="206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7985" name="Line 20"/>
              <p:cNvSpPr>
                <a:spLocks noChangeShapeType="1"/>
              </p:cNvSpPr>
              <p:nvPr/>
            </p:nvSpPr>
            <p:spPr bwMode="auto">
              <a:xfrm>
                <a:off x="5134" y="1632"/>
                <a:ext cx="291"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86" name="Line 21"/>
              <p:cNvSpPr>
                <a:spLocks noChangeShapeType="1"/>
              </p:cNvSpPr>
              <p:nvPr/>
            </p:nvSpPr>
            <p:spPr bwMode="auto">
              <a:xfrm>
                <a:off x="5134" y="2015"/>
                <a:ext cx="291"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87" name="Line 22"/>
              <p:cNvSpPr>
                <a:spLocks noChangeShapeType="1"/>
              </p:cNvSpPr>
              <p:nvPr/>
            </p:nvSpPr>
            <p:spPr bwMode="auto">
              <a:xfrm>
                <a:off x="5134" y="2543"/>
                <a:ext cx="291"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88" name="Rectangle 23"/>
              <p:cNvSpPr>
                <a:spLocks noChangeArrowheads="1"/>
              </p:cNvSpPr>
              <p:nvPr/>
            </p:nvSpPr>
            <p:spPr bwMode="auto">
              <a:xfrm>
                <a:off x="4589" y="1647"/>
                <a:ext cx="9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accent2"/>
                    </a:solidFill>
                    <a:latin typeface="Arial Narrow" charset="0"/>
                    <a:ea typeface="ＭＳ Ｐゴシック" charset="-128"/>
                  </a:rPr>
                  <a:t>-3 mil yrs</a:t>
                </a:r>
              </a:p>
            </p:txBody>
          </p:sp>
          <p:sp>
            <p:nvSpPr>
              <p:cNvPr id="37989" name="Rectangle 24"/>
              <p:cNvSpPr>
                <a:spLocks noChangeArrowheads="1"/>
              </p:cNvSpPr>
              <p:nvPr/>
            </p:nvSpPr>
            <p:spPr bwMode="auto">
              <a:xfrm>
                <a:off x="4589" y="2030"/>
                <a:ext cx="9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accent2"/>
                    </a:solidFill>
                    <a:latin typeface="Arial Narrow" charset="0"/>
                    <a:ea typeface="ＭＳ Ｐゴシック" charset="-128"/>
                  </a:rPr>
                  <a:t>-2 mil yrs</a:t>
                </a:r>
              </a:p>
            </p:txBody>
          </p:sp>
          <p:sp>
            <p:nvSpPr>
              <p:cNvPr id="37990" name="Rectangle 25"/>
              <p:cNvSpPr>
                <a:spLocks noChangeArrowheads="1"/>
              </p:cNvSpPr>
              <p:nvPr/>
            </p:nvSpPr>
            <p:spPr bwMode="auto">
              <a:xfrm>
                <a:off x="4589" y="2557"/>
                <a:ext cx="9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accent2"/>
                    </a:solidFill>
                    <a:latin typeface="Arial Narrow" charset="0"/>
                    <a:ea typeface="ＭＳ Ｐゴシック" charset="-128"/>
                  </a:rPr>
                  <a:t>-1 mil yrs</a:t>
                </a:r>
              </a:p>
            </p:txBody>
          </p:sp>
          <p:sp>
            <p:nvSpPr>
              <p:cNvPr id="37991" name="Rectangle 26"/>
              <p:cNvSpPr>
                <a:spLocks noChangeArrowheads="1"/>
              </p:cNvSpPr>
              <p:nvPr/>
            </p:nvSpPr>
            <p:spPr bwMode="auto">
              <a:xfrm>
                <a:off x="5040" y="3395"/>
                <a:ext cx="69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accent2"/>
                    </a:solidFill>
                    <a:latin typeface="Arial Narrow" charset="0"/>
                    <a:ea typeface="ＭＳ Ｐゴシック" charset="-128"/>
                  </a:rPr>
                  <a:t>today</a:t>
                </a:r>
              </a:p>
            </p:txBody>
          </p:sp>
        </p:grpSp>
        <p:grpSp>
          <p:nvGrpSpPr>
            <p:cNvPr id="37915" name="Group 27"/>
            <p:cNvGrpSpPr>
              <a:grpSpLocks/>
            </p:cNvGrpSpPr>
            <p:nvPr/>
          </p:nvGrpSpPr>
          <p:grpSpPr bwMode="auto">
            <a:xfrm>
              <a:off x="395" y="2016"/>
              <a:ext cx="4197" cy="970"/>
              <a:chOff x="395" y="2016"/>
              <a:chExt cx="4197" cy="970"/>
            </a:xfrm>
          </p:grpSpPr>
          <p:sp>
            <p:nvSpPr>
              <p:cNvPr id="37973" name="Oval 28"/>
              <p:cNvSpPr>
                <a:spLocks noChangeArrowheads="1"/>
              </p:cNvSpPr>
              <p:nvPr/>
            </p:nvSpPr>
            <p:spPr bwMode="auto">
              <a:xfrm>
                <a:off x="2064" y="2506"/>
                <a:ext cx="95"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74" name="Line 29"/>
              <p:cNvSpPr>
                <a:spLocks noChangeShapeType="1"/>
              </p:cNvSpPr>
              <p:nvPr/>
            </p:nvSpPr>
            <p:spPr bwMode="auto">
              <a:xfrm flipH="1">
                <a:off x="1296" y="2015"/>
                <a:ext cx="382"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75" name="Line 30"/>
              <p:cNvSpPr>
                <a:spLocks noChangeShapeType="1"/>
              </p:cNvSpPr>
              <p:nvPr/>
            </p:nvSpPr>
            <p:spPr bwMode="auto">
              <a:xfrm>
                <a:off x="1679" y="2015"/>
                <a:ext cx="434"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76" name="Text Box 31"/>
              <p:cNvSpPr txBox="1">
                <a:spLocks noChangeArrowheads="1"/>
              </p:cNvSpPr>
              <p:nvPr/>
            </p:nvSpPr>
            <p:spPr bwMode="auto">
              <a:xfrm>
                <a:off x="395" y="2657"/>
                <a:ext cx="10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a:t>
                </a:r>
                <a:r>
                  <a:rPr lang="en-US" altLang="x-none" sz="600">
                    <a:solidFill>
                      <a:srgbClr val="FF0000"/>
                    </a:solidFill>
                    <a:latin typeface="Arial Narrow" charset="0"/>
                    <a:ea typeface="ＭＳ Ｐゴシック" charset="-128"/>
                  </a:rPr>
                  <a:t>G</a:t>
                </a:r>
                <a:r>
                  <a:rPr lang="en-US" altLang="x-none" sz="600">
                    <a:latin typeface="Arial Narrow" charset="0"/>
                    <a:ea typeface="ＭＳ Ｐゴシック" charset="-128"/>
                  </a:rPr>
                  <a:t>GGC</a:t>
                </a:r>
                <a:r>
                  <a:rPr lang="en-US" altLang="x-none" sz="600">
                    <a:solidFill>
                      <a:srgbClr val="FF0000"/>
                    </a:solidFill>
                    <a:latin typeface="Arial Narrow" charset="0"/>
                    <a:ea typeface="ＭＳ Ｐゴシック" charset="-128"/>
                  </a:rPr>
                  <a:t>A</a:t>
                </a:r>
                <a:r>
                  <a:rPr lang="en-US" altLang="x-none" sz="600">
                    <a:latin typeface="Arial Narrow" charset="0"/>
                    <a:ea typeface="ＭＳ Ｐゴシック" charset="-128"/>
                  </a:rPr>
                  <a:t>T</a:t>
                </a:r>
              </a:p>
            </p:txBody>
          </p:sp>
          <p:sp>
            <p:nvSpPr>
              <p:cNvPr id="37977" name="Text Box 32"/>
              <p:cNvSpPr txBox="1">
                <a:spLocks noChangeArrowheads="1"/>
              </p:cNvSpPr>
              <p:nvPr/>
            </p:nvSpPr>
            <p:spPr bwMode="auto">
              <a:xfrm>
                <a:off x="2253" y="2657"/>
                <a:ext cx="99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rgbClr val="FF0000"/>
                    </a:solidFill>
                    <a:latin typeface="Arial Narrow" charset="0"/>
                    <a:ea typeface="ＭＳ Ｐゴシック" charset="-128"/>
                  </a:rPr>
                  <a:t>T</a:t>
                </a:r>
                <a:r>
                  <a:rPr lang="en-US" altLang="x-none" sz="600">
                    <a:latin typeface="Arial Narrow" charset="0"/>
                    <a:ea typeface="ＭＳ Ｐゴシック" charset="-128"/>
                  </a:rPr>
                  <a:t>AG</a:t>
                </a:r>
                <a:r>
                  <a:rPr lang="en-US" altLang="x-none" sz="600">
                    <a:solidFill>
                      <a:srgbClr val="FF0000"/>
                    </a:solidFill>
                    <a:latin typeface="Arial Narrow" charset="0"/>
                    <a:ea typeface="ＭＳ Ｐゴシック" charset="-128"/>
                  </a:rPr>
                  <a:t>C</a:t>
                </a:r>
                <a:r>
                  <a:rPr lang="en-US" altLang="x-none" sz="600">
                    <a:latin typeface="Arial Narrow" charset="0"/>
                    <a:ea typeface="ＭＳ Ｐゴシック" charset="-128"/>
                  </a:rPr>
                  <a:t>CCT</a:t>
                </a:r>
              </a:p>
            </p:txBody>
          </p:sp>
          <p:sp>
            <p:nvSpPr>
              <p:cNvPr id="37978" name="Line 33"/>
              <p:cNvSpPr>
                <a:spLocks noChangeShapeType="1"/>
              </p:cNvSpPr>
              <p:nvPr/>
            </p:nvSpPr>
            <p:spPr bwMode="auto">
              <a:xfrm>
                <a:off x="2881" y="2015"/>
                <a:ext cx="575"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79" name="Text Box 34"/>
              <p:cNvSpPr txBox="1">
                <a:spLocks noChangeArrowheads="1"/>
              </p:cNvSpPr>
              <p:nvPr/>
            </p:nvSpPr>
            <p:spPr bwMode="auto">
              <a:xfrm>
                <a:off x="3599" y="2657"/>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rgbClr val="FF0000"/>
                    </a:solidFill>
                    <a:latin typeface="Arial Narrow" charset="0"/>
                    <a:ea typeface="ＭＳ Ｐゴシック" charset="-128"/>
                  </a:rPr>
                  <a:t>A</a:t>
                </a:r>
                <a:r>
                  <a:rPr lang="en-US" altLang="x-none" sz="600">
                    <a:latin typeface="Arial Narrow" charset="0"/>
                    <a:ea typeface="ＭＳ Ｐゴシック" charset="-128"/>
                  </a:rPr>
                  <a:t>G</a:t>
                </a:r>
                <a:r>
                  <a:rPr lang="en-US" altLang="x-none" sz="600">
                    <a:solidFill>
                      <a:srgbClr val="FF0000"/>
                    </a:solidFill>
                    <a:latin typeface="Arial Narrow" charset="0"/>
                    <a:ea typeface="ＭＳ Ｐゴシック" charset="-128"/>
                  </a:rPr>
                  <a:t>C</a:t>
                </a:r>
                <a:r>
                  <a:rPr lang="en-US" altLang="x-none" sz="600">
                    <a:latin typeface="Arial Narrow" charset="0"/>
                    <a:ea typeface="ＭＳ Ｐゴシック" charset="-128"/>
                  </a:rPr>
                  <a:t>ACTT</a:t>
                </a:r>
              </a:p>
            </p:txBody>
          </p:sp>
          <p:sp>
            <p:nvSpPr>
              <p:cNvPr id="37980" name="Oval 35"/>
              <p:cNvSpPr>
                <a:spLocks noChangeArrowheads="1"/>
              </p:cNvSpPr>
              <p:nvPr/>
            </p:nvSpPr>
            <p:spPr bwMode="auto">
              <a:xfrm>
                <a:off x="3406" y="2506"/>
                <a:ext cx="98"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81" name="Oval 36"/>
              <p:cNvSpPr>
                <a:spLocks noChangeArrowheads="1"/>
              </p:cNvSpPr>
              <p:nvPr/>
            </p:nvSpPr>
            <p:spPr bwMode="auto">
              <a:xfrm>
                <a:off x="1198" y="2506"/>
                <a:ext cx="98" cy="9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82" name="Rectangle 37"/>
              <p:cNvSpPr>
                <a:spLocks noChangeArrowheads="1"/>
              </p:cNvSpPr>
              <p:nvPr/>
            </p:nvSpPr>
            <p:spPr bwMode="auto">
              <a:xfrm>
                <a:off x="767" y="2146"/>
                <a:ext cx="1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AAGGCCT</a:t>
                </a:r>
              </a:p>
            </p:txBody>
          </p:sp>
          <p:sp>
            <p:nvSpPr>
              <p:cNvPr id="37983" name="Rectangle 38"/>
              <p:cNvSpPr>
                <a:spLocks noChangeArrowheads="1"/>
              </p:cNvSpPr>
              <p:nvPr/>
            </p:nvSpPr>
            <p:spPr bwMode="auto">
              <a:xfrm>
                <a:off x="3024" y="2146"/>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TGGACTT</a:t>
                </a:r>
              </a:p>
            </p:txBody>
          </p:sp>
        </p:grpSp>
        <p:grpSp>
          <p:nvGrpSpPr>
            <p:cNvPr id="37916" name="Group 39"/>
            <p:cNvGrpSpPr>
              <a:grpSpLocks/>
            </p:cNvGrpSpPr>
            <p:nvPr/>
          </p:nvGrpSpPr>
          <p:grpSpPr bwMode="auto">
            <a:xfrm>
              <a:off x="395" y="2496"/>
              <a:ext cx="4403" cy="1259"/>
              <a:chOff x="395" y="2496"/>
              <a:chExt cx="4403" cy="1259"/>
            </a:xfrm>
          </p:grpSpPr>
          <p:sp>
            <p:nvSpPr>
              <p:cNvPr id="37955" name="Line 40"/>
              <p:cNvSpPr>
                <a:spLocks noChangeShapeType="1"/>
              </p:cNvSpPr>
              <p:nvPr/>
            </p:nvSpPr>
            <p:spPr bwMode="auto">
              <a:xfrm>
                <a:off x="2113" y="2543"/>
                <a:ext cx="382"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6" name="Line 41"/>
              <p:cNvSpPr>
                <a:spLocks noChangeShapeType="1"/>
              </p:cNvSpPr>
              <p:nvPr/>
            </p:nvSpPr>
            <p:spPr bwMode="auto">
              <a:xfrm rot="-5400000">
                <a:off x="1632" y="2590"/>
                <a:ext cx="528" cy="4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7" name="Line 42"/>
              <p:cNvSpPr>
                <a:spLocks noChangeShapeType="1"/>
              </p:cNvSpPr>
              <p:nvPr/>
            </p:nvSpPr>
            <p:spPr bwMode="auto">
              <a:xfrm rot="-5400000">
                <a:off x="3120" y="2735"/>
                <a:ext cx="528"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8" name="Text Box 43"/>
              <p:cNvSpPr txBox="1">
                <a:spLocks noChangeArrowheads="1"/>
              </p:cNvSpPr>
              <p:nvPr/>
            </p:nvSpPr>
            <p:spPr bwMode="auto">
              <a:xfrm>
                <a:off x="1296" y="3426"/>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TAGCCC</a:t>
                </a:r>
                <a:r>
                  <a:rPr lang="en-US" altLang="x-none" sz="600">
                    <a:solidFill>
                      <a:srgbClr val="FF0000"/>
                    </a:solidFill>
                    <a:latin typeface="Arial Narrow" charset="0"/>
                    <a:ea typeface="ＭＳ Ｐゴシック" charset="-128"/>
                  </a:rPr>
                  <a:t>A</a:t>
                </a:r>
              </a:p>
            </p:txBody>
          </p:sp>
          <p:sp>
            <p:nvSpPr>
              <p:cNvPr id="37959" name="Text Box 44"/>
              <p:cNvSpPr txBox="1">
                <a:spLocks noChangeArrowheads="1"/>
              </p:cNvSpPr>
              <p:nvPr/>
            </p:nvSpPr>
            <p:spPr bwMode="auto">
              <a:xfrm>
                <a:off x="2162" y="3426"/>
                <a:ext cx="98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TAG</a:t>
                </a:r>
                <a:r>
                  <a:rPr lang="en-US" altLang="x-none" sz="600">
                    <a:solidFill>
                      <a:srgbClr val="FF0000"/>
                    </a:solidFill>
                    <a:latin typeface="Arial Narrow" charset="0"/>
                    <a:ea typeface="ＭＳ Ｐゴシック" charset="-128"/>
                  </a:rPr>
                  <a:t>A</a:t>
                </a:r>
                <a:r>
                  <a:rPr lang="en-US" altLang="x-none" sz="600">
                    <a:latin typeface="Arial Narrow" charset="0"/>
                    <a:ea typeface="ＭＳ Ｐゴシック" charset="-128"/>
                  </a:rPr>
                  <a:t>C</a:t>
                </a:r>
                <a:r>
                  <a:rPr lang="en-US" altLang="x-none" sz="600">
                    <a:solidFill>
                      <a:srgbClr val="FF0000"/>
                    </a:solidFill>
                    <a:latin typeface="Arial Narrow" charset="0"/>
                    <a:ea typeface="ＭＳ Ｐゴシック" charset="-128"/>
                  </a:rPr>
                  <a:t>T</a:t>
                </a:r>
                <a:r>
                  <a:rPr lang="en-US" altLang="x-none" sz="600">
                    <a:latin typeface="Arial Narrow" charset="0"/>
                    <a:ea typeface="ＭＳ Ｐゴシック" charset="-128"/>
                  </a:rPr>
                  <a:t>T</a:t>
                </a:r>
              </a:p>
            </p:txBody>
          </p:sp>
          <p:sp>
            <p:nvSpPr>
              <p:cNvPr id="37960" name="Text Box 45"/>
              <p:cNvSpPr txBox="1">
                <a:spLocks noChangeArrowheads="1"/>
              </p:cNvSpPr>
              <p:nvPr/>
            </p:nvSpPr>
            <p:spPr bwMode="auto">
              <a:xfrm>
                <a:off x="3792" y="3426"/>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AGC</a:t>
                </a:r>
                <a:r>
                  <a:rPr lang="en-US" altLang="x-none" sz="600">
                    <a:solidFill>
                      <a:srgbClr val="FF0000"/>
                    </a:solidFill>
                    <a:latin typeface="Arial Narrow" charset="0"/>
                    <a:ea typeface="ＭＳ Ｐゴシック" charset="-128"/>
                  </a:rPr>
                  <a:t>G</a:t>
                </a:r>
                <a:r>
                  <a:rPr lang="en-US" altLang="x-none" sz="600">
                    <a:latin typeface="Arial Narrow" charset="0"/>
                    <a:ea typeface="ＭＳ Ｐゴシック" charset="-128"/>
                  </a:rPr>
                  <a:t>CTT</a:t>
                </a:r>
              </a:p>
            </p:txBody>
          </p:sp>
          <p:sp>
            <p:nvSpPr>
              <p:cNvPr id="37961" name="Text Box 46"/>
              <p:cNvSpPr txBox="1">
                <a:spLocks noChangeArrowheads="1"/>
              </p:cNvSpPr>
              <p:nvPr/>
            </p:nvSpPr>
            <p:spPr bwMode="auto">
              <a:xfrm>
                <a:off x="2972" y="3426"/>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AGCAC</a:t>
                </a:r>
                <a:r>
                  <a:rPr lang="en-US" altLang="x-none" sz="600">
                    <a:solidFill>
                      <a:srgbClr val="FF0000"/>
                    </a:solidFill>
                    <a:latin typeface="Arial Narrow" charset="0"/>
                    <a:ea typeface="ＭＳ Ｐゴシック" charset="-128"/>
                  </a:rPr>
                  <a:t>AA</a:t>
                </a:r>
              </a:p>
            </p:txBody>
          </p:sp>
          <p:sp>
            <p:nvSpPr>
              <p:cNvPr id="37962" name="Line 47"/>
              <p:cNvSpPr>
                <a:spLocks noChangeShapeType="1"/>
              </p:cNvSpPr>
              <p:nvPr/>
            </p:nvSpPr>
            <p:spPr bwMode="auto">
              <a:xfrm rot="5400000" flipH="1">
                <a:off x="3552" y="2446"/>
                <a:ext cx="528" cy="7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63" name="Line 48"/>
              <p:cNvSpPr>
                <a:spLocks noChangeShapeType="1"/>
              </p:cNvSpPr>
              <p:nvPr/>
            </p:nvSpPr>
            <p:spPr bwMode="auto">
              <a:xfrm rot="-5400000">
                <a:off x="768" y="2543"/>
                <a:ext cx="576"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64" name="Oval 49"/>
              <p:cNvSpPr>
                <a:spLocks noChangeArrowheads="1"/>
              </p:cNvSpPr>
              <p:nvPr/>
            </p:nvSpPr>
            <p:spPr bwMode="auto">
              <a:xfrm>
                <a:off x="767" y="3023"/>
                <a:ext cx="98"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65" name="Oval 50"/>
              <p:cNvSpPr>
                <a:spLocks noChangeArrowheads="1"/>
              </p:cNvSpPr>
              <p:nvPr/>
            </p:nvSpPr>
            <p:spPr bwMode="auto">
              <a:xfrm>
                <a:off x="1607" y="3023"/>
                <a:ext cx="98"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66" name="Oval 51"/>
              <p:cNvSpPr>
                <a:spLocks noChangeArrowheads="1"/>
              </p:cNvSpPr>
              <p:nvPr/>
            </p:nvSpPr>
            <p:spPr bwMode="auto">
              <a:xfrm>
                <a:off x="2449" y="3023"/>
                <a:ext cx="95"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67" name="Oval 52"/>
              <p:cNvSpPr>
                <a:spLocks noChangeArrowheads="1"/>
              </p:cNvSpPr>
              <p:nvPr/>
            </p:nvSpPr>
            <p:spPr bwMode="auto">
              <a:xfrm>
                <a:off x="3263" y="3023"/>
                <a:ext cx="98"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68" name="Oval 53"/>
              <p:cNvSpPr>
                <a:spLocks noChangeArrowheads="1"/>
              </p:cNvSpPr>
              <p:nvPr/>
            </p:nvSpPr>
            <p:spPr bwMode="auto">
              <a:xfrm>
                <a:off x="4128" y="3023"/>
                <a:ext cx="95"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69" name="Text Box 54"/>
              <p:cNvSpPr txBox="1">
                <a:spLocks noChangeArrowheads="1"/>
              </p:cNvSpPr>
              <p:nvPr/>
            </p:nvSpPr>
            <p:spPr bwMode="auto">
              <a:xfrm>
                <a:off x="444" y="3426"/>
                <a:ext cx="10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AGGGCAT</a:t>
                </a:r>
              </a:p>
            </p:txBody>
          </p:sp>
          <p:sp>
            <p:nvSpPr>
              <p:cNvPr id="37970" name="Rectangle 55"/>
              <p:cNvSpPr>
                <a:spLocks noChangeArrowheads="1"/>
              </p:cNvSpPr>
              <p:nvPr/>
            </p:nvSpPr>
            <p:spPr bwMode="auto">
              <a:xfrm>
                <a:off x="395" y="2651"/>
                <a:ext cx="10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AGGGCAT</a:t>
                </a:r>
              </a:p>
            </p:txBody>
          </p:sp>
          <p:sp>
            <p:nvSpPr>
              <p:cNvPr id="37971" name="Rectangle 56"/>
              <p:cNvSpPr>
                <a:spLocks noChangeArrowheads="1"/>
              </p:cNvSpPr>
              <p:nvPr/>
            </p:nvSpPr>
            <p:spPr bwMode="auto">
              <a:xfrm>
                <a:off x="2257" y="2651"/>
                <a:ext cx="99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TAGCCCT</a:t>
                </a:r>
              </a:p>
            </p:txBody>
          </p:sp>
          <p:sp>
            <p:nvSpPr>
              <p:cNvPr id="37972" name="Rectangle 57"/>
              <p:cNvSpPr>
                <a:spLocks noChangeArrowheads="1"/>
              </p:cNvSpPr>
              <p:nvPr/>
            </p:nvSpPr>
            <p:spPr bwMode="auto">
              <a:xfrm>
                <a:off x="3599" y="2651"/>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AGCACTT</a:t>
                </a:r>
              </a:p>
            </p:txBody>
          </p:sp>
        </p:grpSp>
        <p:grpSp>
          <p:nvGrpSpPr>
            <p:cNvPr id="37917" name="Group 58"/>
            <p:cNvGrpSpPr>
              <a:grpSpLocks/>
            </p:cNvGrpSpPr>
            <p:nvPr/>
          </p:nvGrpSpPr>
          <p:grpSpPr bwMode="auto">
            <a:xfrm>
              <a:off x="396" y="1296"/>
              <a:ext cx="4401" cy="2456"/>
              <a:chOff x="395" y="1296"/>
              <a:chExt cx="4401" cy="2456"/>
            </a:xfrm>
          </p:grpSpPr>
          <p:grpSp>
            <p:nvGrpSpPr>
              <p:cNvPr id="37918" name="Group 59"/>
              <p:cNvGrpSpPr>
                <a:grpSpLocks/>
              </p:cNvGrpSpPr>
              <p:nvPr/>
            </p:nvGrpSpPr>
            <p:grpSpPr bwMode="auto">
              <a:xfrm>
                <a:off x="395" y="1296"/>
                <a:ext cx="4401" cy="2456"/>
                <a:chOff x="395" y="1296"/>
                <a:chExt cx="4401" cy="2456"/>
              </a:xfrm>
            </p:grpSpPr>
            <p:grpSp>
              <p:nvGrpSpPr>
                <p:cNvPr id="37924" name="Group 60"/>
                <p:cNvGrpSpPr>
                  <a:grpSpLocks/>
                </p:cNvGrpSpPr>
                <p:nvPr/>
              </p:nvGrpSpPr>
              <p:grpSpPr bwMode="auto">
                <a:xfrm>
                  <a:off x="395" y="1296"/>
                  <a:ext cx="4196" cy="1776"/>
                  <a:chOff x="395" y="1296"/>
                  <a:chExt cx="4196" cy="1776"/>
                </a:xfrm>
              </p:grpSpPr>
              <p:sp>
                <p:nvSpPr>
                  <p:cNvPr id="37930" name="Text Box 61"/>
                  <p:cNvSpPr txBox="1">
                    <a:spLocks noChangeArrowheads="1"/>
                  </p:cNvSpPr>
                  <p:nvPr/>
                </p:nvSpPr>
                <p:spPr bwMode="auto">
                  <a:xfrm>
                    <a:off x="2494" y="1709"/>
                    <a:ext cx="98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AAGACTT</a:t>
                    </a:r>
                  </a:p>
                </p:txBody>
              </p:sp>
              <p:sp>
                <p:nvSpPr>
                  <p:cNvPr id="37931" name="Line 62"/>
                  <p:cNvSpPr>
                    <a:spLocks noChangeShapeType="1"/>
                  </p:cNvSpPr>
                  <p:nvPr/>
                </p:nvSpPr>
                <p:spPr bwMode="auto">
                  <a:xfrm flipH="1">
                    <a:off x="2350" y="1295"/>
                    <a:ext cx="0" cy="33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32" name="Oval 63"/>
                  <p:cNvSpPr>
                    <a:spLocks noChangeArrowheads="1"/>
                  </p:cNvSpPr>
                  <p:nvPr/>
                </p:nvSpPr>
                <p:spPr bwMode="auto">
                  <a:xfrm>
                    <a:off x="2305" y="1584"/>
                    <a:ext cx="95" cy="94"/>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33" name="Line 64"/>
                  <p:cNvSpPr>
                    <a:spLocks noChangeShapeType="1"/>
                  </p:cNvSpPr>
                  <p:nvPr/>
                </p:nvSpPr>
                <p:spPr bwMode="auto">
                  <a:xfrm>
                    <a:off x="2350" y="1627"/>
                    <a:ext cx="529" cy="38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34" name="Text Box 65"/>
                  <p:cNvSpPr txBox="1">
                    <a:spLocks noChangeArrowheads="1"/>
                  </p:cNvSpPr>
                  <p:nvPr/>
                </p:nvSpPr>
                <p:spPr bwMode="auto">
                  <a:xfrm>
                    <a:off x="3023" y="2143"/>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TGGACTT</a:t>
                    </a:r>
                  </a:p>
                </p:txBody>
              </p:sp>
              <p:sp>
                <p:nvSpPr>
                  <p:cNvPr id="37935" name="Oval 66"/>
                  <p:cNvSpPr>
                    <a:spLocks noChangeArrowheads="1"/>
                  </p:cNvSpPr>
                  <p:nvPr/>
                </p:nvSpPr>
                <p:spPr bwMode="auto">
                  <a:xfrm>
                    <a:off x="2831" y="1967"/>
                    <a:ext cx="98" cy="94"/>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36" name="Line 67"/>
                  <p:cNvSpPr>
                    <a:spLocks noChangeShapeType="1"/>
                  </p:cNvSpPr>
                  <p:nvPr/>
                </p:nvSpPr>
                <p:spPr bwMode="auto">
                  <a:xfrm flipH="1">
                    <a:off x="1681" y="1627"/>
                    <a:ext cx="670" cy="38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37" name="Text Box 68"/>
                  <p:cNvSpPr txBox="1">
                    <a:spLocks noChangeArrowheads="1"/>
                  </p:cNvSpPr>
                  <p:nvPr/>
                </p:nvSpPr>
                <p:spPr bwMode="auto">
                  <a:xfrm>
                    <a:off x="766" y="2143"/>
                    <a:ext cx="1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AAGGCCT</a:t>
                    </a:r>
                  </a:p>
                </p:txBody>
              </p:sp>
              <p:sp>
                <p:nvSpPr>
                  <p:cNvPr id="37938" name="Oval 69"/>
                  <p:cNvSpPr>
                    <a:spLocks noChangeArrowheads="1"/>
                  </p:cNvSpPr>
                  <p:nvPr/>
                </p:nvSpPr>
                <p:spPr bwMode="auto">
                  <a:xfrm>
                    <a:off x="1632" y="1967"/>
                    <a:ext cx="95" cy="94"/>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39" name="Oval 70"/>
                  <p:cNvSpPr>
                    <a:spLocks noChangeArrowheads="1"/>
                  </p:cNvSpPr>
                  <p:nvPr/>
                </p:nvSpPr>
                <p:spPr bwMode="auto">
                  <a:xfrm>
                    <a:off x="2063" y="2504"/>
                    <a:ext cx="98" cy="96"/>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40" name="Line 71"/>
                  <p:cNvSpPr>
                    <a:spLocks noChangeShapeType="1"/>
                  </p:cNvSpPr>
                  <p:nvPr/>
                </p:nvSpPr>
                <p:spPr bwMode="auto">
                  <a:xfrm flipH="1">
                    <a:off x="1295" y="2013"/>
                    <a:ext cx="385" cy="48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41" name="Line 72"/>
                  <p:cNvSpPr>
                    <a:spLocks noChangeShapeType="1"/>
                  </p:cNvSpPr>
                  <p:nvPr/>
                </p:nvSpPr>
                <p:spPr bwMode="auto">
                  <a:xfrm>
                    <a:off x="1681" y="2013"/>
                    <a:ext cx="431" cy="53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42" name="Text Box 73"/>
                  <p:cNvSpPr txBox="1">
                    <a:spLocks noChangeArrowheads="1"/>
                  </p:cNvSpPr>
                  <p:nvPr/>
                </p:nvSpPr>
                <p:spPr bwMode="auto">
                  <a:xfrm>
                    <a:off x="394" y="2651"/>
                    <a:ext cx="10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AGGGCAT</a:t>
                    </a:r>
                  </a:p>
                </p:txBody>
              </p:sp>
              <p:sp>
                <p:nvSpPr>
                  <p:cNvPr id="37943" name="Text Box 74"/>
                  <p:cNvSpPr txBox="1">
                    <a:spLocks noChangeArrowheads="1"/>
                  </p:cNvSpPr>
                  <p:nvPr/>
                </p:nvSpPr>
                <p:spPr bwMode="auto">
                  <a:xfrm>
                    <a:off x="2256" y="2651"/>
                    <a:ext cx="99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TAGCCCT</a:t>
                    </a:r>
                  </a:p>
                </p:txBody>
              </p:sp>
              <p:sp>
                <p:nvSpPr>
                  <p:cNvPr id="37944" name="Line 75"/>
                  <p:cNvSpPr>
                    <a:spLocks noChangeShapeType="1"/>
                  </p:cNvSpPr>
                  <p:nvPr/>
                </p:nvSpPr>
                <p:spPr bwMode="auto">
                  <a:xfrm>
                    <a:off x="2880" y="2013"/>
                    <a:ext cx="575" cy="53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45" name="Text Box 76"/>
                  <p:cNvSpPr txBox="1">
                    <a:spLocks noChangeArrowheads="1"/>
                  </p:cNvSpPr>
                  <p:nvPr/>
                </p:nvSpPr>
                <p:spPr bwMode="auto">
                  <a:xfrm>
                    <a:off x="3598" y="2651"/>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AGCACTT</a:t>
                    </a:r>
                  </a:p>
                </p:txBody>
              </p:sp>
              <p:sp>
                <p:nvSpPr>
                  <p:cNvPr id="37946" name="Oval 77"/>
                  <p:cNvSpPr>
                    <a:spLocks noChangeArrowheads="1"/>
                  </p:cNvSpPr>
                  <p:nvPr/>
                </p:nvSpPr>
                <p:spPr bwMode="auto">
                  <a:xfrm>
                    <a:off x="3409" y="2504"/>
                    <a:ext cx="95" cy="96"/>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47" name="Oval 78"/>
                  <p:cNvSpPr>
                    <a:spLocks noChangeArrowheads="1"/>
                  </p:cNvSpPr>
                  <p:nvPr/>
                </p:nvSpPr>
                <p:spPr bwMode="auto">
                  <a:xfrm>
                    <a:off x="1201" y="2504"/>
                    <a:ext cx="95" cy="96"/>
                  </a:xfrm>
                  <a:prstGeom prst="ellipse">
                    <a:avLst/>
                  </a:prstGeom>
                  <a:solidFill>
                    <a:schemeClr val="folHlink"/>
                  </a:solidFill>
                  <a:ln w="9525">
                    <a:solidFill>
                      <a:schemeClr val="folHlink"/>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48" name="Rectangle 79"/>
                  <p:cNvSpPr>
                    <a:spLocks noChangeArrowheads="1"/>
                  </p:cNvSpPr>
                  <p:nvPr/>
                </p:nvSpPr>
                <p:spPr bwMode="auto">
                  <a:xfrm>
                    <a:off x="766" y="2143"/>
                    <a:ext cx="1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AAGGCCT</a:t>
                    </a:r>
                  </a:p>
                </p:txBody>
              </p:sp>
              <p:sp>
                <p:nvSpPr>
                  <p:cNvPr id="37949" name="Rectangle 80"/>
                  <p:cNvSpPr>
                    <a:spLocks noChangeArrowheads="1"/>
                  </p:cNvSpPr>
                  <p:nvPr/>
                </p:nvSpPr>
                <p:spPr bwMode="auto">
                  <a:xfrm>
                    <a:off x="3023" y="2143"/>
                    <a:ext cx="99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solidFill>
                          <a:schemeClr val="folHlink"/>
                        </a:solidFill>
                        <a:latin typeface="Arial Narrow" charset="0"/>
                        <a:ea typeface="ＭＳ Ｐゴシック" charset="-128"/>
                      </a:rPr>
                      <a:t>TGGACTT</a:t>
                    </a:r>
                  </a:p>
                </p:txBody>
              </p:sp>
              <p:sp>
                <p:nvSpPr>
                  <p:cNvPr id="37950" name="Line 81"/>
                  <p:cNvSpPr>
                    <a:spLocks noChangeShapeType="1"/>
                  </p:cNvSpPr>
                  <p:nvPr/>
                </p:nvSpPr>
                <p:spPr bwMode="auto">
                  <a:xfrm>
                    <a:off x="2112" y="2543"/>
                    <a:ext cx="382" cy="52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1" name="Line 82"/>
                  <p:cNvSpPr>
                    <a:spLocks noChangeShapeType="1"/>
                  </p:cNvSpPr>
                  <p:nvPr/>
                </p:nvSpPr>
                <p:spPr bwMode="auto">
                  <a:xfrm rot="-5400000">
                    <a:off x="1633" y="2592"/>
                    <a:ext cx="528" cy="43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2" name="Line 83"/>
                  <p:cNvSpPr>
                    <a:spLocks noChangeShapeType="1"/>
                  </p:cNvSpPr>
                  <p:nvPr/>
                </p:nvSpPr>
                <p:spPr bwMode="auto">
                  <a:xfrm rot="-5400000">
                    <a:off x="3119" y="2735"/>
                    <a:ext cx="528" cy="14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3" name="Line 84"/>
                  <p:cNvSpPr>
                    <a:spLocks noChangeShapeType="1"/>
                  </p:cNvSpPr>
                  <p:nvPr/>
                </p:nvSpPr>
                <p:spPr bwMode="auto">
                  <a:xfrm rot="5400000" flipH="1">
                    <a:off x="3551" y="2446"/>
                    <a:ext cx="528" cy="72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4" name="Line 85"/>
                  <p:cNvSpPr>
                    <a:spLocks noChangeShapeType="1"/>
                  </p:cNvSpPr>
                  <p:nvPr/>
                </p:nvSpPr>
                <p:spPr bwMode="auto">
                  <a:xfrm rot="-5400000">
                    <a:off x="767" y="2543"/>
                    <a:ext cx="576" cy="48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7925" name="Rectangle 86"/>
                <p:cNvSpPr>
                  <a:spLocks noChangeArrowheads="1"/>
                </p:cNvSpPr>
                <p:nvPr/>
              </p:nvSpPr>
              <p:spPr bwMode="auto">
                <a:xfrm>
                  <a:off x="3791" y="3423"/>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AGCGCTT</a:t>
                  </a:r>
                </a:p>
              </p:txBody>
            </p:sp>
            <p:sp>
              <p:nvSpPr>
                <p:cNvPr id="37926" name="Rectangle 87"/>
                <p:cNvSpPr>
                  <a:spLocks noChangeArrowheads="1"/>
                </p:cNvSpPr>
                <p:nvPr/>
              </p:nvSpPr>
              <p:spPr bwMode="auto">
                <a:xfrm>
                  <a:off x="2978" y="3423"/>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AGCACAA</a:t>
                  </a:r>
                </a:p>
              </p:txBody>
            </p:sp>
            <p:sp>
              <p:nvSpPr>
                <p:cNvPr id="37927" name="Rectangle 88"/>
                <p:cNvSpPr>
                  <a:spLocks noChangeArrowheads="1"/>
                </p:cNvSpPr>
                <p:nvPr/>
              </p:nvSpPr>
              <p:spPr bwMode="auto">
                <a:xfrm>
                  <a:off x="2161" y="3423"/>
                  <a:ext cx="98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TAGACTT</a:t>
                  </a:r>
                </a:p>
              </p:txBody>
            </p:sp>
            <p:sp>
              <p:nvSpPr>
                <p:cNvPr id="37928" name="Rectangle 89"/>
                <p:cNvSpPr>
                  <a:spLocks noChangeArrowheads="1"/>
                </p:cNvSpPr>
                <p:nvPr/>
              </p:nvSpPr>
              <p:spPr bwMode="auto">
                <a:xfrm>
                  <a:off x="1295" y="3423"/>
                  <a:ext cx="100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TAGCCCA</a:t>
                  </a:r>
                </a:p>
              </p:txBody>
            </p:sp>
            <p:sp>
              <p:nvSpPr>
                <p:cNvPr id="37929" name="Rectangle 90"/>
                <p:cNvSpPr>
                  <a:spLocks noChangeArrowheads="1"/>
                </p:cNvSpPr>
                <p:nvPr/>
              </p:nvSpPr>
              <p:spPr bwMode="auto">
                <a:xfrm>
                  <a:off x="443" y="3420"/>
                  <a:ext cx="10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600">
                      <a:latin typeface="Arial Narrow" charset="0"/>
                      <a:ea typeface="ＭＳ Ｐゴシック" charset="-128"/>
                    </a:rPr>
                    <a:t>AGGGCAT</a:t>
                  </a:r>
                </a:p>
              </p:txBody>
            </p:sp>
          </p:grpSp>
          <p:sp>
            <p:nvSpPr>
              <p:cNvPr id="37919" name="Oval 91"/>
              <p:cNvSpPr>
                <a:spLocks noChangeArrowheads="1"/>
              </p:cNvSpPr>
              <p:nvPr/>
            </p:nvSpPr>
            <p:spPr bwMode="auto">
              <a:xfrm>
                <a:off x="766" y="3023"/>
                <a:ext cx="98"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20" name="Oval 92"/>
              <p:cNvSpPr>
                <a:spLocks noChangeArrowheads="1"/>
              </p:cNvSpPr>
              <p:nvPr/>
            </p:nvSpPr>
            <p:spPr bwMode="auto">
              <a:xfrm>
                <a:off x="1609" y="3023"/>
                <a:ext cx="95"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21" name="Oval 93"/>
              <p:cNvSpPr>
                <a:spLocks noChangeArrowheads="1"/>
              </p:cNvSpPr>
              <p:nvPr/>
            </p:nvSpPr>
            <p:spPr bwMode="auto">
              <a:xfrm>
                <a:off x="2448" y="3023"/>
                <a:ext cx="95"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22" name="Oval 94"/>
              <p:cNvSpPr>
                <a:spLocks noChangeArrowheads="1"/>
              </p:cNvSpPr>
              <p:nvPr/>
            </p:nvSpPr>
            <p:spPr bwMode="auto">
              <a:xfrm>
                <a:off x="3265" y="3023"/>
                <a:ext cx="95"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37923" name="Oval 95"/>
              <p:cNvSpPr>
                <a:spLocks noChangeArrowheads="1"/>
              </p:cNvSpPr>
              <p:nvPr/>
            </p:nvSpPr>
            <p:spPr bwMode="auto">
              <a:xfrm>
                <a:off x="4127" y="3023"/>
                <a:ext cx="98" cy="96"/>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grpSp>
      </p:grpSp>
      <p:grpSp>
        <p:nvGrpSpPr>
          <p:cNvPr id="93" name="Group 96"/>
          <p:cNvGrpSpPr>
            <a:grpSpLocks/>
          </p:cNvGrpSpPr>
          <p:nvPr/>
        </p:nvGrpSpPr>
        <p:grpSpPr bwMode="auto">
          <a:xfrm>
            <a:off x="6002338" y="3984625"/>
            <a:ext cx="3141662" cy="2070100"/>
            <a:chOff x="3781" y="2931"/>
            <a:chExt cx="1979" cy="1304"/>
          </a:xfrm>
        </p:grpSpPr>
        <p:grpSp>
          <p:nvGrpSpPr>
            <p:cNvPr id="37898" name="Group 97"/>
            <p:cNvGrpSpPr>
              <a:grpSpLocks/>
            </p:cNvGrpSpPr>
            <p:nvPr/>
          </p:nvGrpSpPr>
          <p:grpSpPr bwMode="auto">
            <a:xfrm>
              <a:off x="4010" y="2931"/>
              <a:ext cx="1324" cy="514"/>
              <a:chOff x="1104" y="1200"/>
              <a:chExt cx="3456" cy="1728"/>
            </a:xfrm>
          </p:grpSpPr>
          <p:sp>
            <p:nvSpPr>
              <p:cNvPr id="37908" name="Line 98"/>
              <p:cNvSpPr>
                <a:spLocks noChangeShapeType="1"/>
              </p:cNvSpPr>
              <p:nvPr/>
            </p:nvSpPr>
            <p:spPr bwMode="auto">
              <a:xfrm flipV="1">
                <a:off x="1104" y="1200"/>
                <a:ext cx="1728" cy="17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09" name="Line 99"/>
              <p:cNvSpPr>
                <a:spLocks noChangeShapeType="1"/>
              </p:cNvSpPr>
              <p:nvPr/>
            </p:nvSpPr>
            <p:spPr bwMode="auto">
              <a:xfrm flipH="1" flipV="1">
                <a:off x="2832" y="1200"/>
                <a:ext cx="1728" cy="17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10" name="Line 100"/>
              <p:cNvSpPr>
                <a:spLocks noChangeShapeType="1"/>
              </p:cNvSpPr>
              <p:nvPr/>
            </p:nvSpPr>
            <p:spPr bwMode="auto">
              <a:xfrm flipH="1">
                <a:off x="2255" y="1775"/>
                <a:ext cx="1154" cy="115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11" name="Line 101"/>
              <p:cNvSpPr>
                <a:spLocks noChangeShapeType="1"/>
              </p:cNvSpPr>
              <p:nvPr/>
            </p:nvSpPr>
            <p:spPr bwMode="auto">
              <a:xfrm flipH="1">
                <a:off x="3409" y="2353"/>
                <a:ext cx="574" cy="5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pic>
          <p:nvPicPr>
            <p:cNvPr id="37899" name="Picture 102" descr="oran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 y="3567"/>
              <a:ext cx="357"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03" descr="chim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 y="3570"/>
              <a:ext cx="36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104"/>
            <p:cNvSpPr txBox="1">
              <a:spLocks noChangeArrowheads="1"/>
            </p:cNvSpPr>
            <p:nvPr/>
          </p:nvSpPr>
          <p:spPr bwMode="auto">
            <a:xfrm>
              <a:off x="3858" y="3422"/>
              <a:ext cx="5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1200">
                  <a:latin typeface="Times New Roman" charset="0"/>
                  <a:ea typeface="ＭＳ Ｐゴシック" charset="-128"/>
                </a:rPr>
                <a:t>Orangutan</a:t>
              </a:r>
            </a:p>
          </p:txBody>
        </p:sp>
        <p:sp>
          <p:nvSpPr>
            <p:cNvPr id="37902" name="Text Box 105"/>
            <p:cNvSpPr txBox="1">
              <a:spLocks noChangeArrowheads="1"/>
            </p:cNvSpPr>
            <p:nvPr/>
          </p:nvSpPr>
          <p:spPr bwMode="auto">
            <a:xfrm>
              <a:off x="4324" y="3423"/>
              <a:ext cx="3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1200">
                  <a:latin typeface="Times New Roman" charset="0"/>
                  <a:ea typeface="ＭＳ Ｐゴシック" charset="-128"/>
                </a:rPr>
                <a:t>Gorilla</a:t>
              </a:r>
            </a:p>
          </p:txBody>
        </p:sp>
        <p:sp>
          <p:nvSpPr>
            <p:cNvPr id="37903" name="Text Box 106"/>
            <p:cNvSpPr txBox="1">
              <a:spLocks noChangeArrowheads="1"/>
            </p:cNvSpPr>
            <p:nvPr/>
          </p:nvSpPr>
          <p:spPr bwMode="auto">
            <a:xfrm>
              <a:off x="4648" y="3429"/>
              <a:ext cx="5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1200">
                  <a:latin typeface="Times New Roman" charset="0"/>
                  <a:ea typeface="ＭＳ Ｐゴシック" charset="-128"/>
                </a:rPr>
                <a:t>Chimpanzee</a:t>
              </a:r>
            </a:p>
          </p:txBody>
        </p:sp>
        <p:sp>
          <p:nvSpPr>
            <p:cNvPr id="37904" name="Text Box 107"/>
            <p:cNvSpPr txBox="1">
              <a:spLocks noChangeArrowheads="1"/>
            </p:cNvSpPr>
            <p:nvPr/>
          </p:nvSpPr>
          <p:spPr bwMode="auto">
            <a:xfrm>
              <a:off x="5141" y="3437"/>
              <a:ext cx="3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US" altLang="x-none" sz="1200">
                  <a:latin typeface="Times New Roman" charset="0"/>
                  <a:ea typeface="ＭＳ Ｐゴシック" charset="-128"/>
                </a:rPr>
                <a:t>Human</a:t>
              </a:r>
            </a:p>
          </p:txBody>
        </p:sp>
        <p:pic>
          <p:nvPicPr>
            <p:cNvPr id="37905" name="Picture 108" descr="gorill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3568"/>
              <a:ext cx="365"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6" name="Picture 109" descr="bush_ea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 y="3574"/>
              <a:ext cx="369"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7" name="Text Box 110"/>
            <p:cNvSpPr txBox="1">
              <a:spLocks noChangeArrowheads="1"/>
            </p:cNvSpPr>
            <p:nvPr/>
          </p:nvSpPr>
          <p:spPr bwMode="auto">
            <a:xfrm>
              <a:off x="3781" y="4081"/>
              <a:ext cx="197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r" eaLnBrk="1" hangingPunct="1">
                <a:spcBef>
                  <a:spcPct val="0"/>
                </a:spcBef>
                <a:buFontTx/>
                <a:buNone/>
              </a:pPr>
              <a:r>
                <a:rPr lang="en-US" altLang="x-none" sz="1000" i="1">
                  <a:latin typeface="Times New Roman" charset="0"/>
                  <a:ea typeface="ＭＳ Ｐゴシック" charset="-128"/>
                </a:rPr>
                <a:t>From the Tree of the Life Website, University of Arizona</a:t>
              </a:r>
            </a:p>
          </p:txBody>
        </p:sp>
      </p:grpSp>
      <p:sp>
        <p:nvSpPr>
          <p:cNvPr id="109" name="Text Box 112"/>
          <p:cNvSpPr txBox="1">
            <a:spLocks noChangeArrowheads="1"/>
          </p:cNvSpPr>
          <p:nvPr/>
        </p:nvSpPr>
        <p:spPr bwMode="auto">
          <a:xfrm>
            <a:off x="228600" y="2636838"/>
            <a:ext cx="434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sz="4400">
                <a:solidFill>
                  <a:srgbClr val="0000FF"/>
                </a:solidFill>
                <a:ea typeface="ＭＳ Ｐゴシック" charset="-128"/>
              </a:rPr>
              <a:t>• </a:t>
            </a:r>
            <a:r>
              <a:rPr lang="en-GB" altLang="x-none" b="1">
                <a:solidFill>
                  <a:srgbClr val="0000FF"/>
                </a:solidFill>
                <a:ea typeface="ＭＳ Ｐゴシック" charset="-128"/>
              </a:rPr>
              <a:t>What for ?</a:t>
            </a:r>
            <a:endParaRPr lang="fr-FR" altLang="x-none" b="1">
              <a:solidFill>
                <a:srgbClr val="0000FF"/>
              </a:solidFill>
              <a:ea typeface="ＭＳ Ｐゴシック" charset="-128"/>
            </a:endParaRPr>
          </a:p>
        </p:txBody>
      </p:sp>
      <p:sp>
        <p:nvSpPr>
          <p:cNvPr id="110" name="Text Box 113"/>
          <p:cNvSpPr txBox="1">
            <a:spLocks noChangeArrowheads="1"/>
          </p:cNvSpPr>
          <p:nvPr/>
        </p:nvSpPr>
        <p:spPr bwMode="auto">
          <a:xfrm>
            <a:off x="179388" y="3284538"/>
            <a:ext cx="6529387"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sz="4000">
                <a:solidFill>
                  <a:srgbClr val="FF0000"/>
                </a:solidFill>
                <a:latin typeface="Helvetica" charset="0"/>
                <a:ea typeface="ＭＳ Ｐゴシック" charset="-128"/>
              </a:rPr>
              <a:t>•</a:t>
            </a:r>
            <a:r>
              <a:rPr lang="fr-FR" altLang="x-none" sz="4000">
                <a:latin typeface="Helvetica" charset="0"/>
                <a:ea typeface="ＭＳ Ｐゴシック" charset="-128"/>
              </a:rPr>
              <a:t> </a:t>
            </a:r>
            <a:r>
              <a:rPr lang="en-GB" altLang="x-none" sz="2400">
                <a:latin typeface="Helvetica" charset="0"/>
                <a:ea typeface="ＭＳ Ｐゴシック" charset="-128"/>
              </a:rPr>
              <a:t>Reconstruction of evolutionary histories: </a:t>
            </a:r>
          </a:p>
          <a:p>
            <a:pPr>
              <a:spcBef>
                <a:spcPct val="50000"/>
              </a:spcBef>
              <a:buFontTx/>
              <a:buNone/>
            </a:pPr>
            <a:r>
              <a:rPr lang="en-GB" altLang="x-none" sz="2400">
                <a:latin typeface="Helvetica" charset="0"/>
                <a:ea typeface="ＭＳ Ｐゴシック" charset="-128"/>
              </a:rPr>
              <a:t>- of gene families</a:t>
            </a:r>
            <a:r>
              <a:rPr lang="en-GB" altLang="x-none" sz="2400">
                <a:ea typeface="ＭＳ Ｐゴシック" charset="-128"/>
              </a:rPr>
              <a:t> (HGT, Duplication, Loss, …)</a:t>
            </a:r>
            <a:endParaRPr lang="fr-FR" altLang="x-none" sz="1200">
              <a:ea typeface="ＭＳ Ｐゴシック" charset="-128"/>
            </a:endParaRPr>
          </a:p>
        </p:txBody>
      </p:sp>
      <p:sp>
        <p:nvSpPr>
          <p:cNvPr id="111" name="Text Box 114"/>
          <p:cNvSpPr txBox="1">
            <a:spLocks noChangeArrowheads="1"/>
          </p:cNvSpPr>
          <p:nvPr/>
        </p:nvSpPr>
        <p:spPr bwMode="auto">
          <a:xfrm>
            <a:off x="179388" y="4581525"/>
            <a:ext cx="5791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a:latin typeface="Helvetica" charset="0"/>
                <a:ea typeface="ＭＳ Ｐゴシック" charset="-128"/>
              </a:rPr>
              <a:t>- between species : living (</a:t>
            </a:r>
            <a:r>
              <a:rPr lang="en-GB" altLang="x-none" sz="2400" b="1">
                <a:latin typeface="Helvetica" charset="0"/>
                <a:ea typeface="ＭＳ Ｐゴシック" charset="-128"/>
              </a:rPr>
              <a:t>extant</a:t>
            </a:r>
            <a:r>
              <a:rPr lang="en-GB" altLang="x-none" sz="2400">
                <a:latin typeface="Helvetica" charset="0"/>
                <a:ea typeface="ＭＳ Ｐゴシック" charset="-128"/>
              </a:rPr>
              <a:t>) and dead (</a:t>
            </a:r>
            <a:r>
              <a:rPr lang="en-GB" altLang="x-none" sz="2400" b="1">
                <a:latin typeface="Helvetica" charset="0"/>
                <a:ea typeface="ＭＳ Ｐゴシック" charset="-128"/>
              </a:rPr>
              <a:t>extinct</a:t>
            </a:r>
            <a:r>
              <a:rPr lang="en-GB" altLang="x-none" sz="2400">
                <a:latin typeface="Helvetica" charset="0"/>
                <a:ea typeface="ＭＳ Ｐゴシック" charset="-128"/>
              </a:rPr>
              <a:t>). eg : tree of life</a:t>
            </a:r>
            <a:endParaRPr lang="fr-FR" altLang="x-none" sz="1800">
              <a:latin typeface="Helvetica" charset="0"/>
              <a:ea typeface="ＭＳ Ｐゴシック" charset="-128"/>
            </a:endParaRPr>
          </a:p>
        </p:txBody>
      </p:sp>
      <p:sp>
        <p:nvSpPr>
          <p:cNvPr id="112" name="Text Box 115"/>
          <p:cNvSpPr txBox="1">
            <a:spLocks noChangeArrowheads="1"/>
          </p:cNvSpPr>
          <p:nvPr/>
        </p:nvSpPr>
        <p:spPr bwMode="auto">
          <a:xfrm>
            <a:off x="152400" y="5775325"/>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sz="4000">
                <a:solidFill>
                  <a:srgbClr val="FF0000"/>
                </a:solidFill>
                <a:latin typeface="Helvetica" charset="0"/>
                <a:ea typeface="ＭＳ Ｐゴシック" charset="-128"/>
              </a:rPr>
              <a:t>•</a:t>
            </a:r>
            <a:r>
              <a:rPr lang="fr-FR" altLang="x-none" sz="4000">
                <a:latin typeface="Helvetica" charset="0"/>
                <a:ea typeface="ＭＳ Ｐゴシック" charset="-128"/>
              </a:rPr>
              <a:t> </a:t>
            </a:r>
            <a:r>
              <a:rPr lang="en-GB" altLang="x-none" sz="2400">
                <a:latin typeface="Helvetica" charset="0"/>
                <a:ea typeface="ＭＳ Ｐゴシック" charset="-128"/>
              </a:rPr>
              <a:t>Classification of new species. (i.e. giant viruses,..) </a:t>
            </a:r>
            <a:endParaRPr lang="fr-FR" altLang="x-none" sz="1200">
              <a:ea typeface="ＭＳ Ｐゴシック" charset="-128"/>
            </a:endParaRPr>
          </a:p>
        </p:txBody>
      </p:sp>
      <p:sp>
        <p:nvSpPr>
          <p:cNvPr id="37896" name="ZoneTexte 1"/>
          <p:cNvSpPr txBox="1">
            <a:spLocks noChangeArrowheads="1"/>
          </p:cNvSpPr>
          <p:nvPr/>
        </p:nvSpPr>
        <p:spPr bwMode="auto">
          <a:xfrm>
            <a:off x="31750" y="836613"/>
            <a:ext cx="914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800" b="1">
                <a:solidFill>
                  <a:srgbClr val="FF0000"/>
                </a:solidFill>
                <a:latin typeface="Arial" charset="0"/>
                <a:ea typeface="Arial" charset="0"/>
                <a:cs typeface="Arial" charset="0"/>
              </a:rPr>
              <a:t>•</a:t>
            </a:r>
            <a:r>
              <a:rPr lang="en-GB" altLang="x-none" sz="2400" b="1">
                <a:solidFill>
                  <a:srgbClr val="0000FF"/>
                </a:solidFill>
                <a:latin typeface="Arial" charset="0"/>
                <a:ea typeface="Arial" charset="0"/>
                <a:cs typeface="Arial" charset="0"/>
              </a:rPr>
              <a:t> Phylogenetics:</a:t>
            </a:r>
            <a:r>
              <a:rPr lang="en-GB" altLang="x-none" sz="2400" b="1">
                <a:solidFill>
                  <a:srgbClr val="3333FF"/>
                </a:solidFill>
                <a:latin typeface="Arial" charset="0"/>
                <a:ea typeface="Arial" charset="0"/>
                <a:cs typeface="Arial" charset="0"/>
              </a:rPr>
              <a:t> the study of evolutionary relatedness among organisms</a:t>
            </a:r>
            <a:endParaRPr lang="en-GB" altLang="x-none" sz="2400">
              <a:latin typeface="Arial" charset="0"/>
              <a:ea typeface="Arial" charset="0"/>
              <a:cs typeface="Arial" charset="0"/>
            </a:endParaRPr>
          </a:p>
        </p:txBody>
      </p:sp>
      <p:sp>
        <p:nvSpPr>
          <p:cNvPr id="37897" name="ZoneTexte 2"/>
          <p:cNvSpPr txBox="1">
            <a:spLocks noChangeArrowheads="1"/>
          </p:cNvSpPr>
          <p:nvPr/>
        </p:nvSpPr>
        <p:spPr bwMode="auto">
          <a:xfrm>
            <a:off x="0" y="1668463"/>
            <a:ext cx="914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800" b="1">
                <a:solidFill>
                  <a:srgbClr val="FF0000"/>
                </a:solidFill>
                <a:latin typeface="Arial" charset="0"/>
                <a:ea typeface="Arial" charset="0"/>
                <a:cs typeface="Arial" charset="0"/>
              </a:rPr>
              <a:t>•</a:t>
            </a:r>
            <a:r>
              <a:rPr lang="en-GB" altLang="x-none" sz="2400" b="1">
                <a:latin typeface="Arial" charset="0"/>
                <a:ea typeface="Arial" charset="0"/>
                <a:cs typeface="Arial" charset="0"/>
              </a:rPr>
              <a:t> Based on sequence</a:t>
            </a:r>
            <a:r>
              <a:rPr lang="en-GB" altLang="x-none" sz="2400" b="1">
                <a:solidFill>
                  <a:srgbClr val="3333FF"/>
                </a:solidFill>
                <a:latin typeface="Arial" charset="0"/>
                <a:ea typeface="Arial" charset="0"/>
                <a:cs typeface="Arial" charset="0"/>
              </a:rPr>
              <a:t> </a:t>
            </a:r>
            <a:r>
              <a:rPr lang="en-GB" altLang="x-none" sz="2400" b="1">
                <a:latin typeface="Arial" charset="0"/>
                <a:ea typeface="Arial" charset="0"/>
                <a:cs typeface="Arial" charset="0"/>
              </a:rPr>
              <a:t>relationships and represented by </a:t>
            </a:r>
            <a:r>
              <a:rPr lang="en-GB" altLang="x-none" sz="2400" b="1">
                <a:solidFill>
                  <a:srgbClr val="080808"/>
                </a:solidFill>
                <a:latin typeface="Arial" charset="0"/>
                <a:ea typeface="Arial" charset="0"/>
                <a:cs typeface="Arial" charset="0"/>
              </a:rPr>
              <a:t>a tree-like structure</a:t>
            </a:r>
            <a:endParaRPr lang="en-GB" altLang="x-none" sz="2400">
              <a:latin typeface="Arial" charset="0"/>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anim calcmode="lin" valueType="num">
                                      <p:cBhvr>
                                        <p:cTn id="8" dur="1000" fill="hold"/>
                                        <p:tgtEl>
                                          <p:spTgt spid="109"/>
                                        </p:tgtEl>
                                        <p:attrNameLst>
                                          <p:attrName>ppt_x</p:attrName>
                                        </p:attrNameLst>
                                      </p:cBhvr>
                                      <p:tavLst>
                                        <p:tav tm="0">
                                          <p:val>
                                            <p:strVal val="#ppt_x"/>
                                          </p:val>
                                        </p:tav>
                                        <p:tav tm="100000">
                                          <p:val>
                                            <p:strVal val="#ppt_x"/>
                                          </p:val>
                                        </p:tav>
                                      </p:tavLst>
                                    </p:anim>
                                    <p:anim calcmode="lin" valueType="num">
                                      <p:cBhvr>
                                        <p:cTn id="9" dur="1000" fill="hold"/>
                                        <p:tgtEl>
                                          <p:spTgt spid="109"/>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37890"/>
                                        </p:tgtEl>
                                        <p:attrNameLst>
                                          <p:attrName>style.visibility</p:attrName>
                                        </p:attrNameLst>
                                      </p:cBhvr>
                                      <p:to>
                                        <p:strVal val="visible"/>
                                      </p:to>
                                    </p:set>
                                    <p:anim calcmode="lin" valueType="num">
                                      <p:cBhvr additive="base">
                                        <p:cTn id="12" dur="1000" fill="hold"/>
                                        <p:tgtEl>
                                          <p:spTgt spid="37890"/>
                                        </p:tgtEl>
                                        <p:attrNameLst>
                                          <p:attrName>ppt_x</p:attrName>
                                        </p:attrNameLst>
                                      </p:cBhvr>
                                      <p:tavLst>
                                        <p:tav tm="0">
                                          <p:val>
                                            <p:strVal val="#ppt_x"/>
                                          </p:val>
                                        </p:tav>
                                        <p:tav tm="100000">
                                          <p:val>
                                            <p:strVal val="#ppt_x"/>
                                          </p:val>
                                        </p:tav>
                                      </p:tavLst>
                                    </p:anim>
                                    <p:anim calcmode="lin" valueType="num">
                                      <p:cBhvr additive="base">
                                        <p:cTn id="13" dur="1000" fill="hold"/>
                                        <p:tgtEl>
                                          <p:spTgt spid="37890"/>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anim calcmode="lin" valueType="num">
                                      <p:cBhvr>
                                        <p:cTn id="18" dur="500" fill="hold"/>
                                        <p:tgtEl>
                                          <p:spTgt spid="110"/>
                                        </p:tgtEl>
                                        <p:attrNameLst>
                                          <p:attrName>ppt_x</p:attrName>
                                        </p:attrNameLst>
                                      </p:cBhvr>
                                      <p:tavLst>
                                        <p:tav tm="0">
                                          <p:val>
                                            <p:strVal val="#ppt_x"/>
                                          </p:val>
                                        </p:tav>
                                        <p:tav tm="100000">
                                          <p:val>
                                            <p:strVal val="#ppt_x"/>
                                          </p:val>
                                        </p:tav>
                                      </p:tavLst>
                                    </p:anim>
                                    <p:anim calcmode="lin" valueType="num">
                                      <p:cBhvr>
                                        <p:cTn id="19" dur="500" fill="hold"/>
                                        <p:tgtEl>
                                          <p:spTgt spid="110"/>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anim calcmode="lin" valueType="num">
                                      <p:cBhvr>
                                        <p:cTn id="24" dur="500" fill="hold"/>
                                        <p:tgtEl>
                                          <p:spTgt spid="111"/>
                                        </p:tgtEl>
                                        <p:attrNameLst>
                                          <p:attrName>ppt_x</p:attrName>
                                        </p:attrNameLst>
                                      </p:cBhvr>
                                      <p:tavLst>
                                        <p:tav tm="0">
                                          <p:val>
                                            <p:strVal val="#ppt_x"/>
                                          </p:val>
                                        </p:tav>
                                        <p:tav tm="100000">
                                          <p:val>
                                            <p:strVal val="#ppt_x"/>
                                          </p:val>
                                        </p:tav>
                                      </p:tavLst>
                                    </p:anim>
                                    <p:anim calcmode="lin" valueType="num">
                                      <p:cBhvr>
                                        <p:cTn id="25" dur="500" fill="hold"/>
                                        <p:tgtEl>
                                          <p:spTgt spid="111"/>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000"/>
                            </p:stCondLst>
                            <p:childTnLst>
                              <p:par>
                                <p:cTn id="27" presetID="9"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dissolve">
                                      <p:cBhvr>
                                        <p:cTn id="29" dur="500"/>
                                        <p:tgtEl>
                                          <p:spTgt spid="93"/>
                                        </p:tgtEl>
                                      </p:cBhvr>
                                    </p:animEffect>
                                  </p:childTnLst>
                                </p:cTn>
                              </p:par>
                            </p:childTnLst>
                          </p:cTn>
                        </p:par>
                        <p:par>
                          <p:cTn id="30" fill="hold" nodeType="afterGroup">
                            <p:stCondLst>
                              <p:cond delay="2500"/>
                            </p:stCondLst>
                            <p:childTnLst>
                              <p:par>
                                <p:cTn id="31" presetID="47" presetClass="entr" presetSubtype="0" fill="hold" grpId="0"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anim calcmode="lin" valueType="num">
                                      <p:cBhvr>
                                        <p:cTn id="34" dur="500" fill="hold"/>
                                        <p:tgtEl>
                                          <p:spTgt spid="112"/>
                                        </p:tgtEl>
                                        <p:attrNameLst>
                                          <p:attrName>ppt_x</p:attrName>
                                        </p:attrNameLst>
                                      </p:cBhvr>
                                      <p:tavLst>
                                        <p:tav tm="0">
                                          <p:val>
                                            <p:strVal val="#ppt_x"/>
                                          </p:val>
                                        </p:tav>
                                        <p:tav tm="100000">
                                          <p:val>
                                            <p:strVal val="#ppt_x"/>
                                          </p:val>
                                        </p:tav>
                                      </p:tavLst>
                                    </p:anim>
                                    <p:anim calcmode="lin" valueType="num">
                                      <p:cBhvr>
                                        <p:cTn id="35" dur="5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p:cNvSpPr txBox="1">
            <a:spLocks noChangeArrowheads="1"/>
          </p:cNvSpPr>
          <p:nvPr/>
        </p:nvSpPr>
        <p:spPr bwMode="auto">
          <a:xfrm>
            <a:off x="1547813" y="1157288"/>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FF0000"/>
                </a:solidFill>
                <a:ea typeface="ＭＳ Ｐゴシック" charset="-128"/>
              </a:rPr>
              <a:t>Expansion</a:t>
            </a:r>
            <a:r>
              <a:rPr lang="en-GB" altLang="x-none" sz="2800" b="1">
                <a:ea typeface="ＭＳ Ｐゴシック" charset="-128"/>
              </a:rPr>
              <a:t>, </a:t>
            </a:r>
            <a:r>
              <a:rPr lang="en-GB" altLang="x-none" sz="2800" b="1">
                <a:solidFill>
                  <a:srgbClr val="0000FF"/>
                </a:solidFill>
                <a:ea typeface="ＭＳ Ｐゴシック" charset="-128"/>
              </a:rPr>
              <a:t>Exchange</a:t>
            </a:r>
            <a:r>
              <a:rPr lang="en-GB" altLang="x-none" sz="2800" b="1">
                <a:ea typeface="ＭＳ Ｐゴシック" charset="-128"/>
              </a:rPr>
              <a:t> and </a:t>
            </a:r>
            <a:r>
              <a:rPr lang="en-GB" altLang="x-none" sz="2800" b="1">
                <a:solidFill>
                  <a:srgbClr val="800080"/>
                </a:solidFill>
                <a:ea typeface="ＭＳ Ｐゴシック" charset="-128"/>
              </a:rPr>
              <a:t>Reduction</a:t>
            </a:r>
            <a:r>
              <a:rPr lang="en-GB" altLang="x-none" sz="2800" b="1">
                <a:ea typeface="ＭＳ Ｐゴシック" charset="-128"/>
              </a:rPr>
              <a:t>.</a:t>
            </a:r>
            <a:endParaRPr lang="en-GB" altLang="x-none" sz="2400">
              <a:ea typeface="ＭＳ Ｐゴシック" charset="-128"/>
            </a:endParaRPr>
          </a:p>
        </p:txBody>
      </p:sp>
      <p:sp>
        <p:nvSpPr>
          <p:cNvPr id="38914" name="Text Box 3"/>
          <p:cNvSpPr txBox="1">
            <a:spLocks noChangeArrowheads="1"/>
          </p:cNvSpPr>
          <p:nvPr/>
        </p:nvSpPr>
        <p:spPr bwMode="auto">
          <a:xfrm>
            <a:off x="0" y="76200"/>
            <a:ext cx="91440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lnSpc>
                <a:spcPct val="80000"/>
              </a:lnSpc>
              <a:spcBef>
                <a:spcPct val="50000"/>
              </a:spcBef>
              <a:buFontTx/>
              <a:buNone/>
            </a:pPr>
            <a:r>
              <a:rPr lang="en-GB" altLang="x-none" sz="2800" b="1">
                <a:solidFill>
                  <a:srgbClr val="0717FF"/>
                </a:solidFill>
                <a:latin typeface="Helvetica" charset="0"/>
                <a:ea typeface="ＭＳ Ｐゴシック" charset="-128"/>
              </a:rPr>
              <a:t>Large-scale comparative analyses of predicted proteomes revealed significant evolutionary processes:</a:t>
            </a:r>
            <a:endParaRPr lang="en-GB" altLang="x-none" sz="2800" b="1">
              <a:latin typeface="Helvetica" charset="0"/>
              <a:ea typeface="ＭＳ Ｐゴシック" charset="-128"/>
            </a:endParaRPr>
          </a:p>
        </p:txBody>
      </p:sp>
      <p:grpSp>
        <p:nvGrpSpPr>
          <p:cNvPr id="4" name="Group 4"/>
          <p:cNvGrpSpPr>
            <a:grpSpLocks/>
          </p:cNvGrpSpPr>
          <p:nvPr/>
        </p:nvGrpSpPr>
        <p:grpSpPr bwMode="auto">
          <a:xfrm>
            <a:off x="990600" y="1905000"/>
            <a:ext cx="7162800" cy="4267200"/>
            <a:chOff x="624" y="1200"/>
            <a:chExt cx="4512" cy="2688"/>
          </a:xfrm>
        </p:grpSpPr>
        <p:sp>
          <p:nvSpPr>
            <p:cNvPr id="38938" name="Line 5"/>
            <p:cNvSpPr>
              <a:spLocks noChangeShapeType="1"/>
            </p:cNvSpPr>
            <p:nvPr/>
          </p:nvSpPr>
          <p:spPr bwMode="auto">
            <a:xfrm>
              <a:off x="2880" y="2160"/>
              <a:ext cx="0" cy="81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38939" name="Group 6"/>
            <p:cNvGrpSpPr>
              <a:grpSpLocks/>
            </p:cNvGrpSpPr>
            <p:nvPr/>
          </p:nvGrpSpPr>
          <p:grpSpPr bwMode="auto">
            <a:xfrm>
              <a:off x="624" y="1200"/>
              <a:ext cx="4512" cy="2688"/>
              <a:chOff x="624" y="1200"/>
              <a:chExt cx="4512" cy="2688"/>
            </a:xfrm>
          </p:grpSpPr>
          <p:sp>
            <p:nvSpPr>
              <p:cNvPr id="38940" name="Text Box 7"/>
              <p:cNvSpPr txBox="1">
                <a:spLocks noChangeArrowheads="1"/>
              </p:cNvSpPr>
              <p:nvPr/>
            </p:nvSpPr>
            <p:spPr bwMode="auto">
              <a:xfrm>
                <a:off x="2448" y="1824"/>
                <a:ext cx="96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ea typeface="ＭＳ Ｐゴシック" charset="-128"/>
                  </a:rPr>
                  <a:t>Ancestor</a:t>
                </a:r>
                <a:endParaRPr lang="en-GB" altLang="x-none" sz="2400">
                  <a:ea typeface="ＭＳ Ｐゴシック" charset="-128"/>
                </a:endParaRPr>
              </a:p>
            </p:txBody>
          </p:sp>
          <p:sp>
            <p:nvSpPr>
              <p:cNvPr id="38941" name="Text Box 8"/>
              <p:cNvSpPr txBox="1">
                <a:spLocks noChangeArrowheads="1"/>
              </p:cNvSpPr>
              <p:nvPr/>
            </p:nvSpPr>
            <p:spPr bwMode="auto">
              <a:xfrm>
                <a:off x="2208" y="3102"/>
                <a:ext cx="144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ea typeface="ＭＳ Ｐゴシック" charset="-128"/>
                  </a:rPr>
                  <a:t>species genome</a:t>
                </a:r>
                <a:endParaRPr lang="en-GB" altLang="x-none" sz="2400">
                  <a:ea typeface="ＭＳ Ｐゴシック" charset="-128"/>
                </a:endParaRPr>
              </a:p>
            </p:txBody>
          </p:sp>
          <p:sp>
            <p:nvSpPr>
              <p:cNvPr id="38942" name="Text Box 9"/>
              <p:cNvSpPr txBox="1">
                <a:spLocks noChangeArrowheads="1"/>
              </p:cNvSpPr>
              <p:nvPr/>
            </p:nvSpPr>
            <p:spPr bwMode="auto">
              <a:xfrm>
                <a:off x="1104" y="1200"/>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00FF"/>
                    </a:solidFill>
                    <a:ea typeface="ＭＳ Ｐゴシック" charset="-128"/>
                  </a:rPr>
                  <a:t>Evolutionary processes include</a:t>
                </a:r>
              </a:p>
            </p:txBody>
          </p:sp>
          <p:sp>
            <p:nvSpPr>
              <p:cNvPr id="38943" name="Text Box 10"/>
              <p:cNvSpPr txBox="1">
                <a:spLocks noChangeArrowheads="1"/>
              </p:cNvSpPr>
              <p:nvPr/>
            </p:nvSpPr>
            <p:spPr bwMode="auto">
              <a:xfrm>
                <a:off x="2928" y="2256"/>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FF00"/>
                    </a:solidFill>
                    <a:ea typeface="ＭＳ Ｐゴシック" charset="-128"/>
                  </a:rPr>
                  <a:t>Phylogeny*</a:t>
                </a:r>
                <a:endParaRPr lang="en-GB" altLang="x-none" sz="2400">
                  <a:ea typeface="ＭＳ Ｐゴシック" charset="-128"/>
                </a:endParaRPr>
              </a:p>
            </p:txBody>
          </p:sp>
          <p:sp>
            <p:nvSpPr>
              <p:cNvPr id="38944" name="Line 11"/>
              <p:cNvSpPr>
                <a:spLocks noChangeShapeType="1"/>
              </p:cNvSpPr>
              <p:nvPr/>
            </p:nvSpPr>
            <p:spPr bwMode="auto">
              <a:xfrm>
                <a:off x="624" y="1200"/>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8945" name="Line 12"/>
              <p:cNvSpPr>
                <a:spLocks noChangeShapeType="1"/>
              </p:cNvSpPr>
              <p:nvPr/>
            </p:nvSpPr>
            <p:spPr bwMode="auto">
              <a:xfrm>
                <a:off x="624"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8946" name="Line 13"/>
              <p:cNvSpPr>
                <a:spLocks noChangeShapeType="1"/>
              </p:cNvSpPr>
              <p:nvPr/>
            </p:nvSpPr>
            <p:spPr bwMode="auto">
              <a:xfrm>
                <a:off x="624" y="3888"/>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8947" name="Line 14"/>
              <p:cNvSpPr>
                <a:spLocks noChangeShapeType="1"/>
              </p:cNvSpPr>
              <p:nvPr/>
            </p:nvSpPr>
            <p:spPr bwMode="auto">
              <a:xfrm>
                <a:off x="5136"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15" name="Group 37"/>
          <p:cNvGrpSpPr>
            <a:grpSpLocks/>
          </p:cNvGrpSpPr>
          <p:nvPr/>
        </p:nvGrpSpPr>
        <p:grpSpPr bwMode="auto">
          <a:xfrm>
            <a:off x="5486400" y="5334000"/>
            <a:ext cx="3276600" cy="914400"/>
            <a:chOff x="3456" y="3360"/>
            <a:chExt cx="2064" cy="576"/>
          </a:xfrm>
        </p:grpSpPr>
        <p:sp>
          <p:nvSpPr>
            <p:cNvPr id="38935" name="Text Box 16"/>
            <p:cNvSpPr txBox="1">
              <a:spLocks noChangeArrowheads="1"/>
            </p:cNvSpPr>
            <p:nvPr/>
          </p:nvSpPr>
          <p:spPr bwMode="auto">
            <a:xfrm>
              <a:off x="3456" y="3648"/>
              <a:ext cx="6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990099"/>
                  </a:solidFill>
                  <a:ea typeface="ＭＳ Ｐゴシック" charset="-128"/>
                </a:rPr>
                <a:t>loss</a:t>
              </a:r>
              <a:endParaRPr lang="en-GB" altLang="x-none" sz="2400">
                <a:ea typeface="ＭＳ Ｐゴシック" charset="-128"/>
              </a:endParaRPr>
            </a:p>
          </p:txBody>
        </p:sp>
        <p:sp>
          <p:nvSpPr>
            <p:cNvPr id="38936" name="Line 17"/>
            <p:cNvSpPr>
              <a:spLocks noChangeShapeType="1"/>
            </p:cNvSpPr>
            <p:nvPr/>
          </p:nvSpPr>
          <p:spPr bwMode="auto">
            <a:xfrm>
              <a:off x="3504" y="3360"/>
              <a:ext cx="123" cy="33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8937" name="Text Box 18"/>
            <p:cNvSpPr txBox="1">
              <a:spLocks noChangeArrowheads="1"/>
            </p:cNvSpPr>
            <p:nvPr/>
          </p:nvSpPr>
          <p:spPr bwMode="auto">
            <a:xfrm>
              <a:off x="3984" y="3552"/>
              <a:ext cx="15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800080"/>
                  </a:solidFill>
                  <a:ea typeface="ＭＳ Ｐゴシック" charset="-128"/>
                </a:rPr>
                <a:t>Reduction*</a:t>
              </a:r>
              <a:endParaRPr lang="en-GB" altLang="x-none" sz="2800" b="1">
                <a:solidFill>
                  <a:srgbClr val="800080"/>
                </a:solidFill>
                <a:ea typeface="ＭＳ Ｐゴシック" charset="-128"/>
              </a:endParaRPr>
            </a:p>
          </p:txBody>
        </p:sp>
      </p:grpSp>
      <p:sp>
        <p:nvSpPr>
          <p:cNvPr id="19" name="Text Box 19"/>
          <p:cNvSpPr txBox="1">
            <a:spLocks noChangeArrowheads="1"/>
          </p:cNvSpPr>
          <p:nvPr/>
        </p:nvSpPr>
        <p:spPr bwMode="auto">
          <a:xfrm>
            <a:off x="3124200" y="5715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669900"/>
                </a:solidFill>
                <a:ea typeface="ＭＳ Ｐゴシック" charset="-128"/>
              </a:rPr>
              <a:t>Rearrangements*</a:t>
            </a:r>
            <a:endParaRPr lang="en-GB" altLang="x-none" sz="1200">
              <a:ea typeface="ＭＳ Ｐゴシック" charset="-128"/>
            </a:endParaRPr>
          </a:p>
        </p:txBody>
      </p:sp>
      <p:grpSp>
        <p:nvGrpSpPr>
          <p:cNvPr id="20" name="Group 20"/>
          <p:cNvGrpSpPr>
            <a:grpSpLocks/>
          </p:cNvGrpSpPr>
          <p:nvPr/>
        </p:nvGrpSpPr>
        <p:grpSpPr bwMode="auto">
          <a:xfrm>
            <a:off x="1143000" y="4724400"/>
            <a:ext cx="7010400" cy="1417638"/>
            <a:chOff x="720" y="2976"/>
            <a:chExt cx="4416" cy="893"/>
          </a:xfrm>
        </p:grpSpPr>
        <p:grpSp>
          <p:nvGrpSpPr>
            <p:cNvPr id="38928" name="Group 21"/>
            <p:cNvGrpSpPr>
              <a:grpSpLocks/>
            </p:cNvGrpSpPr>
            <p:nvPr/>
          </p:nvGrpSpPr>
          <p:grpSpPr bwMode="auto">
            <a:xfrm>
              <a:off x="720" y="2976"/>
              <a:ext cx="4416" cy="893"/>
              <a:chOff x="720" y="2976"/>
              <a:chExt cx="4416" cy="893"/>
            </a:xfrm>
          </p:grpSpPr>
          <p:sp>
            <p:nvSpPr>
              <p:cNvPr id="38930" name="Line 22"/>
              <p:cNvSpPr>
                <a:spLocks noChangeShapeType="1"/>
              </p:cNvSpPr>
              <p:nvPr/>
            </p:nvSpPr>
            <p:spPr bwMode="auto">
              <a:xfrm>
                <a:off x="144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8931" name="Line 23"/>
              <p:cNvSpPr>
                <a:spLocks noChangeShapeType="1"/>
              </p:cNvSpPr>
              <p:nvPr/>
            </p:nvSpPr>
            <p:spPr bwMode="auto">
              <a:xfrm flipH="1">
                <a:off x="360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8932" name="Text Box 24"/>
              <p:cNvSpPr txBox="1">
                <a:spLocks noChangeArrowheads="1"/>
              </p:cNvSpPr>
              <p:nvPr/>
            </p:nvSpPr>
            <p:spPr bwMode="auto">
              <a:xfrm>
                <a:off x="720" y="2976"/>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000FF"/>
                    </a:solidFill>
                    <a:ea typeface="ＭＳ Ｐゴシック" charset="-128"/>
                  </a:rPr>
                  <a:t>HGT</a:t>
                </a:r>
              </a:p>
            </p:txBody>
          </p:sp>
          <p:sp>
            <p:nvSpPr>
              <p:cNvPr id="38933" name="Text Box 25"/>
              <p:cNvSpPr txBox="1">
                <a:spLocks noChangeArrowheads="1"/>
              </p:cNvSpPr>
              <p:nvPr/>
            </p:nvSpPr>
            <p:spPr bwMode="auto">
              <a:xfrm>
                <a:off x="4512" y="312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000FF"/>
                    </a:solidFill>
                    <a:ea typeface="ＭＳ Ｐゴシック" charset="-128"/>
                  </a:rPr>
                  <a:t>HGT</a:t>
                </a:r>
                <a:endParaRPr lang="en-GB" altLang="x-none" sz="2400" b="1">
                  <a:solidFill>
                    <a:srgbClr val="FF0000"/>
                  </a:solidFill>
                  <a:ea typeface="ＭＳ Ｐゴシック" charset="-128"/>
                </a:endParaRPr>
              </a:p>
            </p:txBody>
          </p:sp>
          <p:sp>
            <p:nvSpPr>
              <p:cNvPr id="38934" name="Text Box 26"/>
              <p:cNvSpPr txBox="1">
                <a:spLocks noChangeArrowheads="1"/>
              </p:cNvSpPr>
              <p:nvPr/>
            </p:nvSpPr>
            <p:spPr bwMode="auto">
              <a:xfrm>
                <a:off x="768" y="3504"/>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00FF"/>
                    </a:solidFill>
                    <a:ea typeface="ＭＳ Ｐゴシック" charset="-128"/>
                  </a:rPr>
                  <a:t>Exchange*</a:t>
                </a:r>
                <a:endParaRPr lang="en-GB" altLang="x-none" sz="2800" b="1">
                  <a:solidFill>
                    <a:srgbClr val="0000FF"/>
                  </a:solidFill>
                  <a:ea typeface="ＭＳ Ｐゴシック" charset="-128"/>
                </a:endParaRPr>
              </a:p>
            </p:txBody>
          </p:sp>
        </p:grpSp>
        <p:sp>
          <p:nvSpPr>
            <p:cNvPr id="38929" name="Text Box 27"/>
            <p:cNvSpPr txBox="1">
              <a:spLocks noChangeArrowheads="1"/>
            </p:cNvSpPr>
            <p:nvPr/>
          </p:nvSpPr>
          <p:spPr bwMode="auto">
            <a:xfrm>
              <a:off x="720" y="3264"/>
              <a:ext cx="13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717FF"/>
                  </a:solidFill>
                  <a:latin typeface="Arial" charset="0"/>
                  <a:ea typeface="ＭＳ Ｐゴシック" charset="-128"/>
                </a:rPr>
                <a:t>introgression</a:t>
              </a:r>
              <a:endParaRPr lang="en-GB" altLang="x-none" sz="2400">
                <a:latin typeface="Arial" charset="0"/>
                <a:ea typeface="ＭＳ Ｐゴシック" charset="-128"/>
              </a:endParaRPr>
            </a:p>
          </p:txBody>
        </p:sp>
      </p:grpSp>
      <p:sp>
        <p:nvSpPr>
          <p:cNvPr id="38919" name="Text Box 28"/>
          <p:cNvSpPr txBox="1">
            <a:spLocks noChangeArrowheads="1"/>
          </p:cNvSpPr>
          <p:nvPr/>
        </p:nvSpPr>
        <p:spPr bwMode="auto">
          <a:xfrm>
            <a:off x="2590800" y="4267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endParaRPr lang="fr-FR" altLang="x-none" sz="2400">
              <a:latin typeface="Arial" charset="0"/>
              <a:ea typeface="ＭＳ Ｐゴシック" charset="-128"/>
            </a:endParaRPr>
          </a:p>
        </p:txBody>
      </p:sp>
      <p:grpSp>
        <p:nvGrpSpPr>
          <p:cNvPr id="29" name="Group 29"/>
          <p:cNvGrpSpPr>
            <a:grpSpLocks/>
          </p:cNvGrpSpPr>
          <p:nvPr/>
        </p:nvGrpSpPr>
        <p:grpSpPr bwMode="auto">
          <a:xfrm>
            <a:off x="1066800" y="2819400"/>
            <a:ext cx="7010400" cy="2286000"/>
            <a:chOff x="672" y="1776"/>
            <a:chExt cx="4416" cy="1440"/>
          </a:xfrm>
        </p:grpSpPr>
        <p:sp>
          <p:nvSpPr>
            <p:cNvPr id="38921" name="Text Box 30"/>
            <p:cNvSpPr txBox="1">
              <a:spLocks noChangeArrowheads="1"/>
            </p:cNvSpPr>
            <p:nvPr/>
          </p:nvSpPr>
          <p:spPr bwMode="auto">
            <a:xfrm>
              <a:off x="768" y="211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ea typeface="ＭＳ Ｐゴシック" charset="-128"/>
                </a:rPr>
                <a:t>duplication</a:t>
              </a:r>
            </a:p>
          </p:txBody>
        </p:sp>
        <p:sp>
          <p:nvSpPr>
            <p:cNvPr id="38922" name="Text Box 31"/>
            <p:cNvSpPr txBox="1">
              <a:spLocks noChangeArrowheads="1"/>
            </p:cNvSpPr>
            <p:nvPr/>
          </p:nvSpPr>
          <p:spPr bwMode="auto">
            <a:xfrm>
              <a:off x="4320" y="259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ea typeface="ＭＳ Ｐゴシック" charset="-128"/>
                </a:rPr>
                <a:t>genesis</a:t>
              </a:r>
            </a:p>
          </p:txBody>
        </p:sp>
        <p:sp>
          <p:nvSpPr>
            <p:cNvPr id="38923" name="Line 32"/>
            <p:cNvSpPr>
              <a:spLocks noChangeShapeType="1"/>
            </p:cNvSpPr>
            <p:nvPr/>
          </p:nvSpPr>
          <p:spPr bwMode="auto">
            <a:xfrm>
              <a:off x="1632" y="2832"/>
              <a:ext cx="81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8924" name="Line 33"/>
            <p:cNvSpPr>
              <a:spLocks noChangeShapeType="1"/>
            </p:cNvSpPr>
            <p:nvPr/>
          </p:nvSpPr>
          <p:spPr bwMode="auto">
            <a:xfrm flipH="1">
              <a:off x="3552" y="2784"/>
              <a:ext cx="768" cy="4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8925" name="Text Box 34"/>
            <p:cNvSpPr txBox="1">
              <a:spLocks noChangeArrowheads="1"/>
            </p:cNvSpPr>
            <p:nvPr/>
          </p:nvSpPr>
          <p:spPr bwMode="auto">
            <a:xfrm>
              <a:off x="672" y="1776"/>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ea typeface="ＭＳ Ｐゴシック" charset="-128"/>
                </a:rPr>
                <a:t>Expansion*</a:t>
              </a:r>
              <a:endParaRPr lang="en-GB" altLang="x-none" sz="2800" b="1">
                <a:solidFill>
                  <a:srgbClr val="FF0000"/>
                </a:solidFill>
                <a:ea typeface="ＭＳ Ｐゴシック" charset="-128"/>
              </a:endParaRPr>
            </a:p>
          </p:txBody>
        </p:sp>
        <p:sp>
          <p:nvSpPr>
            <p:cNvPr id="38926" name="Text Box 35"/>
            <p:cNvSpPr txBox="1">
              <a:spLocks noChangeArrowheads="1"/>
            </p:cNvSpPr>
            <p:nvPr/>
          </p:nvSpPr>
          <p:spPr bwMode="auto">
            <a:xfrm>
              <a:off x="720" y="2544"/>
              <a:ext cx="17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FB0817"/>
                  </a:solidFill>
                  <a:latin typeface="Helvetica" charset="0"/>
                  <a:ea typeface="ＭＳ Ｐゴシック" charset="-128"/>
                </a:rPr>
                <a:t>Whole Genome Dup.</a:t>
              </a:r>
              <a:endParaRPr lang="en-GB" altLang="x-none" sz="2000" b="1">
                <a:latin typeface="Helvetica" charset="0"/>
                <a:ea typeface="ＭＳ Ｐゴシック" charset="-128"/>
              </a:endParaRPr>
            </a:p>
          </p:txBody>
        </p:sp>
        <p:sp>
          <p:nvSpPr>
            <p:cNvPr id="38927" name="Text Box 36"/>
            <p:cNvSpPr txBox="1">
              <a:spLocks noChangeArrowheads="1"/>
            </p:cNvSpPr>
            <p:nvPr/>
          </p:nvSpPr>
          <p:spPr bwMode="auto">
            <a:xfrm>
              <a:off x="720" y="2352"/>
              <a:ext cx="13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FB0817"/>
                  </a:solidFill>
                  <a:latin typeface="Helvetica" charset="0"/>
                  <a:ea typeface="ＭＳ Ｐゴシック" charset="-128"/>
                </a:rPr>
                <a:t>segmental dup.</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7" presetClass="entr" presetSubtype="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47"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2500"/>
                            </p:stCondLst>
                            <p:childTnLst>
                              <p:par>
                                <p:cTn id="22" presetID="47"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1617663"/>
            <a:ext cx="415925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ext Box 3"/>
          <p:cNvSpPr txBox="1">
            <a:spLocks noChangeArrowheads="1"/>
          </p:cNvSpPr>
          <p:nvPr/>
        </p:nvSpPr>
        <p:spPr bwMode="auto">
          <a:xfrm>
            <a:off x="0" y="633888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a:solidFill>
                  <a:srgbClr val="0000FF"/>
                </a:solidFill>
                <a:latin typeface="Times New Roman" charset="0"/>
                <a:ea typeface="ＭＳ Ｐゴシック" charset="-128"/>
              </a:rPr>
              <a:t>Hurles M (2004) Gene Duplication: The Genomic Trade in Spare Parts. PLoS Biol 2(7): e206.</a:t>
            </a:r>
            <a:endParaRPr lang="en-GB" altLang="x-none" sz="2000">
              <a:solidFill>
                <a:srgbClr val="0000FF"/>
              </a:solidFill>
              <a:latin typeface="Times New Roman" charset="0"/>
              <a:ea typeface="ＭＳ Ｐゴシック" charset="-128"/>
            </a:endParaRPr>
          </a:p>
        </p:txBody>
      </p:sp>
      <p:grpSp>
        <p:nvGrpSpPr>
          <p:cNvPr id="16" name="Group 4"/>
          <p:cNvGrpSpPr>
            <a:grpSpLocks/>
          </p:cNvGrpSpPr>
          <p:nvPr/>
        </p:nvGrpSpPr>
        <p:grpSpPr bwMode="auto">
          <a:xfrm>
            <a:off x="4876800" y="1143000"/>
            <a:ext cx="2133600" cy="1905000"/>
            <a:chOff x="3072" y="720"/>
            <a:chExt cx="1344" cy="1200"/>
          </a:xfrm>
        </p:grpSpPr>
        <p:sp>
          <p:nvSpPr>
            <p:cNvPr id="39948" name="Line 5"/>
            <p:cNvSpPr>
              <a:spLocks noChangeShapeType="1"/>
            </p:cNvSpPr>
            <p:nvPr/>
          </p:nvSpPr>
          <p:spPr bwMode="auto">
            <a:xfrm flipH="1">
              <a:off x="3264" y="720"/>
              <a:ext cx="912"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9" name="Line 6"/>
            <p:cNvSpPr>
              <a:spLocks noChangeShapeType="1"/>
            </p:cNvSpPr>
            <p:nvPr/>
          </p:nvSpPr>
          <p:spPr bwMode="auto">
            <a:xfrm flipH="1">
              <a:off x="3264" y="1056"/>
              <a:ext cx="110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0" name="Line 7"/>
            <p:cNvSpPr>
              <a:spLocks noChangeShapeType="1"/>
            </p:cNvSpPr>
            <p:nvPr/>
          </p:nvSpPr>
          <p:spPr bwMode="auto">
            <a:xfrm flipH="1">
              <a:off x="3072" y="1296"/>
              <a:ext cx="1344" cy="6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39940" name="Line 9"/>
          <p:cNvSpPr>
            <a:spLocks noChangeShapeType="1"/>
          </p:cNvSpPr>
          <p:nvPr/>
        </p:nvSpPr>
        <p:spPr bwMode="auto">
          <a:xfrm>
            <a:off x="2057400" y="1143000"/>
            <a:ext cx="2362200" cy="4572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1" name="Text Box 10"/>
          <p:cNvSpPr txBox="1">
            <a:spLocks noChangeArrowheads="1"/>
          </p:cNvSpPr>
          <p:nvPr/>
        </p:nvSpPr>
        <p:spPr bwMode="auto">
          <a:xfrm>
            <a:off x="76200" y="746125"/>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0000FF"/>
                </a:solidFill>
                <a:latin typeface="Helvetica" charset="0"/>
                <a:ea typeface="ＭＳ Ｐゴシック" charset="-128"/>
              </a:rPr>
              <a:t>Original version</a:t>
            </a:r>
            <a:endParaRPr lang="en-GB" altLang="x-none" sz="1200">
              <a:ea typeface="ＭＳ Ｐゴシック" charset="-128"/>
            </a:endParaRPr>
          </a:p>
        </p:txBody>
      </p:sp>
      <p:grpSp>
        <p:nvGrpSpPr>
          <p:cNvPr id="22" name="Group 19"/>
          <p:cNvGrpSpPr>
            <a:grpSpLocks/>
          </p:cNvGrpSpPr>
          <p:nvPr/>
        </p:nvGrpSpPr>
        <p:grpSpPr bwMode="auto">
          <a:xfrm>
            <a:off x="3200400" y="5105400"/>
            <a:ext cx="2819400" cy="1066800"/>
            <a:chOff x="2064" y="3216"/>
            <a:chExt cx="1776" cy="672"/>
          </a:xfrm>
        </p:grpSpPr>
        <p:sp>
          <p:nvSpPr>
            <p:cNvPr id="39943" name="Text Box 13"/>
            <p:cNvSpPr txBox="1">
              <a:spLocks noChangeArrowheads="1"/>
            </p:cNvSpPr>
            <p:nvPr/>
          </p:nvSpPr>
          <p:spPr bwMode="auto">
            <a:xfrm>
              <a:off x="2304" y="3600"/>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chemeClr val="hlink"/>
                  </a:solidFill>
                  <a:latin typeface="Helvetica" charset="0"/>
                  <a:ea typeface="ＭＳ Ｐゴシック" charset="-128"/>
                </a:rPr>
                <a:t>Actual version</a:t>
              </a:r>
              <a:endParaRPr lang="en-GB" altLang="x-none" sz="1200">
                <a:ea typeface="ＭＳ Ｐゴシック" charset="-128"/>
              </a:endParaRPr>
            </a:p>
          </p:txBody>
        </p:sp>
        <p:sp>
          <p:nvSpPr>
            <p:cNvPr id="39944" name="Line 14"/>
            <p:cNvSpPr>
              <a:spLocks noChangeShapeType="1"/>
            </p:cNvSpPr>
            <p:nvPr/>
          </p:nvSpPr>
          <p:spPr bwMode="auto">
            <a:xfrm flipV="1">
              <a:off x="3024" y="3216"/>
              <a:ext cx="384" cy="336"/>
            </a:xfrm>
            <a:prstGeom prst="line">
              <a:avLst/>
            </a:prstGeom>
            <a:noFill/>
            <a:ln w="28575">
              <a:solidFill>
                <a:srgbClr val="33CC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5" name="Line 15"/>
            <p:cNvSpPr>
              <a:spLocks noChangeShapeType="1"/>
            </p:cNvSpPr>
            <p:nvPr/>
          </p:nvSpPr>
          <p:spPr bwMode="auto">
            <a:xfrm flipH="1" flipV="1">
              <a:off x="2448" y="3216"/>
              <a:ext cx="288" cy="288"/>
            </a:xfrm>
            <a:prstGeom prst="line">
              <a:avLst/>
            </a:prstGeom>
            <a:noFill/>
            <a:ln w="28575">
              <a:solidFill>
                <a:srgbClr val="66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6" name="Line 17"/>
            <p:cNvSpPr>
              <a:spLocks noChangeShapeType="1"/>
            </p:cNvSpPr>
            <p:nvPr/>
          </p:nvSpPr>
          <p:spPr bwMode="auto">
            <a:xfrm flipH="1" flipV="1">
              <a:off x="2064" y="3216"/>
              <a:ext cx="432" cy="336"/>
            </a:xfrm>
            <a:prstGeom prst="line">
              <a:avLst/>
            </a:prstGeom>
            <a:noFill/>
            <a:ln w="28575">
              <a:solidFill>
                <a:srgbClr val="66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7" name="Line 18"/>
            <p:cNvSpPr>
              <a:spLocks noChangeShapeType="1"/>
            </p:cNvSpPr>
            <p:nvPr/>
          </p:nvSpPr>
          <p:spPr bwMode="auto">
            <a:xfrm flipV="1">
              <a:off x="3360" y="3216"/>
              <a:ext cx="384" cy="384"/>
            </a:xfrm>
            <a:prstGeom prst="line">
              <a:avLst/>
            </a:prstGeom>
            <a:noFill/>
            <a:ln w="28575">
              <a:solidFill>
                <a:srgbClr val="33CC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p:cNvSpPr txBox="1">
            <a:spLocks noChangeArrowheads="1"/>
          </p:cNvSpPr>
          <p:nvPr/>
        </p:nvSpPr>
        <p:spPr bwMode="auto">
          <a:xfrm>
            <a:off x="5410200" y="196691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x-none" altLang="x-none" sz="2400">
              <a:solidFill>
                <a:srgbClr val="000000"/>
              </a:solidFill>
              <a:ea typeface="ＭＳ Ｐゴシック" charset="-128"/>
            </a:endParaRPr>
          </a:p>
        </p:txBody>
      </p:sp>
      <p:grpSp>
        <p:nvGrpSpPr>
          <p:cNvPr id="41986" name="Group 3"/>
          <p:cNvGrpSpPr>
            <a:grpSpLocks/>
          </p:cNvGrpSpPr>
          <p:nvPr/>
        </p:nvGrpSpPr>
        <p:grpSpPr bwMode="auto">
          <a:xfrm>
            <a:off x="457200" y="2119313"/>
            <a:ext cx="5843588" cy="3352800"/>
            <a:chOff x="288" y="1335"/>
            <a:chExt cx="3681" cy="2112"/>
          </a:xfrm>
        </p:grpSpPr>
        <p:sp>
          <p:nvSpPr>
            <p:cNvPr id="42072" name="Text Box 4"/>
            <p:cNvSpPr txBox="1">
              <a:spLocks noChangeArrowheads="1"/>
            </p:cNvSpPr>
            <p:nvPr/>
          </p:nvSpPr>
          <p:spPr bwMode="auto">
            <a:xfrm>
              <a:off x="288" y="312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2800" b="1">
                  <a:solidFill>
                    <a:srgbClr val="660099"/>
                  </a:solidFill>
                  <a:ea typeface="ＭＳ Ｐゴシック" charset="-128"/>
                </a:rPr>
                <a:t>A</a:t>
              </a:r>
              <a:endParaRPr lang="fr-FR" altLang="x-none" sz="2800" b="1">
                <a:solidFill>
                  <a:srgbClr val="000000"/>
                </a:solidFill>
                <a:ea typeface="ＭＳ Ｐゴシック" charset="-128"/>
              </a:endParaRPr>
            </a:p>
          </p:txBody>
        </p:sp>
        <p:sp>
          <p:nvSpPr>
            <p:cNvPr id="42073" name="Text Box 5"/>
            <p:cNvSpPr txBox="1">
              <a:spLocks noChangeArrowheads="1"/>
            </p:cNvSpPr>
            <p:nvPr/>
          </p:nvSpPr>
          <p:spPr bwMode="auto">
            <a:xfrm>
              <a:off x="3360" y="312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2800" b="1">
                  <a:solidFill>
                    <a:srgbClr val="660099"/>
                  </a:solidFill>
                  <a:ea typeface="ＭＳ Ｐゴシック" charset="-128"/>
                </a:rPr>
                <a:t>B</a:t>
              </a:r>
              <a:endParaRPr lang="fr-FR" altLang="x-none" sz="2400">
                <a:solidFill>
                  <a:srgbClr val="000000"/>
                </a:solidFill>
                <a:ea typeface="ＭＳ Ｐゴシック" charset="-128"/>
              </a:endParaRPr>
            </a:p>
          </p:txBody>
        </p:sp>
        <p:grpSp>
          <p:nvGrpSpPr>
            <p:cNvPr id="42074" name="Group 6"/>
            <p:cNvGrpSpPr>
              <a:grpSpLocks/>
            </p:cNvGrpSpPr>
            <p:nvPr/>
          </p:nvGrpSpPr>
          <p:grpSpPr bwMode="auto">
            <a:xfrm>
              <a:off x="288" y="1335"/>
              <a:ext cx="3681" cy="1440"/>
              <a:chOff x="288" y="1335"/>
              <a:chExt cx="3681" cy="1440"/>
            </a:xfrm>
          </p:grpSpPr>
          <p:grpSp>
            <p:nvGrpSpPr>
              <p:cNvPr id="42075" name="Group 7"/>
              <p:cNvGrpSpPr>
                <a:grpSpLocks/>
              </p:cNvGrpSpPr>
              <p:nvPr/>
            </p:nvGrpSpPr>
            <p:grpSpPr bwMode="auto">
              <a:xfrm>
                <a:off x="2352" y="1335"/>
                <a:ext cx="1617" cy="252"/>
                <a:chOff x="2208" y="1344"/>
                <a:chExt cx="1617" cy="252"/>
              </a:xfrm>
            </p:grpSpPr>
            <p:sp>
              <p:nvSpPr>
                <p:cNvPr id="42080" name="Line 8"/>
                <p:cNvSpPr>
                  <a:spLocks noChangeShapeType="1"/>
                </p:cNvSpPr>
                <p:nvPr/>
              </p:nvSpPr>
              <p:spPr bwMode="auto">
                <a:xfrm flipH="1">
                  <a:off x="2208" y="1488"/>
                  <a:ext cx="720" cy="0"/>
                </a:xfrm>
                <a:prstGeom prst="line">
                  <a:avLst/>
                </a:prstGeom>
                <a:noFill/>
                <a:ln w="190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81" name="Text Box 9"/>
                <p:cNvSpPr txBox="1">
                  <a:spLocks noChangeArrowheads="1"/>
                </p:cNvSpPr>
                <p:nvPr/>
              </p:nvSpPr>
              <p:spPr bwMode="auto">
                <a:xfrm flipH="1">
                  <a:off x="2913" y="1344"/>
                  <a:ext cx="9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2000" b="1">
                      <a:solidFill>
                        <a:srgbClr val="800080"/>
                      </a:solidFill>
                      <a:ea typeface="ＭＳ Ｐゴシック" charset="-128"/>
                    </a:rPr>
                    <a:t>Speciation</a:t>
                  </a:r>
                </a:p>
              </p:txBody>
            </p:sp>
          </p:grpSp>
          <p:sp>
            <p:nvSpPr>
              <p:cNvPr id="42076" name="Line 10"/>
              <p:cNvSpPr>
                <a:spLocks noChangeShapeType="1"/>
              </p:cNvSpPr>
              <p:nvPr/>
            </p:nvSpPr>
            <p:spPr bwMode="auto">
              <a:xfrm>
                <a:off x="2304" y="1527"/>
                <a:ext cx="1104" cy="105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77" name="Line 11"/>
              <p:cNvSpPr>
                <a:spLocks noChangeShapeType="1"/>
              </p:cNvSpPr>
              <p:nvPr/>
            </p:nvSpPr>
            <p:spPr bwMode="auto">
              <a:xfrm flipH="1">
                <a:off x="288" y="1527"/>
                <a:ext cx="1392" cy="1008"/>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78" name="Line 12"/>
              <p:cNvSpPr>
                <a:spLocks noChangeShapeType="1"/>
              </p:cNvSpPr>
              <p:nvPr/>
            </p:nvSpPr>
            <p:spPr bwMode="auto">
              <a:xfrm flipH="1">
                <a:off x="1008" y="1863"/>
                <a:ext cx="864" cy="72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79" name="Line 13"/>
              <p:cNvSpPr>
                <a:spLocks noChangeShapeType="1"/>
              </p:cNvSpPr>
              <p:nvPr/>
            </p:nvSpPr>
            <p:spPr bwMode="auto">
              <a:xfrm>
                <a:off x="1872" y="1863"/>
                <a:ext cx="816" cy="912"/>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41987" name="Group 14"/>
          <p:cNvGrpSpPr>
            <a:grpSpLocks/>
          </p:cNvGrpSpPr>
          <p:nvPr/>
        </p:nvGrpSpPr>
        <p:grpSpPr bwMode="auto">
          <a:xfrm>
            <a:off x="2667000" y="319088"/>
            <a:ext cx="3633788" cy="2195512"/>
            <a:chOff x="1680" y="201"/>
            <a:chExt cx="2289" cy="1383"/>
          </a:xfrm>
        </p:grpSpPr>
        <p:grpSp>
          <p:nvGrpSpPr>
            <p:cNvPr id="42057" name="Group 15"/>
            <p:cNvGrpSpPr>
              <a:grpSpLocks/>
            </p:cNvGrpSpPr>
            <p:nvPr/>
          </p:nvGrpSpPr>
          <p:grpSpPr bwMode="auto">
            <a:xfrm>
              <a:off x="2160" y="567"/>
              <a:ext cx="1809" cy="252"/>
              <a:chOff x="2016" y="576"/>
              <a:chExt cx="1809" cy="252"/>
            </a:xfrm>
          </p:grpSpPr>
          <p:sp>
            <p:nvSpPr>
              <p:cNvPr id="42070" name="Line 16"/>
              <p:cNvSpPr>
                <a:spLocks noChangeShapeType="1"/>
              </p:cNvSpPr>
              <p:nvPr/>
            </p:nvSpPr>
            <p:spPr bwMode="auto">
              <a:xfrm flipH="1">
                <a:off x="2016" y="720"/>
                <a:ext cx="81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71" name="Text Box 17"/>
              <p:cNvSpPr txBox="1">
                <a:spLocks noChangeArrowheads="1"/>
              </p:cNvSpPr>
              <p:nvPr/>
            </p:nvSpPr>
            <p:spPr bwMode="auto">
              <a:xfrm>
                <a:off x="2769" y="576"/>
                <a:ext cx="10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2000" b="1">
                    <a:solidFill>
                      <a:srgbClr val="FF0000"/>
                    </a:solidFill>
                    <a:latin typeface="Helvetica" charset="0"/>
                    <a:ea typeface="ＭＳ Ｐゴシック" charset="-128"/>
                  </a:rPr>
                  <a:t>Duplication</a:t>
                </a:r>
                <a:endParaRPr lang="fr-FR" altLang="x-none" sz="2000" b="1">
                  <a:solidFill>
                    <a:srgbClr val="000000"/>
                  </a:solidFill>
                  <a:ea typeface="ＭＳ Ｐゴシック" charset="-128"/>
                </a:endParaRPr>
              </a:p>
            </p:txBody>
          </p:sp>
        </p:grpSp>
        <p:grpSp>
          <p:nvGrpSpPr>
            <p:cNvPr id="42058" name="Group 18"/>
            <p:cNvGrpSpPr>
              <a:grpSpLocks/>
            </p:cNvGrpSpPr>
            <p:nvPr/>
          </p:nvGrpSpPr>
          <p:grpSpPr bwMode="auto">
            <a:xfrm>
              <a:off x="1680" y="201"/>
              <a:ext cx="624" cy="1383"/>
              <a:chOff x="1680" y="183"/>
              <a:chExt cx="624" cy="1383"/>
            </a:xfrm>
          </p:grpSpPr>
          <p:grpSp>
            <p:nvGrpSpPr>
              <p:cNvPr id="42059" name="Group 19"/>
              <p:cNvGrpSpPr>
                <a:grpSpLocks/>
              </p:cNvGrpSpPr>
              <p:nvPr/>
            </p:nvGrpSpPr>
            <p:grpSpPr bwMode="auto">
              <a:xfrm>
                <a:off x="1728" y="183"/>
                <a:ext cx="480" cy="1344"/>
                <a:chOff x="1584" y="192"/>
                <a:chExt cx="480" cy="1344"/>
              </a:xfrm>
            </p:grpSpPr>
            <p:sp>
              <p:nvSpPr>
                <p:cNvPr id="42062" name="Line 20"/>
                <p:cNvSpPr>
                  <a:spLocks noChangeShapeType="1"/>
                </p:cNvSpPr>
                <p:nvPr/>
              </p:nvSpPr>
              <p:spPr bwMode="auto">
                <a:xfrm>
                  <a:off x="1824" y="384"/>
                  <a:ext cx="0" cy="38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63" name="Line 21"/>
                <p:cNvSpPr>
                  <a:spLocks noChangeShapeType="1"/>
                </p:cNvSpPr>
                <p:nvPr/>
              </p:nvSpPr>
              <p:spPr bwMode="auto">
                <a:xfrm flipH="1">
                  <a:off x="1680"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64" name="Oval 22"/>
                <p:cNvSpPr>
                  <a:spLocks noChangeArrowheads="1"/>
                </p:cNvSpPr>
                <p:nvPr/>
              </p:nvSpPr>
              <p:spPr bwMode="auto">
                <a:xfrm>
                  <a:off x="1728" y="192"/>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65" name="Line 23"/>
                <p:cNvSpPr>
                  <a:spLocks noChangeShapeType="1"/>
                </p:cNvSpPr>
                <p:nvPr/>
              </p:nvSpPr>
              <p:spPr bwMode="auto">
                <a:xfrm flipH="1">
                  <a:off x="1824"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66" name="Oval 24"/>
                <p:cNvSpPr>
                  <a:spLocks noChangeArrowheads="1"/>
                </p:cNvSpPr>
                <p:nvPr/>
              </p:nvSpPr>
              <p:spPr bwMode="auto">
                <a:xfrm>
                  <a:off x="1584"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67" name="Oval 25"/>
                <p:cNvSpPr>
                  <a:spLocks noChangeArrowheads="1"/>
                </p:cNvSpPr>
                <p:nvPr/>
              </p:nvSpPr>
              <p:spPr bwMode="auto">
                <a:xfrm>
                  <a:off x="1872"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68" name="Line 26"/>
                <p:cNvSpPr>
                  <a:spLocks noChangeShapeType="1"/>
                </p:cNvSpPr>
                <p:nvPr/>
              </p:nvSpPr>
              <p:spPr bwMode="auto">
                <a:xfrm flipH="1">
                  <a:off x="1680"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69" name="Line 27"/>
                <p:cNvSpPr>
                  <a:spLocks noChangeShapeType="1"/>
                </p:cNvSpPr>
                <p:nvPr/>
              </p:nvSpPr>
              <p:spPr bwMode="auto">
                <a:xfrm flipH="1">
                  <a:off x="1968"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42060" name="Text Box 28"/>
              <p:cNvSpPr txBox="1">
                <a:spLocks noChangeArrowheads="1"/>
              </p:cNvSpPr>
              <p:nvPr/>
            </p:nvSpPr>
            <p:spPr bwMode="auto">
              <a:xfrm>
                <a:off x="1680" y="133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FF0000"/>
                    </a:solidFill>
                    <a:ea typeface="ＭＳ Ｐゴシック" charset="-128"/>
                  </a:rPr>
                  <a:t>G1</a:t>
                </a:r>
                <a:endParaRPr lang="fr-FR" altLang="x-none" sz="2400" b="1">
                  <a:solidFill>
                    <a:srgbClr val="000000"/>
                  </a:solidFill>
                  <a:ea typeface="ＭＳ Ｐゴシック" charset="-128"/>
                </a:endParaRPr>
              </a:p>
            </p:txBody>
          </p:sp>
          <p:sp>
            <p:nvSpPr>
              <p:cNvPr id="42061" name="Text Box 29"/>
              <p:cNvSpPr txBox="1">
                <a:spLocks noChangeArrowheads="1"/>
              </p:cNvSpPr>
              <p:nvPr/>
            </p:nvSpPr>
            <p:spPr bwMode="auto">
              <a:xfrm>
                <a:off x="1968" y="132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804000"/>
                    </a:solidFill>
                    <a:ea typeface="ＭＳ Ｐゴシック" charset="-128"/>
                  </a:rPr>
                  <a:t>G2</a:t>
                </a:r>
                <a:endParaRPr lang="fr-FR" altLang="x-none" sz="2400" b="1">
                  <a:solidFill>
                    <a:srgbClr val="FF0000"/>
                  </a:solidFill>
                  <a:ea typeface="ＭＳ Ｐゴシック" charset="-128"/>
                </a:endParaRPr>
              </a:p>
            </p:txBody>
          </p:sp>
        </p:grpSp>
      </p:grpSp>
      <p:grpSp>
        <p:nvGrpSpPr>
          <p:cNvPr id="41988" name="Group 30"/>
          <p:cNvGrpSpPr>
            <a:grpSpLocks/>
          </p:cNvGrpSpPr>
          <p:nvPr/>
        </p:nvGrpSpPr>
        <p:grpSpPr bwMode="auto">
          <a:xfrm>
            <a:off x="4114800" y="3017838"/>
            <a:ext cx="2185988" cy="1296987"/>
            <a:chOff x="2592" y="1901"/>
            <a:chExt cx="1377" cy="817"/>
          </a:xfrm>
        </p:grpSpPr>
        <p:grpSp>
          <p:nvGrpSpPr>
            <p:cNvPr id="42044" name="Group 31"/>
            <p:cNvGrpSpPr>
              <a:grpSpLocks/>
            </p:cNvGrpSpPr>
            <p:nvPr/>
          </p:nvGrpSpPr>
          <p:grpSpPr bwMode="auto">
            <a:xfrm>
              <a:off x="2688" y="1901"/>
              <a:ext cx="1281" cy="252"/>
              <a:chOff x="2544" y="1910"/>
              <a:chExt cx="1281" cy="252"/>
            </a:xfrm>
          </p:grpSpPr>
          <p:sp>
            <p:nvSpPr>
              <p:cNvPr id="42055" name="Text Box 32"/>
              <p:cNvSpPr txBox="1">
                <a:spLocks noChangeArrowheads="1"/>
              </p:cNvSpPr>
              <p:nvPr/>
            </p:nvSpPr>
            <p:spPr bwMode="auto">
              <a:xfrm>
                <a:off x="2865" y="1910"/>
                <a:ext cx="9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2000" b="1">
                    <a:solidFill>
                      <a:srgbClr val="FF0000"/>
                    </a:solidFill>
                    <a:ea typeface="ＭＳ Ｐゴシック" charset="-128"/>
                  </a:rPr>
                  <a:t>Duplication</a:t>
                </a:r>
                <a:endParaRPr lang="fr-FR" altLang="x-none" sz="2000" b="1">
                  <a:solidFill>
                    <a:srgbClr val="000000"/>
                  </a:solidFill>
                  <a:ea typeface="ＭＳ Ｐゴシック" charset="-128"/>
                </a:endParaRPr>
              </a:p>
            </p:txBody>
          </p:sp>
          <p:sp>
            <p:nvSpPr>
              <p:cNvPr id="42056" name="Line 33"/>
              <p:cNvSpPr>
                <a:spLocks noChangeShapeType="1"/>
              </p:cNvSpPr>
              <p:nvPr/>
            </p:nvSpPr>
            <p:spPr bwMode="auto">
              <a:xfrm flipH="1">
                <a:off x="2544" y="2064"/>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2045" name="Group 34"/>
            <p:cNvGrpSpPr>
              <a:grpSpLocks/>
            </p:cNvGrpSpPr>
            <p:nvPr/>
          </p:nvGrpSpPr>
          <p:grpSpPr bwMode="auto">
            <a:xfrm>
              <a:off x="2592" y="2016"/>
              <a:ext cx="1104" cy="702"/>
              <a:chOff x="2640" y="1986"/>
              <a:chExt cx="1104" cy="702"/>
            </a:xfrm>
          </p:grpSpPr>
          <p:grpSp>
            <p:nvGrpSpPr>
              <p:cNvPr id="42046" name="Group 35"/>
              <p:cNvGrpSpPr>
                <a:grpSpLocks/>
              </p:cNvGrpSpPr>
              <p:nvPr/>
            </p:nvGrpSpPr>
            <p:grpSpPr bwMode="auto">
              <a:xfrm>
                <a:off x="2832" y="2496"/>
                <a:ext cx="480" cy="192"/>
                <a:chOff x="2832" y="2496"/>
                <a:chExt cx="480" cy="192"/>
              </a:xfrm>
            </p:grpSpPr>
            <p:sp>
              <p:nvSpPr>
                <p:cNvPr id="42053" name="Oval 36"/>
                <p:cNvSpPr>
                  <a:spLocks noChangeArrowheads="1"/>
                </p:cNvSpPr>
                <p:nvPr/>
              </p:nvSpPr>
              <p:spPr bwMode="auto">
                <a:xfrm>
                  <a:off x="2832"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54" name="Oval 37"/>
                <p:cNvSpPr>
                  <a:spLocks noChangeArrowheads="1"/>
                </p:cNvSpPr>
                <p:nvPr/>
              </p:nvSpPr>
              <p:spPr bwMode="auto">
                <a:xfrm>
                  <a:off x="3120"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grpSp>
          <p:grpSp>
            <p:nvGrpSpPr>
              <p:cNvPr id="42047" name="Group 38"/>
              <p:cNvGrpSpPr>
                <a:grpSpLocks/>
              </p:cNvGrpSpPr>
              <p:nvPr/>
            </p:nvGrpSpPr>
            <p:grpSpPr bwMode="auto">
              <a:xfrm>
                <a:off x="2640" y="1986"/>
                <a:ext cx="1104" cy="702"/>
                <a:chOff x="2592" y="2016"/>
                <a:chExt cx="1104" cy="702"/>
              </a:xfrm>
            </p:grpSpPr>
            <p:sp>
              <p:nvSpPr>
                <p:cNvPr id="42048" name="Line 39"/>
                <p:cNvSpPr>
                  <a:spLocks noChangeShapeType="1"/>
                </p:cNvSpPr>
                <p:nvPr/>
              </p:nvSpPr>
              <p:spPr bwMode="auto">
                <a:xfrm flipV="1">
                  <a:off x="2592" y="2016"/>
                  <a:ext cx="144"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49" name="Line 40"/>
                <p:cNvSpPr>
                  <a:spLocks noChangeShapeType="1"/>
                </p:cNvSpPr>
                <p:nvPr/>
              </p:nvSpPr>
              <p:spPr bwMode="auto">
                <a:xfrm>
                  <a:off x="2736" y="2016"/>
                  <a:ext cx="480" cy="48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50" name="Line 41"/>
                <p:cNvSpPr>
                  <a:spLocks noChangeShapeType="1"/>
                </p:cNvSpPr>
                <p:nvPr/>
              </p:nvSpPr>
              <p:spPr bwMode="auto">
                <a:xfrm>
                  <a:off x="2592" y="2160"/>
                  <a:ext cx="336" cy="33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51" name="Text Box 42"/>
                <p:cNvSpPr txBox="1">
                  <a:spLocks noChangeArrowheads="1"/>
                </p:cNvSpPr>
                <p:nvPr/>
              </p:nvSpPr>
              <p:spPr bwMode="auto">
                <a:xfrm>
                  <a:off x="2592"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B</a:t>
                  </a:r>
                  <a:r>
                    <a:rPr lang="fr-FR" altLang="x-none" sz="1800" b="1">
                      <a:solidFill>
                        <a:srgbClr val="FF8000"/>
                      </a:solidFill>
                      <a:ea typeface="ＭＳ Ｐゴシック" charset="-128"/>
                    </a:rPr>
                    <a:t>-</a:t>
                  </a:r>
                  <a:r>
                    <a:rPr lang="fr-FR" altLang="x-none" sz="1800" b="1">
                      <a:solidFill>
                        <a:srgbClr val="804000"/>
                      </a:solidFill>
                      <a:ea typeface="ＭＳ Ｐゴシック" charset="-128"/>
                    </a:rPr>
                    <a:t>G2</a:t>
                  </a:r>
                  <a:r>
                    <a:rPr lang="fr-FR" altLang="x-none" sz="1800" b="1" baseline="-25000">
                      <a:solidFill>
                        <a:srgbClr val="804000"/>
                      </a:solidFill>
                      <a:ea typeface="ＭＳ Ｐゴシック" charset="-128"/>
                    </a:rPr>
                    <a:t>1</a:t>
                  </a:r>
                  <a:endParaRPr lang="fr-FR" altLang="x-none" sz="2400" b="1">
                    <a:solidFill>
                      <a:srgbClr val="FF0000"/>
                    </a:solidFill>
                    <a:ea typeface="ＭＳ Ｐゴシック" charset="-128"/>
                  </a:endParaRPr>
                </a:p>
              </p:txBody>
            </p:sp>
            <p:sp>
              <p:nvSpPr>
                <p:cNvPr id="42052" name="Text Box 43"/>
                <p:cNvSpPr txBox="1">
                  <a:spLocks noChangeArrowheads="1"/>
                </p:cNvSpPr>
                <p:nvPr/>
              </p:nvSpPr>
              <p:spPr bwMode="auto">
                <a:xfrm>
                  <a:off x="3120"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B</a:t>
                  </a:r>
                  <a:r>
                    <a:rPr lang="fr-FR" altLang="x-none" sz="1800" b="1">
                      <a:solidFill>
                        <a:srgbClr val="FF8000"/>
                      </a:solidFill>
                      <a:ea typeface="ＭＳ Ｐゴシック" charset="-128"/>
                    </a:rPr>
                    <a:t>-</a:t>
                  </a:r>
                  <a:r>
                    <a:rPr lang="fr-FR" altLang="x-none" sz="1800" b="1">
                      <a:solidFill>
                        <a:srgbClr val="804000"/>
                      </a:solidFill>
                      <a:ea typeface="ＭＳ Ｐゴシック" charset="-128"/>
                    </a:rPr>
                    <a:t>G2</a:t>
                  </a:r>
                  <a:r>
                    <a:rPr lang="fr-FR" altLang="x-none" sz="1800" b="1" baseline="-25000">
                      <a:solidFill>
                        <a:srgbClr val="804000"/>
                      </a:solidFill>
                      <a:ea typeface="ＭＳ Ｐゴシック" charset="-128"/>
                    </a:rPr>
                    <a:t>2</a:t>
                  </a:r>
                  <a:endParaRPr lang="fr-FR" altLang="x-none" sz="2400" b="1">
                    <a:solidFill>
                      <a:srgbClr val="FF0000"/>
                    </a:solidFill>
                    <a:ea typeface="ＭＳ Ｐゴシック" charset="-128"/>
                  </a:endParaRPr>
                </a:p>
              </p:txBody>
            </p:sp>
          </p:grpSp>
        </p:grpSp>
      </p:grpSp>
      <p:grpSp>
        <p:nvGrpSpPr>
          <p:cNvPr id="41989" name="Group 44"/>
          <p:cNvGrpSpPr>
            <a:grpSpLocks/>
          </p:cNvGrpSpPr>
          <p:nvPr/>
        </p:nvGrpSpPr>
        <p:grpSpPr bwMode="auto">
          <a:xfrm>
            <a:off x="838200" y="2438400"/>
            <a:ext cx="3505200" cy="1509713"/>
            <a:chOff x="528" y="1536"/>
            <a:chExt cx="2208" cy="951"/>
          </a:xfrm>
        </p:grpSpPr>
        <p:sp>
          <p:nvSpPr>
            <p:cNvPr id="42031" name="Oval 45"/>
            <p:cNvSpPr>
              <a:spLocks noChangeArrowheads="1"/>
            </p:cNvSpPr>
            <p:nvPr/>
          </p:nvSpPr>
          <p:spPr bwMode="auto">
            <a:xfrm>
              <a:off x="2448"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grpSp>
          <p:nvGrpSpPr>
            <p:cNvPr id="42032" name="Group 46"/>
            <p:cNvGrpSpPr>
              <a:grpSpLocks/>
            </p:cNvGrpSpPr>
            <p:nvPr/>
          </p:nvGrpSpPr>
          <p:grpSpPr bwMode="auto">
            <a:xfrm>
              <a:off x="528" y="1536"/>
              <a:ext cx="2208" cy="951"/>
              <a:chOff x="528" y="1527"/>
              <a:chExt cx="2208" cy="951"/>
            </a:xfrm>
          </p:grpSpPr>
          <p:grpSp>
            <p:nvGrpSpPr>
              <p:cNvPr id="42033" name="Group 47"/>
              <p:cNvGrpSpPr>
                <a:grpSpLocks/>
              </p:cNvGrpSpPr>
              <p:nvPr/>
            </p:nvGrpSpPr>
            <p:grpSpPr bwMode="auto">
              <a:xfrm>
                <a:off x="528" y="1527"/>
                <a:ext cx="2160" cy="951"/>
                <a:chOff x="528" y="1527"/>
                <a:chExt cx="2160" cy="951"/>
              </a:xfrm>
            </p:grpSpPr>
            <p:sp>
              <p:nvSpPr>
                <p:cNvPr id="42035" name="Text Box 48"/>
                <p:cNvSpPr txBox="1">
                  <a:spLocks noChangeArrowheads="1"/>
                </p:cNvSpPr>
                <p:nvPr/>
              </p:nvSpPr>
              <p:spPr bwMode="auto">
                <a:xfrm>
                  <a:off x="960" y="2247"/>
                  <a:ext cx="528"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A</a:t>
                  </a:r>
                  <a:r>
                    <a:rPr lang="fr-FR" altLang="x-none" sz="1800" b="1">
                      <a:solidFill>
                        <a:srgbClr val="FF8000"/>
                      </a:solidFill>
                      <a:ea typeface="ＭＳ Ｐゴシック" charset="-128"/>
                    </a:rPr>
                    <a:t>-</a:t>
                  </a:r>
                  <a:r>
                    <a:rPr lang="fr-FR" altLang="x-none" sz="1800" b="1">
                      <a:solidFill>
                        <a:srgbClr val="804000"/>
                      </a:solidFill>
                      <a:ea typeface="ＭＳ Ｐゴシック" charset="-128"/>
                    </a:rPr>
                    <a:t>G2</a:t>
                  </a:r>
                  <a:endParaRPr lang="fr-FR" altLang="x-none" sz="2400" b="1">
                    <a:solidFill>
                      <a:srgbClr val="FF0000"/>
                    </a:solidFill>
                    <a:ea typeface="ＭＳ Ｐゴシック" charset="-128"/>
                  </a:endParaRPr>
                </a:p>
              </p:txBody>
            </p:sp>
            <p:sp>
              <p:nvSpPr>
                <p:cNvPr id="42036" name="Text Box 49"/>
                <p:cNvSpPr txBox="1">
                  <a:spLocks noChangeArrowheads="1"/>
                </p:cNvSpPr>
                <p:nvPr/>
              </p:nvSpPr>
              <p:spPr bwMode="auto">
                <a:xfrm>
                  <a:off x="528" y="2247"/>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A</a:t>
                  </a:r>
                  <a:r>
                    <a:rPr lang="fr-FR" altLang="x-none" sz="1800" b="1">
                      <a:solidFill>
                        <a:srgbClr val="FF0000"/>
                      </a:solidFill>
                      <a:ea typeface="ＭＳ Ｐゴシック" charset="-128"/>
                    </a:rPr>
                    <a:t>-G1</a:t>
                  </a:r>
                  <a:endParaRPr lang="fr-FR" altLang="x-none" sz="2400" b="1">
                    <a:solidFill>
                      <a:srgbClr val="000000"/>
                    </a:solidFill>
                    <a:ea typeface="ＭＳ Ｐゴシック" charset="-128"/>
                  </a:endParaRPr>
                </a:p>
              </p:txBody>
            </p:sp>
            <p:sp>
              <p:nvSpPr>
                <p:cNvPr id="42037" name="Line 50"/>
                <p:cNvSpPr>
                  <a:spLocks noChangeShapeType="1"/>
                </p:cNvSpPr>
                <p:nvPr/>
              </p:nvSpPr>
              <p:spPr bwMode="auto">
                <a:xfrm>
                  <a:off x="2160" y="1536"/>
                  <a:ext cx="528" cy="52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38" name="Line 51"/>
                <p:cNvSpPr>
                  <a:spLocks noChangeShapeType="1"/>
                </p:cNvSpPr>
                <p:nvPr/>
              </p:nvSpPr>
              <p:spPr bwMode="auto">
                <a:xfrm>
                  <a:off x="1872" y="1536"/>
                  <a:ext cx="624" cy="72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42039" name="Group 52"/>
                <p:cNvGrpSpPr>
                  <a:grpSpLocks/>
                </p:cNvGrpSpPr>
                <p:nvPr/>
              </p:nvGrpSpPr>
              <p:grpSpPr bwMode="auto">
                <a:xfrm>
                  <a:off x="672" y="1527"/>
                  <a:ext cx="1392" cy="912"/>
                  <a:chOff x="528" y="1536"/>
                  <a:chExt cx="1392" cy="912"/>
                </a:xfrm>
              </p:grpSpPr>
              <p:sp>
                <p:nvSpPr>
                  <p:cNvPr id="42040" name="Oval 53"/>
                  <p:cNvSpPr>
                    <a:spLocks noChangeArrowheads="1"/>
                  </p:cNvSpPr>
                  <p:nvPr/>
                </p:nvSpPr>
                <p:spPr bwMode="auto">
                  <a:xfrm>
                    <a:off x="528"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41" name="Oval 54"/>
                  <p:cNvSpPr>
                    <a:spLocks noChangeArrowheads="1"/>
                  </p:cNvSpPr>
                  <p:nvPr/>
                </p:nvSpPr>
                <p:spPr bwMode="auto">
                  <a:xfrm>
                    <a:off x="816"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2400">
                      <a:latin typeface="Arial" charset="0"/>
                      <a:ea typeface="ＭＳ Ｐゴシック" charset="-128"/>
                    </a:endParaRPr>
                  </a:p>
                </p:txBody>
              </p:sp>
              <p:sp>
                <p:nvSpPr>
                  <p:cNvPr id="42042" name="Line 55"/>
                  <p:cNvSpPr>
                    <a:spLocks noChangeShapeType="1"/>
                  </p:cNvSpPr>
                  <p:nvPr/>
                </p:nvSpPr>
                <p:spPr bwMode="auto">
                  <a:xfrm flipH="1">
                    <a:off x="960"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43" name="Line 56"/>
                  <p:cNvSpPr>
                    <a:spLocks noChangeShapeType="1"/>
                  </p:cNvSpPr>
                  <p:nvPr/>
                </p:nvSpPr>
                <p:spPr bwMode="auto">
                  <a:xfrm flipH="1">
                    <a:off x="672"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42034" name="Text Box 57"/>
              <p:cNvSpPr txBox="1">
                <a:spLocks noChangeArrowheads="1"/>
              </p:cNvSpPr>
              <p:nvPr/>
            </p:nvSpPr>
            <p:spPr bwMode="auto">
              <a:xfrm>
                <a:off x="2256" y="2247"/>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B</a:t>
                </a:r>
                <a:r>
                  <a:rPr lang="fr-FR" altLang="x-none" sz="1800" b="1">
                    <a:solidFill>
                      <a:srgbClr val="FF0000"/>
                    </a:solidFill>
                    <a:ea typeface="ＭＳ Ｐゴシック" charset="-128"/>
                  </a:rPr>
                  <a:t>-G1</a:t>
                </a:r>
                <a:endParaRPr lang="fr-FR" altLang="x-none" sz="2400" b="1">
                  <a:solidFill>
                    <a:srgbClr val="000000"/>
                  </a:solidFill>
                  <a:ea typeface="ＭＳ Ｐゴシック" charset="-128"/>
                </a:endParaRPr>
              </a:p>
            </p:txBody>
          </p:sp>
        </p:grpSp>
      </p:grpSp>
      <p:grpSp>
        <p:nvGrpSpPr>
          <p:cNvPr id="41990" name="Group 58"/>
          <p:cNvGrpSpPr>
            <a:grpSpLocks/>
          </p:cNvGrpSpPr>
          <p:nvPr/>
        </p:nvGrpSpPr>
        <p:grpSpPr bwMode="auto">
          <a:xfrm>
            <a:off x="533400" y="3871913"/>
            <a:ext cx="1219200" cy="685800"/>
            <a:chOff x="192" y="2448"/>
            <a:chExt cx="768" cy="432"/>
          </a:xfrm>
        </p:grpSpPr>
        <p:sp>
          <p:nvSpPr>
            <p:cNvPr id="42028" name="Text Box 59"/>
            <p:cNvSpPr txBox="1">
              <a:spLocks noChangeArrowheads="1"/>
            </p:cNvSpPr>
            <p:nvPr/>
          </p:nvSpPr>
          <p:spPr bwMode="auto">
            <a:xfrm>
              <a:off x="192" y="2688"/>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804000"/>
                  </a:solidFill>
                  <a:latin typeface="Arial" charset="0"/>
                  <a:ea typeface="ＭＳ Ｐゴシック" charset="-128"/>
                </a:rPr>
                <a:t>outparalogs</a:t>
              </a:r>
              <a:endParaRPr lang="fr-FR" altLang="x-none" sz="2400">
                <a:solidFill>
                  <a:srgbClr val="000000"/>
                </a:solidFill>
                <a:latin typeface="Arial" charset="0"/>
                <a:ea typeface="ＭＳ Ｐゴシック" charset="-128"/>
              </a:endParaRPr>
            </a:p>
          </p:txBody>
        </p:sp>
        <p:sp>
          <p:nvSpPr>
            <p:cNvPr id="42029" name="Line 60"/>
            <p:cNvSpPr>
              <a:spLocks noChangeShapeType="1"/>
            </p:cNvSpPr>
            <p:nvPr/>
          </p:nvSpPr>
          <p:spPr bwMode="auto">
            <a:xfrm flipV="1">
              <a:off x="528" y="2448"/>
              <a:ext cx="336" cy="24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30" name="Line 61"/>
            <p:cNvSpPr>
              <a:spLocks noChangeShapeType="1"/>
            </p:cNvSpPr>
            <p:nvPr/>
          </p:nvSpPr>
          <p:spPr bwMode="auto">
            <a:xfrm flipV="1">
              <a:off x="528" y="2448"/>
              <a:ext cx="48" cy="24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1991" name="Group 62"/>
          <p:cNvGrpSpPr>
            <a:grpSpLocks/>
          </p:cNvGrpSpPr>
          <p:nvPr/>
        </p:nvGrpSpPr>
        <p:grpSpPr bwMode="auto">
          <a:xfrm>
            <a:off x="4724400" y="4176713"/>
            <a:ext cx="1524000" cy="762000"/>
            <a:chOff x="2832" y="2640"/>
            <a:chExt cx="960" cy="480"/>
          </a:xfrm>
        </p:grpSpPr>
        <p:sp>
          <p:nvSpPr>
            <p:cNvPr id="42025" name="Text Box 63"/>
            <p:cNvSpPr txBox="1">
              <a:spLocks noChangeArrowheads="1"/>
            </p:cNvSpPr>
            <p:nvPr/>
          </p:nvSpPr>
          <p:spPr bwMode="auto">
            <a:xfrm>
              <a:off x="3072" y="2928"/>
              <a:ext cx="720"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009999"/>
                  </a:solidFill>
                  <a:latin typeface="Arial" charset="0"/>
                  <a:ea typeface="ＭＳ Ｐゴシック" charset="-128"/>
                </a:rPr>
                <a:t>inparalogs</a:t>
              </a:r>
              <a:endParaRPr lang="fr-FR" altLang="x-none" sz="2400">
                <a:solidFill>
                  <a:srgbClr val="000000"/>
                </a:solidFill>
                <a:latin typeface="Arial" charset="0"/>
                <a:ea typeface="ＭＳ Ｐゴシック" charset="-128"/>
              </a:endParaRPr>
            </a:p>
          </p:txBody>
        </p:sp>
        <p:sp>
          <p:nvSpPr>
            <p:cNvPr id="42026" name="Line 64"/>
            <p:cNvSpPr>
              <a:spLocks noChangeShapeType="1"/>
            </p:cNvSpPr>
            <p:nvPr/>
          </p:nvSpPr>
          <p:spPr bwMode="auto">
            <a:xfrm flipH="1" flipV="1">
              <a:off x="2832" y="2688"/>
              <a:ext cx="528" cy="240"/>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27" name="Line 65"/>
            <p:cNvSpPr>
              <a:spLocks noChangeShapeType="1"/>
            </p:cNvSpPr>
            <p:nvPr/>
          </p:nvSpPr>
          <p:spPr bwMode="auto">
            <a:xfrm flipH="1" flipV="1">
              <a:off x="3120" y="2640"/>
              <a:ext cx="240" cy="288"/>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1992" name="Group 66"/>
          <p:cNvGrpSpPr>
            <a:grpSpLocks/>
          </p:cNvGrpSpPr>
          <p:nvPr/>
        </p:nvGrpSpPr>
        <p:grpSpPr bwMode="auto">
          <a:xfrm>
            <a:off x="1295400" y="3810000"/>
            <a:ext cx="2590800" cy="1509713"/>
            <a:chOff x="816" y="2400"/>
            <a:chExt cx="1632" cy="951"/>
          </a:xfrm>
        </p:grpSpPr>
        <p:sp>
          <p:nvSpPr>
            <p:cNvPr id="42021" name="Text Box 67"/>
            <p:cNvSpPr txBox="1">
              <a:spLocks noChangeArrowheads="1"/>
            </p:cNvSpPr>
            <p:nvPr/>
          </p:nvSpPr>
          <p:spPr bwMode="auto">
            <a:xfrm>
              <a:off x="1488" y="3120"/>
              <a:ext cx="864"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FF"/>
                  </a:solidFill>
                  <a:latin typeface="Arial" charset="0"/>
                  <a:ea typeface="ＭＳ Ｐゴシック" charset="-128"/>
                </a:rPr>
                <a:t>orthologs</a:t>
              </a:r>
              <a:endParaRPr lang="fr-FR" altLang="x-none" sz="2400">
                <a:solidFill>
                  <a:srgbClr val="000000"/>
                </a:solidFill>
                <a:latin typeface="Arial" charset="0"/>
                <a:ea typeface="ＭＳ Ｐゴシック" charset="-128"/>
              </a:endParaRPr>
            </a:p>
          </p:txBody>
        </p:sp>
        <p:grpSp>
          <p:nvGrpSpPr>
            <p:cNvPr id="42022" name="Group 68"/>
            <p:cNvGrpSpPr>
              <a:grpSpLocks/>
            </p:cNvGrpSpPr>
            <p:nvPr/>
          </p:nvGrpSpPr>
          <p:grpSpPr bwMode="auto">
            <a:xfrm>
              <a:off x="816" y="2400"/>
              <a:ext cx="1632" cy="768"/>
              <a:chOff x="816" y="2400"/>
              <a:chExt cx="1632" cy="768"/>
            </a:xfrm>
          </p:grpSpPr>
          <p:sp>
            <p:nvSpPr>
              <p:cNvPr id="42023" name="Line 69"/>
              <p:cNvSpPr>
                <a:spLocks noChangeShapeType="1"/>
              </p:cNvSpPr>
              <p:nvPr/>
            </p:nvSpPr>
            <p:spPr bwMode="auto">
              <a:xfrm flipH="1" flipV="1">
                <a:off x="816" y="2439"/>
                <a:ext cx="624" cy="720"/>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24" name="Line 70"/>
              <p:cNvSpPr>
                <a:spLocks noChangeShapeType="1"/>
              </p:cNvSpPr>
              <p:nvPr/>
            </p:nvSpPr>
            <p:spPr bwMode="auto">
              <a:xfrm flipV="1">
                <a:off x="1440" y="2400"/>
                <a:ext cx="1008"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41993" name="Group 71"/>
          <p:cNvGrpSpPr>
            <a:grpSpLocks/>
          </p:cNvGrpSpPr>
          <p:nvPr/>
        </p:nvGrpSpPr>
        <p:grpSpPr bwMode="auto">
          <a:xfrm>
            <a:off x="3124200" y="3810000"/>
            <a:ext cx="1981200" cy="1081088"/>
            <a:chOff x="1968" y="2439"/>
            <a:chExt cx="1248" cy="681"/>
          </a:xfrm>
        </p:grpSpPr>
        <p:sp>
          <p:nvSpPr>
            <p:cNvPr id="42015" name="Line 72"/>
            <p:cNvSpPr>
              <a:spLocks noChangeShapeType="1"/>
            </p:cNvSpPr>
            <p:nvPr/>
          </p:nvSpPr>
          <p:spPr bwMode="auto">
            <a:xfrm flipV="1">
              <a:off x="2304" y="2439"/>
              <a:ext cx="144" cy="43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42016" name="Group 73"/>
            <p:cNvGrpSpPr>
              <a:grpSpLocks/>
            </p:cNvGrpSpPr>
            <p:nvPr/>
          </p:nvGrpSpPr>
          <p:grpSpPr bwMode="auto">
            <a:xfrm>
              <a:off x="1968" y="2448"/>
              <a:ext cx="1248" cy="672"/>
              <a:chOff x="1824" y="2448"/>
              <a:chExt cx="1248" cy="672"/>
            </a:xfrm>
          </p:grpSpPr>
          <p:sp>
            <p:nvSpPr>
              <p:cNvPr id="42017" name="Text Box 74"/>
              <p:cNvSpPr txBox="1">
                <a:spLocks noChangeArrowheads="1"/>
              </p:cNvSpPr>
              <p:nvPr/>
            </p:nvSpPr>
            <p:spPr bwMode="auto">
              <a:xfrm>
                <a:off x="1824" y="2928"/>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400" b="1">
                    <a:solidFill>
                      <a:srgbClr val="804000"/>
                    </a:solidFill>
                    <a:latin typeface="Arial" charset="0"/>
                    <a:ea typeface="ＭＳ Ｐゴシック" charset="-128"/>
                  </a:rPr>
                  <a:t>outparalogs</a:t>
                </a:r>
                <a:endParaRPr lang="fr-FR" altLang="x-none" sz="2400">
                  <a:solidFill>
                    <a:srgbClr val="000000"/>
                  </a:solidFill>
                  <a:latin typeface="Arial" charset="0"/>
                  <a:ea typeface="ＭＳ Ｐゴシック" charset="-128"/>
                </a:endParaRPr>
              </a:p>
            </p:txBody>
          </p:sp>
          <p:sp>
            <p:nvSpPr>
              <p:cNvPr id="42018" name="Line 75"/>
              <p:cNvSpPr>
                <a:spLocks noChangeShapeType="1"/>
              </p:cNvSpPr>
              <p:nvPr/>
            </p:nvSpPr>
            <p:spPr bwMode="auto">
              <a:xfrm flipV="1">
                <a:off x="2160" y="2688"/>
                <a:ext cx="528" cy="19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19" name="Line 76"/>
              <p:cNvSpPr>
                <a:spLocks noChangeShapeType="1"/>
              </p:cNvSpPr>
              <p:nvPr/>
            </p:nvSpPr>
            <p:spPr bwMode="auto">
              <a:xfrm flipV="1">
                <a:off x="2256" y="2688"/>
                <a:ext cx="816" cy="19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20" name="Line 77"/>
              <p:cNvSpPr>
                <a:spLocks noChangeShapeType="1"/>
              </p:cNvSpPr>
              <p:nvPr/>
            </p:nvSpPr>
            <p:spPr bwMode="auto">
              <a:xfrm flipV="1">
                <a:off x="2256" y="2448"/>
                <a:ext cx="48" cy="43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41994" name="Group 78"/>
          <p:cNvGrpSpPr>
            <a:grpSpLocks/>
          </p:cNvGrpSpPr>
          <p:nvPr/>
        </p:nvGrpSpPr>
        <p:grpSpPr bwMode="auto">
          <a:xfrm>
            <a:off x="1676400" y="3886200"/>
            <a:ext cx="2819400" cy="1143000"/>
            <a:chOff x="1056" y="2439"/>
            <a:chExt cx="1776" cy="720"/>
          </a:xfrm>
        </p:grpSpPr>
        <p:sp>
          <p:nvSpPr>
            <p:cNvPr id="42013" name="Line 79"/>
            <p:cNvSpPr>
              <a:spLocks noChangeShapeType="1"/>
            </p:cNvSpPr>
            <p:nvPr/>
          </p:nvSpPr>
          <p:spPr bwMode="auto">
            <a:xfrm flipH="1" flipV="1">
              <a:off x="1056" y="2439"/>
              <a:ext cx="624" cy="720"/>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14" name="Line 80"/>
            <p:cNvSpPr>
              <a:spLocks noChangeShapeType="1"/>
            </p:cNvSpPr>
            <p:nvPr/>
          </p:nvSpPr>
          <p:spPr bwMode="auto">
            <a:xfrm flipV="1">
              <a:off x="1680" y="2631"/>
              <a:ext cx="1152"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1995" name="Group 81"/>
          <p:cNvGrpSpPr>
            <a:grpSpLocks/>
          </p:cNvGrpSpPr>
          <p:nvPr/>
        </p:nvGrpSpPr>
        <p:grpSpPr bwMode="auto">
          <a:xfrm>
            <a:off x="1752600" y="3886200"/>
            <a:ext cx="3276600" cy="1219200"/>
            <a:chOff x="1104" y="2391"/>
            <a:chExt cx="2064" cy="768"/>
          </a:xfrm>
        </p:grpSpPr>
        <p:sp>
          <p:nvSpPr>
            <p:cNvPr id="42011" name="Line 82"/>
            <p:cNvSpPr>
              <a:spLocks noChangeShapeType="1"/>
            </p:cNvSpPr>
            <p:nvPr/>
          </p:nvSpPr>
          <p:spPr bwMode="auto">
            <a:xfrm flipV="1">
              <a:off x="1824" y="2631"/>
              <a:ext cx="1344"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012" name="Line 83"/>
            <p:cNvSpPr>
              <a:spLocks noChangeShapeType="1"/>
            </p:cNvSpPr>
            <p:nvPr/>
          </p:nvSpPr>
          <p:spPr bwMode="auto">
            <a:xfrm flipH="1" flipV="1">
              <a:off x="1104" y="2391"/>
              <a:ext cx="720"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41996" name="Text Box 85"/>
          <p:cNvSpPr txBox="1">
            <a:spLocks noChangeArrowheads="1"/>
          </p:cNvSpPr>
          <p:nvPr/>
        </p:nvSpPr>
        <p:spPr bwMode="auto">
          <a:xfrm>
            <a:off x="4114800" y="41275"/>
            <a:ext cx="50292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ea typeface="ＭＳ Ｐゴシック" charset="-128"/>
              </a:rPr>
              <a:t>Orthologs - Paralogs</a:t>
            </a:r>
            <a:endParaRPr lang="en-GB" altLang="x-none" b="1">
              <a:ea typeface="ＭＳ Ｐゴシック" charset="-128"/>
            </a:endParaRPr>
          </a:p>
        </p:txBody>
      </p:sp>
      <p:grpSp>
        <p:nvGrpSpPr>
          <p:cNvPr id="41997" name="Group 93"/>
          <p:cNvGrpSpPr>
            <a:grpSpLocks/>
          </p:cNvGrpSpPr>
          <p:nvPr/>
        </p:nvGrpSpPr>
        <p:grpSpPr bwMode="auto">
          <a:xfrm>
            <a:off x="457200" y="228600"/>
            <a:ext cx="3200400" cy="2652713"/>
            <a:chOff x="288" y="144"/>
            <a:chExt cx="2016" cy="1671"/>
          </a:xfrm>
        </p:grpSpPr>
        <p:sp>
          <p:nvSpPr>
            <p:cNvPr id="42003" name="Text Box 94"/>
            <p:cNvSpPr txBox="1">
              <a:spLocks noChangeArrowheads="1"/>
            </p:cNvSpPr>
            <p:nvPr/>
          </p:nvSpPr>
          <p:spPr bwMode="auto">
            <a:xfrm>
              <a:off x="288" y="96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FF"/>
                  </a:solidFill>
                  <a:ea typeface="ＭＳ Ｐゴシック" charset="-128"/>
                </a:rPr>
                <a:t>Time</a:t>
              </a:r>
            </a:p>
          </p:txBody>
        </p:sp>
        <p:grpSp>
          <p:nvGrpSpPr>
            <p:cNvPr id="42004" name="Group 95"/>
            <p:cNvGrpSpPr>
              <a:grpSpLocks/>
            </p:cNvGrpSpPr>
            <p:nvPr/>
          </p:nvGrpSpPr>
          <p:grpSpPr bwMode="auto">
            <a:xfrm>
              <a:off x="816" y="144"/>
              <a:ext cx="1488" cy="1671"/>
              <a:chOff x="816" y="144"/>
              <a:chExt cx="1488" cy="1671"/>
            </a:xfrm>
          </p:grpSpPr>
          <p:sp>
            <p:nvSpPr>
              <p:cNvPr id="42005" name="Line 96"/>
              <p:cNvSpPr>
                <a:spLocks noChangeShapeType="1"/>
              </p:cNvSpPr>
              <p:nvPr/>
            </p:nvSpPr>
            <p:spPr bwMode="auto">
              <a:xfrm>
                <a:off x="816" y="471"/>
                <a:ext cx="0" cy="13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42006" name="Group 97"/>
              <p:cNvGrpSpPr>
                <a:grpSpLocks/>
              </p:cNvGrpSpPr>
              <p:nvPr/>
            </p:nvGrpSpPr>
            <p:grpSpPr bwMode="auto">
              <a:xfrm>
                <a:off x="1392" y="144"/>
                <a:ext cx="912" cy="1383"/>
                <a:chOff x="1392" y="144"/>
                <a:chExt cx="912" cy="1383"/>
              </a:xfrm>
            </p:grpSpPr>
            <p:sp>
              <p:nvSpPr>
                <p:cNvPr id="42007" name="Line 98"/>
                <p:cNvSpPr>
                  <a:spLocks noChangeShapeType="1"/>
                </p:cNvSpPr>
                <p:nvPr/>
              </p:nvSpPr>
              <p:spPr bwMode="auto">
                <a:xfrm>
                  <a:off x="2304"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08" name="Line 99"/>
                <p:cNvSpPr>
                  <a:spLocks noChangeShapeType="1"/>
                </p:cNvSpPr>
                <p:nvPr/>
              </p:nvSpPr>
              <p:spPr bwMode="auto">
                <a:xfrm>
                  <a:off x="1680"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2009" name="Text Box 100"/>
                <p:cNvSpPr txBox="1">
                  <a:spLocks noChangeArrowheads="1"/>
                </p:cNvSpPr>
                <p:nvPr/>
              </p:nvSpPr>
              <p:spPr bwMode="auto">
                <a:xfrm>
                  <a:off x="2064" y="144"/>
                  <a:ext cx="24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00"/>
                      </a:solidFill>
                      <a:ea typeface="ＭＳ Ｐゴシック" charset="-128"/>
                    </a:rPr>
                    <a:t>G</a:t>
                  </a:r>
                </a:p>
              </p:txBody>
            </p:sp>
            <p:sp>
              <p:nvSpPr>
                <p:cNvPr id="42010" name="Text Box 101"/>
                <p:cNvSpPr txBox="1">
                  <a:spLocks noChangeArrowheads="1"/>
                </p:cNvSpPr>
                <p:nvPr/>
              </p:nvSpPr>
              <p:spPr bwMode="auto">
                <a:xfrm>
                  <a:off x="1392" y="19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660099"/>
                      </a:solidFill>
                      <a:latin typeface="Helvetica" charset="0"/>
                      <a:ea typeface="ＭＳ Ｐゴシック" charset="-128"/>
                    </a:rPr>
                    <a:t>S</a:t>
                  </a:r>
                  <a:endParaRPr lang="en-GB" altLang="x-none" sz="2400">
                    <a:latin typeface="Arial" charset="0"/>
                    <a:ea typeface="ＭＳ Ｐゴシック" charset="-128"/>
                  </a:endParaRPr>
                </a:p>
              </p:txBody>
            </p:sp>
          </p:grpSp>
        </p:grpSp>
      </p:grpSp>
      <p:sp>
        <p:nvSpPr>
          <p:cNvPr id="41998" name="Text Box 102"/>
          <p:cNvSpPr txBox="1">
            <a:spLocks noChangeArrowheads="1"/>
          </p:cNvSpPr>
          <p:nvPr/>
        </p:nvSpPr>
        <p:spPr bwMode="auto">
          <a:xfrm>
            <a:off x="6096000" y="1041400"/>
            <a:ext cx="3048000" cy="646113"/>
          </a:xfrm>
          <a:prstGeom prst="rect">
            <a:avLst/>
          </a:prstGeom>
          <a:noFill/>
          <a:ln w="9525">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b="1">
                <a:solidFill>
                  <a:srgbClr val="FB0817"/>
                </a:solidFill>
                <a:latin typeface="Helvetica" charset="0"/>
                <a:ea typeface="ＭＳ Ｐゴシック" charset="-128"/>
              </a:rPr>
              <a:t>Homologs:</a:t>
            </a:r>
            <a:r>
              <a:rPr lang="en-GB" altLang="x-none" sz="1800" b="1">
                <a:latin typeface="Helvetica" charset="0"/>
                <a:ea typeface="ＭＳ Ｐゴシック" charset="-128"/>
              </a:rPr>
              <a:t> genes sharing a common origin.</a:t>
            </a:r>
            <a:endParaRPr lang="en-GB" altLang="x-none" sz="1800" b="1">
              <a:latin typeface="Arial" charset="0"/>
              <a:ea typeface="ＭＳ Ｐゴシック" charset="-128"/>
            </a:endParaRPr>
          </a:p>
        </p:txBody>
      </p:sp>
      <p:sp>
        <p:nvSpPr>
          <p:cNvPr id="41999" name="Text Box 103"/>
          <p:cNvSpPr txBox="1">
            <a:spLocks noChangeArrowheads="1"/>
          </p:cNvSpPr>
          <p:nvPr/>
        </p:nvSpPr>
        <p:spPr bwMode="auto">
          <a:xfrm>
            <a:off x="6172200" y="2032000"/>
            <a:ext cx="2895600" cy="2032000"/>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b="1">
                <a:solidFill>
                  <a:srgbClr val="FB0817"/>
                </a:solidFill>
                <a:latin typeface="Helvetica" charset="0"/>
                <a:ea typeface="ＭＳ Ｐゴシック" charset="-128"/>
              </a:rPr>
              <a:t>Orthologs:</a:t>
            </a:r>
            <a:r>
              <a:rPr lang="en-GB" altLang="x-none" sz="1800" b="1">
                <a:latin typeface="Helvetica" charset="0"/>
                <a:ea typeface="ＭＳ Ｐゴシック" charset="-128"/>
              </a:rPr>
              <a:t> genes in distinct genomes, originating from a single ancestral gene in the Last Commun Ancestor of the compared genomes.</a:t>
            </a:r>
          </a:p>
        </p:txBody>
      </p:sp>
      <p:sp>
        <p:nvSpPr>
          <p:cNvPr id="42000" name="Text Box 104"/>
          <p:cNvSpPr txBox="1">
            <a:spLocks noChangeArrowheads="1"/>
          </p:cNvSpPr>
          <p:nvPr/>
        </p:nvSpPr>
        <p:spPr bwMode="auto">
          <a:xfrm>
            <a:off x="6172200" y="4419600"/>
            <a:ext cx="2743200" cy="646113"/>
          </a:xfrm>
          <a:prstGeom prst="rect">
            <a:avLst/>
          </a:prstGeom>
          <a:noFill/>
          <a:ln w="9525">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b="1">
                <a:solidFill>
                  <a:srgbClr val="FB0817"/>
                </a:solidFill>
                <a:latin typeface="Helvetica" charset="0"/>
                <a:ea typeface="ＭＳ Ｐゴシック" charset="-128"/>
              </a:rPr>
              <a:t>Paralogs:</a:t>
            </a:r>
            <a:r>
              <a:rPr lang="en-GB" altLang="x-none" sz="1800" b="1">
                <a:latin typeface="Helvetica" charset="0"/>
                <a:ea typeface="ＭＳ Ｐゴシック" charset="-128"/>
              </a:rPr>
              <a:t> genes related via duplication.</a:t>
            </a:r>
            <a:endParaRPr lang="en-GB" altLang="x-none" sz="1800" b="1">
              <a:latin typeface="Arial" charset="0"/>
              <a:ea typeface="ＭＳ Ｐゴシック" charset="-128"/>
            </a:endParaRPr>
          </a:p>
        </p:txBody>
      </p:sp>
      <p:sp>
        <p:nvSpPr>
          <p:cNvPr id="42001" name="Text Box 105"/>
          <p:cNvSpPr txBox="1">
            <a:spLocks noChangeArrowheads="1"/>
          </p:cNvSpPr>
          <p:nvPr/>
        </p:nvSpPr>
        <p:spPr bwMode="auto">
          <a:xfrm>
            <a:off x="5486400" y="6049963"/>
            <a:ext cx="3581400" cy="2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200" b="1">
                <a:solidFill>
                  <a:srgbClr val="0717FF"/>
                </a:solidFill>
                <a:latin typeface="Helvetica" charset="0"/>
                <a:ea typeface="ＭＳ Ｐゴシック" charset="-128"/>
              </a:rPr>
              <a:t>Koonin EV.  2005. Annu Rev Genet. 39:309-38.</a:t>
            </a:r>
            <a:endParaRPr lang="en-GB" altLang="x-none" sz="2400">
              <a:latin typeface="Helvetica" charset="0"/>
              <a:ea typeface="ＭＳ Ｐゴシック" charset="-128"/>
            </a:endParaRPr>
          </a:p>
        </p:txBody>
      </p:sp>
      <p:sp>
        <p:nvSpPr>
          <p:cNvPr id="42002" name="Text Box 97"/>
          <p:cNvSpPr txBox="1">
            <a:spLocks noChangeArrowheads="1"/>
          </p:cNvSpPr>
          <p:nvPr/>
        </p:nvSpPr>
        <p:spPr bwMode="auto">
          <a:xfrm>
            <a:off x="0" y="63246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400" b="1">
                <a:solidFill>
                  <a:srgbClr val="0000FF"/>
                </a:solidFill>
                <a:ea typeface="ＭＳ Ｐゴシック" charset="-128"/>
              </a:rPr>
              <a:t>Tekaia F. Inferring Orthologs: Open Question and Perspectives (Review). </a:t>
            </a:r>
            <a:r>
              <a:rPr lang="en-GB" altLang="x-none" sz="1400" b="1" i="1">
                <a:solidFill>
                  <a:srgbClr val="0000FF"/>
                </a:solidFill>
                <a:ea typeface="ＭＳ Ｐゴシック" charset="-128"/>
              </a:rPr>
              <a:t>Genomics Insights</a:t>
            </a:r>
            <a:r>
              <a:rPr lang="en-GB" altLang="x-none" sz="1400" b="1">
                <a:solidFill>
                  <a:srgbClr val="0000FF"/>
                </a:solidFill>
                <a:ea typeface="ＭＳ Ｐゴシック" charset="-128"/>
              </a:rPr>
              <a:t> 2016:9 17-28.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3009" name="Group 58"/>
          <p:cNvGrpSpPr>
            <a:grpSpLocks/>
          </p:cNvGrpSpPr>
          <p:nvPr/>
        </p:nvGrpSpPr>
        <p:grpSpPr bwMode="auto">
          <a:xfrm>
            <a:off x="150813" y="111125"/>
            <a:ext cx="8916987" cy="6442075"/>
            <a:chOff x="95" y="70"/>
            <a:chExt cx="5617" cy="4058"/>
          </a:xfrm>
        </p:grpSpPr>
        <p:sp>
          <p:nvSpPr>
            <p:cNvPr id="210947" name="Rectangle 3"/>
            <p:cNvSpPr>
              <a:spLocks noChangeArrowheads="1"/>
            </p:cNvSpPr>
            <p:nvPr/>
          </p:nvSpPr>
          <p:spPr bwMode="auto">
            <a:xfrm>
              <a:off x="1574" y="70"/>
              <a:ext cx="4138" cy="410"/>
            </a:xfrm>
            <a:prstGeom prst="rect">
              <a:avLst/>
            </a:prstGeom>
            <a:solidFill>
              <a:srgbClr val="FFFF00"/>
            </a:solidFill>
            <a:ln w="952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3600" b="1">
                  <a:solidFill>
                    <a:srgbClr val="0000FF"/>
                  </a:solidFill>
                </a:rPr>
                <a:t>Homologs - Paralogs - </a:t>
              </a:r>
              <a:r>
                <a:rPr lang="en-GB" altLang="x-none" sz="3600" b="1" err="1">
                  <a:solidFill>
                    <a:srgbClr val="0000FF"/>
                  </a:solidFill>
                </a:rPr>
                <a:t>Orthologs</a:t>
              </a:r>
              <a:endParaRPr lang="en-GB" altLang="x-none" sz="3200" b="1">
                <a:solidFill>
                  <a:srgbClr val="0000FF"/>
                </a:solidFill>
              </a:endParaRPr>
            </a:p>
          </p:txBody>
        </p:sp>
        <p:sp>
          <p:nvSpPr>
            <p:cNvPr id="210948" name="Text Box 4"/>
            <p:cNvSpPr txBox="1">
              <a:spLocks noChangeArrowheads="1"/>
            </p:cNvSpPr>
            <p:nvPr/>
          </p:nvSpPr>
          <p:spPr bwMode="auto">
            <a:xfrm>
              <a:off x="2371" y="1176"/>
              <a:ext cx="3264" cy="114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Homologs: A</a:t>
              </a:r>
              <a:r>
                <a:rPr lang="en-GB" altLang="x-none" sz="2800" b="1" baseline="-25000"/>
                <a:t>1</a:t>
              </a:r>
              <a:r>
                <a:rPr lang="en-GB" altLang="x-none" sz="2800" b="1"/>
                <a:t>, B</a:t>
              </a:r>
              <a:r>
                <a:rPr lang="en-GB" altLang="x-none" sz="2800" b="1" baseline="-25000"/>
                <a:t>1</a:t>
              </a:r>
              <a:r>
                <a:rPr lang="en-GB" altLang="x-none" sz="2800" b="1"/>
                <a:t>, A</a:t>
              </a:r>
              <a:r>
                <a:rPr lang="en-GB" altLang="x-none" sz="2800" b="1" baseline="-25000"/>
                <a:t>2</a:t>
              </a:r>
              <a:r>
                <a:rPr lang="en-GB" altLang="x-none" sz="2800" b="1"/>
                <a:t>, B</a:t>
              </a:r>
              <a:r>
                <a:rPr lang="en-GB" altLang="x-none" sz="2800" b="1" baseline="-25000"/>
                <a:t>2</a:t>
              </a:r>
              <a:endParaRPr lang="en-GB" altLang="x-none" sz="2800" b="1"/>
            </a:p>
            <a:p>
              <a:pPr>
                <a:spcBef>
                  <a:spcPct val="50000"/>
                </a:spcBef>
                <a:defRPr/>
              </a:pPr>
              <a:r>
                <a:rPr lang="en-GB" altLang="x-none" sz="2800" b="1"/>
                <a:t>Paralogs  : A</a:t>
              </a:r>
              <a:r>
                <a:rPr lang="en-GB" altLang="x-none" sz="2800" b="1" baseline="-25000"/>
                <a:t>1</a:t>
              </a:r>
              <a:r>
                <a:rPr lang="en-GB" altLang="x-none" sz="2800" b="1"/>
                <a:t> vs B</a:t>
              </a:r>
              <a:r>
                <a:rPr lang="en-GB" altLang="x-none" sz="2800" b="1" baseline="-25000"/>
                <a:t>1</a:t>
              </a:r>
              <a:r>
                <a:rPr lang="en-GB" altLang="x-none" sz="2800" b="1"/>
                <a:t> and A</a:t>
              </a:r>
              <a:r>
                <a:rPr lang="en-GB" altLang="x-none" sz="2800" b="1" baseline="-25000"/>
                <a:t>2</a:t>
              </a:r>
              <a:r>
                <a:rPr lang="en-GB" altLang="x-none" sz="2800" b="1"/>
                <a:t> vs B</a:t>
              </a:r>
              <a:r>
                <a:rPr lang="en-GB" altLang="x-none" sz="2800" b="1" baseline="-25000"/>
                <a:t>2</a:t>
              </a:r>
              <a:endParaRPr lang="en-GB" altLang="x-none" sz="2800" b="1"/>
            </a:p>
            <a:p>
              <a:pPr>
                <a:spcBef>
                  <a:spcPct val="50000"/>
                </a:spcBef>
                <a:defRPr/>
              </a:pPr>
              <a:r>
                <a:rPr lang="en-GB" altLang="x-none" sz="2800" b="1"/>
                <a:t>Orthologs: A</a:t>
              </a:r>
              <a:r>
                <a:rPr lang="en-GB" altLang="x-none" sz="2800" b="1" baseline="-25000"/>
                <a:t>1</a:t>
              </a:r>
              <a:r>
                <a:rPr lang="en-GB" altLang="x-none" sz="2800" b="1"/>
                <a:t> vs A</a:t>
              </a:r>
              <a:r>
                <a:rPr lang="en-GB" altLang="x-none" sz="2800" b="1" baseline="-25000"/>
                <a:t>2</a:t>
              </a:r>
              <a:r>
                <a:rPr lang="en-GB" altLang="x-none" sz="2800" b="1"/>
                <a:t> and B</a:t>
              </a:r>
              <a:r>
                <a:rPr lang="en-GB" altLang="x-none" sz="2800" b="1" baseline="-25000"/>
                <a:t>1</a:t>
              </a:r>
              <a:r>
                <a:rPr lang="en-GB" altLang="x-none" sz="2800" b="1"/>
                <a:t> vs B</a:t>
              </a:r>
              <a:r>
                <a:rPr lang="en-GB" altLang="x-none" sz="2800" b="1" baseline="-25000"/>
                <a:t>2</a:t>
              </a:r>
              <a:endParaRPr lang="en-GB" altLang="x-none" sz="2400"/>
            </a:p>
          </p:txBody>
        </p:sp>
        <p:grpSp>
          <p:nvGrpSpPr>
            <p:cNvPr id="43012" name="Group 5"/>
            <p:cNvGrpSpPr>
              <a:grpSpLocks/>
            </p:cNvGrpSpPr>
            <p:nvPr/>
          </p:nvGrpSpPr>
          <p:grpSpPr bwMode="auto">
            <a:xfrm>
              <a:off x="3331" y="3222"/>
              <a:ext cx="1824" cy="906"/>
              <a:chOff x="3840" y="3270"/>
              <a:chExt cx="1824" cy="906"/>
            </a:xfrm>
          </p:grpSpPr>
          <p:sp>
            <p:nvSpPr>
              <p:cNvPr id="210950" name="Line 6"/>
              <p:cNvSpPr>
                <a:spLocks noChangeShapeType="1"/>
              </p:cNvSpPr>
              <p:nvPr/>
            </p:nvSpPr>
            <p:spPr bwMode="auto">
              <a:xfrm>
                <a:off x="3840" y="3270"/>
                <a:ext cx="1824"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1" name="Line 7"/>
              <p:cNvSpPr>
                <a:spLocks noChangeShapeType="1"/>
              </p:cNvSpPr>
              <p:nvPr/>
            </p:nvSpPr>
            <p:spPr bwMode="auto">
              <a:xfrm>
                <a:off x="4080" y="3673"/>
                <a:ext cx="3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2" name="Line 8"/>
              <p:cNvSpPr>
                <a:spLocks noChangeShapeType="1"/>
              </p:cNvSpPr>
              <p:nvPr/>
            </p:nvSpPr>
            <p:spPr bwMode="auto">
              <a:xfrm>
                <a:off x="4080" y="3773"/>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3" name="Line 9"/>
              <p:cNvSpPr>
                <a:spLocks noChangeShapeType="1"/>
              </p:cNvSpPr>
              <p:nvPr/>
            </p:nvSpPr>
            <p:spPr bwMode="auto">
              <a:xfrm>
                <a:off x="4080" y="387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4" name="Line 10"/>
              <p:cNvSpPr>
                <a:spLocks noChangeShapeType="1"/>
              </p:cNvSpPr>
              <p:nvPr/>
            </p:nvSpPr>
            <p:spPr bwMode="auto">
              <a:xfrm>
                <a:off x="4080" y="4025"/>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5" name="Line 11"/>
              <p:cNvSpPr>
                <a:spLocks noChangeShapeType="1"/>
              </p:cNvSpPr>
              <p:nvPr/>
            </p:nvSpPr>
            <p:spPr bwMode="auto">
              <a:xfrm>
                <a:off x="5040" y="3673"/>
                <a:ext cx="3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6" name="Line 12"/>
              <p:cNvSpPr>
                <a:spLocks noChangeShapeType="1"/>
              </p:cNvSpPr>
              <p:nvPr/>
            </p:nvSpPr>
            <p:spPr bwMode="auto">
              <a:xfrm>
                <a:off x="5040" y="3773"/>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7" name="Line 13"/>
              <p:cNvSpPr>
                <a:spLocks noChangeShapeType="1"/>
              </p:cNvSpPr>
              <p:nvPr/>
            </p:nvSpPr>
            <p:spPr bwMode="auto">
              <a:xfrm>
                <a:off x="5040" y="392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8" name="Line 14"/>
              <p:cNvSpPr>
                <a:spLocks noChangeShapeType="1"/>
              </p:cNvSpPr>
              <p:nvPr/>
            </p:nvSpPr>
            <p:spPr bwMode="auto">
              <a:xfrm>
                <a:off x="4608" y="3673"/>
                <a:ext cx="288"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59" name="Text Box 15"/>
              <p:cNvSpPr txBox="1">
                <a:spLocks noChangeArrowheads="1"/>
              </p:cNvSpPr>
              <p:nvPr/>
            </p:nvSpPr>
            <p:spPr bwMode="auto">
              <a:xfrm>
                <a:off x="4176" y="327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a:t>
                </a:r>
                <a:r>
                  <a:rPr lang="en-GB" altLang="x-none" sz="2400" b="1" baseline="-25000">
                    <a:solidFill>
                      <a:srgbClr val="0000FF"/>
                    </a:solidFill>
                  </a:rPr>
                  <a:t>1</a:t>
                </a:r>
                <a:endParaRPr lang="en-GB" altLang="x-none" sz="2400"/>
              </a:p>
            </p:txBody>
          </p:sp>
          <p:sp>
            <p:nvSpPr>
              <p:cNvPr id="210960" name="Text Box 16"/>
              <p:cNvSpPr txBox="1">
                <a:spLocks noChangeArrowheads="1"/>
              </p:cNvSpPr>
              <p:nvPr/>
            </p:nvSpPr>
            <p:spPr bwMode="auto">
              <a:xfrm>
                <a:off x="5040" y="327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a:t>
                </a:r>
                <a:r>
                  <a:rPr lang="en-GB" altLang="x-none" sz="2400" b="1" baseline="-25000">
                    <a:solidFill>
                      <a:srgbClr val="0000FF"/>
                    </a:solidFill>
                  </a:rPr>
                  <a:t>2</a:t>
                </a:r>
                <a:endParaRPr lang="en-GB" altLang="x-none" sz="2400"/>
              </a:p>
            </p:txBody>
          </p:sp>
          <p:sp>
            <p:nvSpPr>
              <p:cNvPr id="210961" name="Text Box 17"/>
              <p:cNvSpPr txBox="1">
                <a:spLocks noChangeArrowheads="1"/>
              </p:cNvSpPr>
              <p:nvPr/>
            </p:nvSpPr>
            <p:spPr bwMode="auto">
              <a:xfrm>
                <a:off x="3840" y="347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a:t>
                </a:r>
                <a:endParaRPr lang="en-GB" altLang="x-none" sz="2400"/>
              </a:p>
            </p:txBody>
          </p:sp>
          <p:sp>
            <p:nvSpPr>
              <p:cNvPr id="210962" name="Text Box 18"/>
              <p:cNvSpPr txBox="1">
                <a:spLocks noChangeArrowheads="1"/>
              </p:cNvSpPr>
              <p:nvPr/>
            </p:nvSpPr>
            <p:spPr bwMode="auto">
              <a:xfrm>
                <a:off x="5472" y="347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b</a:t>
                </a:r>
                <a:endParaRPr lang="en-GB" altLang="x-none" sz="2400"/>
              </a:p>
            </p:txBody>
          </p:sp>
          <p:sp>
            <p:nvSpPr>
              <p:cNvPr id="210963" name="Line 19"/>
              <p:cNvSpPr>
                <a:spLocks noChangeShapeType="1"/>
              </p:cNvSpPr>
              <p:nvPr/>
            </p:nvSpPr>
            <p:spPr bwMode="auto">
              <a:xfrm>
                <a:off x="3840" y="3270"/>
                <a:ext cx="0" cy="90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64" name="Line 20"/>
              <p:cNvSpPr>
                <a:spLocks noChangeShapeType="1"/>
              </p:cNvSpPr>
              <p:nvPr/>
            </p:nvSpPr>
            <p:spPr bwMode="auto">
              <a:xfrm flipH="1">
                <a:off x="5664" y="3270"/>
                <a:ext cx="0" cy="90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65" name="Line 21"/>
              <p:cNvSpPr>
                <a:spLocks noChangeShapeType="1"/>
              </p:cNvSpPr>
              <p:nvPr/>
            </p:nvSpPr>
            <p:spPr bwMode="auto">
              <a:xfrm>
                <a:off x="3840" y="4176"/>
                <a:ext cx="1824"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10966" name="Text Box 22"/>
            <p:cNvSpPr txBox="1">
              <a:spLocks noChangeArrowheads="1"/>
            </p:cNvSpPr>
            <p:nvPr/>
          </p:nvSpPr>
          <p:spPr bwMode="auto">
            <a:xfrm>
              <a:off x="3475" y="2870"/>
              <a:ext cx="15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Sequence analysis</a:t>
              </a:r>
              <a:endParaRPr lang="en-GB" altLang="x-none" sz="2400"/>
            </a:p>
          </p:txBody>
        </p:sp>
        <p:grpSp>
          <p:nvGrpSpPr>
            <p:cNvPr id="43014" name="Group 23"/>
            <p:cNvGrpSpPr>
              <a:grpSpLocks/>
            </p:cNvGrpSpPr>
            <p:nvPr/>
          </p:nvGrpSpPr>
          <p:grpSpPr bwMode="auto">
            <a:xfrm>
              <a:off x="95" y="144"/>
              <a:ext cx="2468" cy="3984"/>
              <a:chOff x="76" y="192"/>
              <a:chExt cx="2468" cy="3984"/>
            </a:xfrm>
          </p:grpSpPr>
          <p:sp>
            <p:nvSpPr>
              <p:cNvPr id="210968" name="Rectangle 24"/>
              <p:cNvSpPr>
                <a:spLocks noChangeArrowheads="1"/>
              </p:cNvSpPr>
              <p:nvPr/>
            </p:nvSpPr>
            <p:spPr bwMode="auto">
              <a:xfrm>
                <a:off x="183" y="3888"/>
                <a:ext cx="8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Species-1</a:t>
                </a:r>
              </a:p>
            </p:txBody>
          </p:sp>
          <p:sp>
            <p:nvSpPr>
              <p:cNvPr id="210969" name="Rectangle 25"/>
              <p:cNvSpPr>
                <a:spLocks noChangeArrowheads="1"/>
              </p:cNvSpPr>
              <p:nvPr/>
            </p:nvSpPr>
            <p:spPr bwMode="auto">
              <a:xfrm>
                <a:off x="1671" y="3888"/>
                <a:ext cx="8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Species-2</a:t>
                </a:r>
              </a:p>
            </p:txBody>
          </p:sp>
          <p:sp>
            <p:nvSpPr>
              <p:cNvPr id="210970" name="Rectangle 26"/>
              <p:cNvSpPr>
                <a:spLocks noChangeArrowheads="1"/>
              </p:cNvSpPr>
              <p:nvPr/>
            </p:nvSpPr>
            <p:spPr bwMode="auto">
              <a:xfrm>
                <a:off x="76" y="624"/>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FF0000"/>
                    </a:solidFill>
                  </a:rPr>
                  <a:t>Duplication</a:t>
                </a:r>
              </a:p>
            </p:txBody>
          </p:sp>
          <p:sp>
            <p:nvSpPr>
              <p:cNvPr id="210971" name="Text Box 27"/>
              <p:cNvSpPr txBox="1">
                <a:spLocks noChangeArrowheads="1"/>
              </p:cNvSpPr>
              <p:nvPr/>
            </p:nvSpPr>
            <p:spPr bwMode="auto">
              <a:xfrm>
                <a:off x="96" y="28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Ancestor</a:t>
                </a:r>
                <a:endParaRPr lang="en-GB" altLang="x-none" sz="2400"/>
              </a:p>
            </p:txBody>
          </p:sp>
          <p:sp>
            <p:nvSpPr>
              <p:cNvPr id="210972" name="Text Box 28"/>
              <p:cNvSpPr txBox="1">
                <a:spLocks noChangeArrowheads="1"/>
              </p:cNvSpPr>
              <p:nvPr/>
            </p:nvSpPr>
            <p:spPr bwMode="auto">
              <a:xfrm>
                <a:off x="144" y="1680"/>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Evolution</a:t>
                </a:r>
                <a:endParaRPr lang="en-GB" altLang="x-none" sz="2400"/>
              </a:p>
            </p:txBody>
          </p:sp>
          <p:sp>
            <p:nvSpPr>
              <p:cNvPr id="210973" name="Text Box 29"/>
              <p:cNvSpPr txBox="1">
                <a:spLocks noChangeArrowheads="1"/>
              </p:cNvSpPr>
              <p:nvPr/>
            </p:nvSpPr>
            <p:spPr bwMode="auto">
              <a:xfrm>
                <a:off x="96" y="2736"/>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Speciation</a:t>
                </a:r>
                <a:endParaRPr lang="en-GB" altLang="x-none" sz="2400"/>
              </a:p>
            </p:txBody>
          </p:sp>
          <p:grpSp>
            <p:nvGrpSpPr>
              <p:cNvPr id="43024" name="Group 30"/>
              <p:cNvGrpSpPr>
                <a:grpSpLocks/>
              </p:cNvGrpSpPr>
              <p:nvPr/>
            </p:nvGrpSpPr>
            <p:grpSpPr bwMode="auto">
              <a:xfrm>
                <a:off x="737" y="192"/>
                <a:ext cx="1519" cy="3648"/>
                <a:chOff x="689" y="192"/>
                <a:chExt cx="1519" cy="3648"/>
              </a:xfrm>
            </p:grpSpPr>
            <p:grpSp>
              <p:nvGrpSpPr>
                <p:cNvPr id="43025" name="Group 31"/>
                <p:cNvGrpSpPr>
                  <a:grpSpLocks/>
                </p:cNvGrpSpPr>
                <p:nvPr/>
              </p:nvGrpSpPr>
              <p:grpSpPr bwMode="auto">
                <a:xfrm>
                  <a:off x="1008" y="192"/>
                  <a:ext cx="816" cy="3648"/>
                  <a:chOff x="864" y="192"/>
                  <a:chExt cx="816" cy="3648"/>
                </a:xfrm>
              </p:grpSpPr>
              <p:sp>
                <p:nvSpPr>
                  <p:cNvPr id="210976" name="Line 32"/>
                  <p:cNvSpPr>
                    <a:spLocks noChangeShapeType="1"/>
                  </p:cNvSpPr>
                  <p:nvPr/>
                </p:nvSpPr>
                <p:spPr bwMode="auto">
                  <a:xfrm>
                    <a:off x="1248" y="192"/>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77" name="Line 33"/>
                  <p:cNvSpPr>
                    <a:spLocks noChangeShapeType="1"/>
                  </p:cNvSpPr>
                  <p:nvPr/>
                </p:nvSpPr>
                <p:spPr bwMode="auto">
                  <a:xfrm>
                    <a:off x="1248" y="2016"/>
                    <a:ext cx="0" cy="33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78" name="Line 34"/>
                  <p:cNvSpPr>
                    <a:spLocks noChangeShapeType="1"/>
                  </p:cNvSpPr>
                  <p:nvPr/>
                </p:nvSpPr>
                <p:spPr bwMode="auto">
                  <a:xfrm>
                    <a:off x="1248" y="2400"/>
                    <a:ext cx="0" cy="33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79" name="Line 35"/>
                  <p:cNvSpPr>
                    <a:spLocks noChangeShapeType="1"/>
                  </p:cNvSpPr>
                  <p:nvPr/>
                </p:nvSpPr>
                <p:spPr bwMode="auto">
                  <a:xfrm>
                    <a:off x="1248" y="912"/>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0" name="Line 36"/>
                  <p:cNvSpPr>
                    <a:spLocks noChangeShapeType="1"/>
                  </p:cNvSpPr>
                  <p:nvPr/>
                </p:nvSpPr>
                <p:spPr bwMode="auto">
                  <a:xfrm>
                    <a:off x="1248" y="1296"/>
                    <a:ext cx="0" cy="33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43040" name="Group 37"/>
                  <p:cNvGrpSpPr>
                    <a:grpSpLocks/>
                  </p:cNvGrpSpPr>
                  <p:nvPr/>
                </p:nvGrpSpPr>
                <p:grpSpPr bwMode="auto">
                  <a:xfrm>
                    <a:off x="912" y="2736"/>
                    <a:ext cx="720" cy="336"/>
                    <a:chOff x="912" y="3264"/>
                    <a:chExt cx="720" cy="336"/>
                  </a:xfrm>
                </p:grpSpPr>
                <p:sp>
                  <p:nvSpPr>
                    <p:cNvPr id="210982" name="Line 38"/>
                    <p:cNvSpPr>
                      <a:spLocks noChangeShapeType="1"/>
                    </p:cNvSpPr>
                    <p:nvPr/>
                  </p:nvSpPr>
                  <p:spPr bwMode="auto">
                    <a:xfrm flipH="1">
                      <a:off x="912" y="3264"/>
                      <a:ext cx="336" cy="336"/>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3" name="Line 39"/>
                    <p:cNvSpPr>
                      <a:spLocks noChangeShapeType="1"/>
                    </p:cNvSpPr>
                    <p:nvPr/>
                  </p:nvSpPr>
                  <p:spPr bwMode="auto">
                    <a:xfrm>
                      <a:off x="1248" y="3264"/>
                      <a:ext cx="384"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10984" name="Line 40"/>
                  <p:cNvSpPr>
                    <a:spLocks noChangeShapeType="1"/>
                  </p:cNvSpPr>
                  <p:nvPr/>
                </p:nvSpPr>
                <p:spPr bwMode="auto">
                  <a:xfrm>
                    <a:off x="864" y="3072"/>
                    <a:ext cx="0" cy="33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5" name="Line 41"/>
                  <p:cNvSpPr>
                    <a:spLocks noChangeShapeType="1"/>
                  </p:cNvSpPr>
                  <p:nvPr/>
                </p:nvSpPr>
                <p:spPr bwMode="auto">
                  <a:xfrm>
                    <a:off x="1680" y="3072"/>
                    <a:ext cx="0" cy="336"/>
                  </a:xfrm>
                  <a:prstGeom prst="line">
                    <a:avLst/>
                  </a:prstGeom>
                  <a:noFill/>
                  <a:ln w="571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6" name="Line 42"/>
                  <p:cNvSpPr>
                    <a:spLocks noChangeShapeType="1"/>
                  </p:cNvSpPr>
                  <p:nvPr/>
                </p:nvSpPr>
                <p:spPr bwMode="auto">
                  <a:xfrm>
                    <a:off x="864" y="3504"/>
                    <a:ext cx="0" cy="33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7" name="Line 43"/>
                  <p:cNvSpPr>
                    <a:spLocks noChangeShapeType="1"/>
                  </p:cNvSpPr>
                  <p:nvPr/>
                </p:nvSpPr>
                <p:spPr bwMode="auto">
                  <a:xfrm>
                    <a:off x="1680" y="3504"/>
                    <a:ext cx="0" cy="336"/>
                  </a:xfrm>
                  <a:prstGeom prst="line">
                    <a:avLst/>
                  </a:prstGeom>
                  <a:noFill/>
                  <a:ln w="571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8" name="Line 44"/>
                  <p:cNvSpPr>
                    <a:spLocks noChangeShapeType="1"/>
                  </p:cNvSpPr>
                  <p:nvPr/>
                </p:nvSpPr>
                <p:spPr bwMode="auto">
                  <a:xfrm>
                    <a:off x="1248" y="576"/>
                    <a:ext cx="0"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0989" name="Line 45"/>
                  <p:cNvSpPr>
                    <a:spLocks noChangeShapeType="1"/>
                  </p:cNvSpPr>
                  <p:nvPr/>
                </p:nvSpPr>
                <p:spPr bwMode="auto">
                  <a:xfrm>
                    <a:off x="1248" y="1680"/>
                    <a:ext cx="0" cy="2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10990" name="Rectangle 46"/>
                <p:cNvSpPr>
                  <a:spLocks noChangeArrowheads="1"/>
                </p:cNvSpPr>
                <p:nvPr/>
              </p:nvSpPr>
              <p:spPr bwMode="auto">
                <a:xfrm>
                  <a:off x="689" y="3072"/>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accent2"/>
                      </a:solidFill>
                    </a:rPr>
                    <a:t>A</a:t>
                  </a:r>
                  <a:r>
                    <a:rPr lang="en-GB" altLang="x-none" sz="2400" b="1" baseline="-25000">
                      <a:solidFill>
                        <a:schemeClr val="accent2"/>
                      </a:solidFill>
                    </a:rPr>
                    <a:t>1</a:t>
                  </a:r>
                </a:p>
              </p:txBody>
            </p:sp>
            <p:sp>
              <p:nvSpPr>
                <p:cNvPr id="210991" name="Rectangle 47"/>
                <p:cNvSpPr>
                  <a:spLocks noChangeArrowheads="1"/>
                </p:cNvSpPr>
                <p:nvPr/>
              </p:nvSpPr>
              <p:spPr bwMode="auto">
                <a:xfrm>
                  <a:off x="1889" y="3072"/>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folHlink"/>
                      </a:solidFill>
                    </a:rPr>
                    <a:t>A</a:t>
                  </a:r>
                  <a:r>
                    <a:rPr lang="en-GB" altLang="x-none" sz="2400" b="1" baseline="-25000">
                      <a:solidFill>
                        <a:schemeClr val="folHlink"/>
                      </a:solidFill>
                    </a:rPr>
                    <a:t>2</a:t>
                  </a:r>
                  <a:endParaRPr lang="en-GB" altLang="x-none" sz="2400" b="1" baseline="-25000">
                    <a:solidFill>
                      <a:srgbClr val="FF0000"/>
                    </a:solidFill>
                  </a:endParaRPr>
                </a:p>
              </p:txBody>
            </p:sp>
            <p:sp>
              <p:nvSpPr>
                <p:cNvPr id="210992" name="Rectangle 48"/>
                <p:cNvSpPr>
                  <a:spLocks noChangeArrowheads="1"/>
                </p:cNvSpPr>
                <p:nvPr/>
              </p:nvSpPr>
              <p:spPr bwMode="auto">
                <a:xfrm>
                  <a:off x="700" y="35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B</a:t>
                  </a:r>
                  <a:r>
                    <a:rPr lang="en-GB" altLang="x-none" sz="2400" b="1" baseline="-25000">
                      <a:solidFill>
                        <a:srgbClr val="0000FF"/>
                      </a:solidFill>
                    </a:rPr>
                    <a:t>1</a:t>
                  </a:r>
                </a:p>
              </p:txBody>
            </p:sp>
            <p:sp>
              <p:nvSpPr>
                <p:cNvPr id="210993" name="Rectangle 49"/>
                <p:cNvSpPr>
                  <a:spLocks noChangeArrowheads="1"/>
                </p:cNvSpPr>
                <p:nvPr/>
              </p:nvSpPr>
              <p:spPr bwMode="auto">
                <a:xfrm>
                  <a:off x="1900" y="35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FFFF"/>
                      </a:solidFill>
                    </a:rPr>
                    <a:t>B</a:t>
                  </a:r>
                  <a:r>
                    <a:rPr lang="en-GB" altLang="x-none" sz="2400" b="1" baseline="-25000">
                      <a:solidFill>
                        <a:srgbClr val="00FFFF"/>
                      </a:solidFill>
                    </a:rPr>
                    <a:t>2</a:t>
                  </a:r>
                  <a:endParaRPr lang="en-GB" altLang="x-none" sz="2400" b="1" baseline="-25000">
                    <a:solidFill>
                      <a:srgbClr val="0000FF"/>
                    </a:solidFill>
                  </a:endParaRPr>
                </a:p>
              </p:txBody>
            </p:sp>
            <p:sp>
              <p:nvSpPr>
                <p:cNvPr id="210994" name="Rectangle 50"/>
                <p:cNvSpPr>
                  <a:spLocks noChangeArrowheads="1"/>
                </p:cNvSpPr>
                <p:nvPr/>
              </p:nvSpPr>
              <p:spPr bwMode="auto">
                <a:xfrm>
                  <a:off x="1056" y="201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accent2"/>
                      </a:solidFill>
                    </a:rPr>
                    <a:t>A</a:t>
                  </a:r>
                </a:p>
              </p:txBody>
            </p:sp>
            <p:sp>
              <p:nvSpPr>
                <p:cNvPr id="210995" name="Rectangle 51"/>
                <p:cNvSpPr>
                  <a:spLocks noChangeArrowheads="1"/>
                </p:cNvSpPr>
                <p:nvPr/>
              </p:nvSpPr>
              <p:spPr bwMode="auto">
                <a:xfrm>
                  <a:off x="1056" y="240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B</a:t>
                  </a:r>
                  <a:endParaRPr lang="en-GB" altLang="x-none" sz="2400">
                    <a:solidFill>
                      <a:srgbClr val="0000FF"/>
                    </a:solidFill>
                  </a:endParaRPr>
                </a:p>
              </p:txBody>
            </p:sp>
            <p:sp>
              <p:nvSpPr>
                <p:cNvPr id="210996" name="Rectangle 52"/>
                <p:cNvSpPr>
                  <a:spLocks noChangeArrowheads="1"/>
                </p:cNvSpPr>
                <p:nvPr/>
              </p:nvSpPr>
              <p:spPr bwMode="auto">
                <a:xfrm>
                  <a:off x="1056" y="96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A</a:t>
                  </a:r>
                  <a:endParaRPr lang="en-GB" altLang="x-none" sz="2400" b="1">
                    <a:solidFill>
                      <a:schemeClr val="accent2"/>
                    </a:solidFill>
                  </a:endParaRPr>
                </a:p>
              </p:txBody>
            </p:sp>
            <p:sp>
              <p:nvSpPr>
                <p:cNvPr id="210997" name="Rectangle 53"/>
                <p:cNvSpPr>
                  <a:spLocks noChangeArrowheads="1"/>
                </p:cNvSpPr>
                <p:nvPr/>
              </p:nvSpPr>
              <p:spPr bwMode="auto">
                <a:xfrm>
                  <a:off x="1056" y="134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B</a:t>
                  </a:r>
                  <a:endParaRPr lang="en-GB" altLang="x-none" sz="2400" b="1">
                    <a:solidFill>
                      <a:srgbClr val="0000FF"/>
                    </a:solidFill>
                  </a:endParaRPr>
                </a:p>
              </p:txBody>
            </p:sp>
            <p:sp>
              <p:nvSpPr>
                <p:cNvPr id="210998" name="Rectangle 54"/>
                <p:cNvSpPr>
                  <a:spLocks noChangeArrowheads="1"/>
                </p:cNvSpPr>
                <p:nvPr/>
              </p:nvSpPr>
              <p:spPr bwMode="auto">
                <a:xfrm>
                  <a:off x="1056" y="24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A</a:t>
                  </a:r>
                </a:p>
              </p:txBody>
            </p:sp>
          </p:grpSp>
        </p:grpSp>
        <p:grpSp>
          <p:nvGrpSpPr>
            <p:cNvPr id="43015" name="Group 55"/>
            <p:cNvGrpSpPr>
              <a:grpSpLocks/>
            </p:cNvGrpSpPr>
            <p:nvPr/>
          </p:nvGrpSpPr>
          <p:grpSpPr bwMode="auto">
            <a:xfrm>
              <a:off x="115" y="192"/>
              <a:ext cx="624" cy="3840"/>
              <a:chOff x="96" y="240"/>
              <a:chExt cx="624" cy="3840"/>
            </a:xfrm>
          </p:grpSpPr>
          <p:sp>
            <p:nvSpPr>
              <p:cNvPr id="211000" name="Line 56"/>
              <p:cNvSpPr>
                <a:spLocks noChangeShapeType="1"/>
              </p:cNvSpPr>
              <p:nvPr/>
            </p:nvSpPr>
            <p:spPr bwMode="auto">
              <a:xfrm>
                <a:off x="96" y="240"/>
                <a:ext cx="0" cy="384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1001" name="Text Box 57"/>
              <p:cNvSpPr txBox="1">
                <a:spLocks noChangeArrowheads="1"/>
              </p:cNvSpPr>
              <p:nvPr/>
            </p:nvSpPr>
            <p:spPr bwMode="auto">
              <a:xfrm>
                <a:off x="144" y="115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solidFill>
                      <a:srgbClr val="0000FF"/>
                    </a:solidFill>
                  </a:rPr>
                  <a:t>Time</a:t>
                </a:r>
              </a:p>
            </p:txBody>
          </p:sp>
        </p:gr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Group 13"/>
          <p:cNvGrpSpPr>
            <a:grpSpLocks/>
          </p:cNvGrpSpPr>
          <p:nvPr/>
        </p:nvGrpSpPr>
        <p:grpSpPr bwMode="auto">
          <a:xfrm>
            <a:off x="1905000" y="1905000"/>
            <a:ext cx="6096000" cy="2971800"/>
            <a:chOff x="240" y="1200"/>
            <a:chExt cx="3840" cy="1872"/>
          </a:xfrm>
        </p:grpSpPr>
        <p:sp>
          <p:nvSpPr>
            <p:cNvPr id="64515" name="Text Box 3"/>
            <p:cNvSpPr txBox="1">
              <a:spLocks noChangeArrowheads="1"/>
            </p:cNvSpPr>
            <p:nvPr/>
          </p:nvSpPr>
          <p:spPr bwMode="auto">
            <a:xfrm>
              <a:off x="240" y="1200"/>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latin typeface="Courier" charset="0"/>
                </a:rPr>
                <a:t>GAC</a:t>
              </a:r>
              <a:r>
                <a:rPr lang="en-GB" altLang="x-none" sz="2000" b="1">
                  <a:solidFill>
                    <a:srgbClr val="0000FF"/>
                  </a:solidFill>
                  <a:latin typeface="Courier" charset="0"/>
                </a:rPr>
                <a:t>G</a:t>
              </a:r>
              <a:r>
                <a:rPr lang="en-GB" altLang="x-none" sz="2000" b="1">
                  <a:latin typeface="Courier" charset="0"/>
                </a:rPr>
                <a:t>ACCATAGA</a:t>
              </a:r>
              <a:r>
                <a:rPr lang="en-GB" altLang="x-none" sz="2000" b="1">
                  <a:solidFill>
                    <a:srgbClr val="FF0000"/>
                  </a:solidFill>
                  <a:latin typeface="Courier" charset="0"/>
                </a:rPr>
                <a:t>C</a:t>
              </a:r>
              <a:r>
                <a:rPr lang="en-GB" altLang="x-none" sz="2000" b="1">
                  <a:latin typeface="Courier" charset="0"/>
                </a:rPr>
                <a:t>C</a:t>
              </a:r>
              <a:r>
                <a:rPr lang="en-GB" altLang="x-none" sz="2000" b="1">
                  <a:solidFill>
                    <a:srgbClr val="0000FF"/>
                  </a:solidFill>
                  <a:latin typeface="Courier" charset="0"/>
                </a:rPr>
                <a:t>A</a:t>
              </a:r>
              <a:r>
                <a:rPr lang="en-GB" altLang="x-none" sz="2000" b="1">
                  <a:latin typeface="Courier" charset="0"/>
                </a:rPr>
                <a:t>GCATAG</a:t>
              </a:r>
            </a:p>
            <a:p>
              <a:pPr>
                <a:spcBef>
                  <a:spcPct val="50000"/>
                </a:spcBef>
                <a:defRPr/>
              </a:pPr>
              <a:r>
                <a:rPr lang="en-GB" altLang="x-none" sz="2000" b="1">
                  <a:latin typeface="Courier" charset="0"/>
                </a:rPr>
                <a:t>GAC</a:t>
              </a:r>
              <a:r>
                <a:rPr lang="en-GB" altLang="x-none" sz="2000" b="1">
                  <a:solidFill>
                    <a:srgbClr val="0000FF"/>
                  </a:solidFill>
                  <a:latin typeface="Courier" charset="0"/>
                </a:rPr>
                <a:t>T</a:t>
              </a:r>
              <a:r>
                <a:rPr lang="en-GB" altLang="x-none" sz="2000" b="1">
                  <a:latin typeface="Courier" charset="0"/>
                </a:rPr>
                <a:t>ACCATAGA</a:t>
              </a:r>
              <a:r>
                <a:rPr lang="en-GB" altLang="x-none" sz="2000" b="1">
                  <a:solidFill>
                    <a:srgbClr val="FF0000"/>
                  </a:solidFill>
                  <a:latin typeface="Courier" charset="0"/>
                </a:rPr>
                <a:t>-</a:t>
              </a:r>
              <a:r>
                <a:rPr lang="en-GB" altLang="x-none" sz="2000" b="1">
                  <a:latin typeface="Courier" charset="0"/>
                </a:rPr>
                <a:t>C</a:t>
              </a:r>
              <a:r>
                <a:rPr lang="en-GB" altLang="x-none" sz="2000" b="1">
                  <a:solidFill>
                    <a:srgbClr val="0000FF"/>
                  </a:solidFill>
                  <a:latin typeface="Courier" charset="0"/>
                </a:rPr>
                <a:t>T</a:t>
              </a:r>
              <a:r>
                <a:rPr lang="en-GB" altLang="x-none" sz="2000" b="1">
                  <a:latin typeface="Courier" charset="0"/>
                </a:rPr>
                <a:t>GCAAAG</a:t>
              </a:r>
            </a:p>
            <a:p>
              <a:pPr>
                <a:spcBef>
                  <a:spcPct val="50000"/>
                </a:spcBef>
                <a:defRPr/>
              </a:pPr>
              <a:r>
                <a:rPr lang="en-GB" altLang="x-none" sz="2000" b="1">
                  <a:solidFill>
                    <a:srgbClr val="FF0000"/>
                  </a:solidFill>
                  <a:latin typeface="Courier" charset="0"/>
                </a:rPr>
                <a:t>*** ******** * *** **</a:t>
              </a:r>
            </a:p>
          </p:txBody>
        </p:sp>
        <p:sp>
          <p:nvSpPr>
            <p:cNvPr id="64516" name="Text Box 4"/>
            <p:cNvSpPr txBox="1">
              <a:spLocks noChangeArrowheads="1"/>
            </p:cNvSpPr>
            <p:nvPr/>
          </p:nvSpPr>
          <p:spPr bwMode="auto">
            <a:xfrm>
              <a:off x="288" y="2246"/>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latin typeface="Courier" charset="0"/>
                </a:rPr>
                <a:t>GAC</a:t>
              </a:r>
              <a:r>
                <a:rPr lang="en-GB" altLang="x-none" sz="2000" b="1">
                  <a:solidFill>
                    <a:srgbClr val="0000FF"/>
                  </a:solidFill>
                  <a:latin typeface="Courier" charset="0"/>
                </a:rPr>
                <a:t>G</a:t>
              </a:r>
              <a:r>
                <a:rPr lang="en-GB" altLang="x-none" sz="2000" b="1">
                  <a:latin typeface="Courier" charset="0"/>
                </a:rPr>
                <a:t>ACCATAGAC</a:t>
              </a:r>
              <a:r>
                <a:rPr lang="en-GB" altLang="x-none" sz="2000" b="1">
                  <a:solidFill>
                    <a:srgbClr val="0000FF"/>
                  </a:solidFill>
                  <a:latin typeface="Courier" charset="0"/>
                </a:rPr>
                <a:t>C</a:t>
              </a:r>
              <a:r>
                <a:rPr lang="en-GB" altLang="x-none" sz="2000" b="1">
                  <a:solidFill>
                    <a:srgbClr val="FF0000"/>
                  </a:solidFill>
                  <a:latin typeface="Courier" charset="0"/>
                </a:rPr>
                <a:t>A</a:t>
              </a:r>
              <a:r>
                <a:rPr lang="en-GB" altLang="x-none" sz="2000" b="1">
                  <a:latin typeface="Courier" charset="0"/>
                </a:rPr>
                <a:t>GCA</a:t>
              </a:r>
              <a:r>
                <a:rPr lang="en-GB" altLang="x-none" sz="2000" b="1">
                  <a:solidFill>
                    <a:srgbClr val="0000FF"/>
                  </a:solidFill>
                  <a:latin typeface="Courier" charset="0"/>
                </a:rPr>
                <a:t>T</a:t>
              </a:r>
              <a:r>
                <a:rPr lang="en-GB" altLang="x-none" sz="2000" b="1">
                  <a:latin typeface="Courier" charset="0"/>
                </a:rPr>
                <a:t>AG</a:t>
              </a:r>
            </a:p>
            <a:p>
              <a:pPr>
                <a:spcBef>
                  <a:spcPct val="50000"/>
                </a:spcBef>
                <a:defRPr/>
              </a:pPr>
              <a:r>
                <a:rPr lang="en-GB" altLang="x-none" sz="2000" b="1">
                  <a:latin typeface="Courier" charset="0"/>
                </a:rPr>
                <a:t>GAC</a:t>
              </a:r>
              <a:r>
                <a:rPr lang="en-GB" altLang="x-none" sz="2000" b="1">
                  <a:solidFill>
                    <a:srgbClr val="0000FF"/>
                  </a:solidFill>
                  <a:latin typeface="Courier" charset="0"/>
                </a:rPr>
                <a:t>T</a:t>
              </a:r>
              <a:r>
                <a:rPr lang="en-GB" altLang="x-none" sz="2000" b="1">
                  <a:latin typeface="Courier" charset="0"/>
                </a:rPr>
                <a:t>ACCATAGAC</a:t>
              </a:r>
              <a:r>
                <a:rPr lang="en-GB" altLang="x-none" sz="2000" b="1">
                  <a:solidFill>
                    <a:srgbClr val="0000FF"/>
                  </a:solidFill>
                  <a:latin typeface="Courier" charset="0"/>
                </a:rPr>
                <a:t>T</a:t>
              </a:r>
              <a:r>
                <a:rPr lang="en-GB" altLang="x-none" sz="2000" b="1">
                  <a:solidFill>
                    <a:srgbClr val="FF0000"/>
                  </a:solidFill>
                  <a:latin typeface="Courier" charset="0"/>
                </a:rPr>
                <a:t>-</a:t>
              </a:r>
              <a:r>
                <a:rPr lang="en-GB" altLang="x-none" sz="2000" b="1">
                  <a:latin typeface="Courier" charset="0"/>
                </a:rPr>
                <a:t>GCA</a:t>
              </a:r>
              <a:r>
                <a:rPr lang="en-GB" altLang="x-none" sz="2000" b="1">
                  <a:solidFill>
                    <a:srgbClr val="0000FF"/>
                  </a:solidFill>
                  <a:latin typeface="Courier" charset="0"/>
                </a:rPr>
                <a:t>A</a:t>
              </a:r>
              <a:r>
                <a:rPr lang="en-GB" altLang="x-none" sz="2000" b="1">
                  <a:latin typeface="Courier" charset="0"/>
                </a:rPr>
                <a:t>AG</a:t>
              </a:r>
            </a:p>
            <a:p>
              <a:pPr>
                <a:spcBef>
                  <a:spcPct val="50000"/>
                </a:spcBef>
                <a:defRPr/>
              </a:pPr>
              <a:r>
                <a:rPr lang="en-GB" altLang="x-none" sz="2000" b="1">
                  <a:solidFill>
                    <a:srgbClr val="FF0000"/>
                  </a:solidFill>
                  <a:latin typeface="Courier" charset="0"/>
                </a:rPr>
                <a:t>*** *********  *** **</a:t>
              </a:r>
            </a:p>
          </p:txBody>
        </p:sp>
        <p:grpSp>
          <p:nvGrpSpPr>
            <p:cNvPr id="45066" name="Group 5"/>
            <p:cNvGrpSpPr>
              <a:grpSpLocks/>
            </p:cNvGrpSpPr>
            <p:nvPr/>
          </p:nvGrpSpPr>
          <p:grpSpPr bwMode="auto">
            <a:xfrm>
              <a:off x="1488" y="1632"/>
              <a:ext cx="1200" cy="1392"/>
              <a:chOff x="1488" y="1632"/>
              <a:chExt cx="1200" cy="1392"/>
            </a:xfrm>
          </p:grpSpPr>
          <p:sp>
            <p:nvSpPr>
              <p:cNvPr id="64518" name="Line 6"/>
              <p:cNvSpPr>
                <a:spLocks noChangeShapeType="1"/>
              </p:cNvSpPr>
              <p:nvPr/>
            </p:nvSpPr>
            <p:spPr bwMode="auto">
              <a:xfrm flipH="1" flipV="1">
                <a:off x="1488" y="1632"/>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19" name="Line 7"/>
              <p:cNvSpPr>
                <a:spLocks noChangeShapeType="1"/>
              </p:cNvSpPr>
              <p:nvPr/>
            </p:nvSpPr>
            <p:spPr bwMode="auto">
              <a:xfrm flipH="1" flipV="1">
                <a:off x="1728" y="2688"/>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20" name="Line 8"/>
              <p:cNvSpPr>
                <a:spLocks noChangeShapeType="1"/>
              </p:cNvSpPr>
              <p:nvPr/>
            </p:nvSpPr>
            <p:spPr bwMode="auto">
              <a:xfrm>
                <a:off x="1536" y="1968"/>
                <a:ext cx="115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21" name="Line 9"/>
              <p:cNvSpPr>
                <a:spLocks noChangeShapeType="1"/>
              </p:cNvSpPr>
              <p:nvPr/>
            </p:nvSpPr>
            <p:spPr bwMode="auto">
              <a:xfrm>
                <a:off x="1776" y="3024"/>
                <a:ext cx="91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22" name="Line 10"/>
              <p:cNvSpPr>
                <a:spLocks noChangeShapeType="1"/>
              </p:cNvSpPr>
              <p:nvPr/>
            </p:nvSpPr>
            <p:spPr bwMode="auto">
              <a:xfrm flipV="1">
                <a:off x="2688" y="1968"/>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64523" name="Text Box 11"/>
            <p:cNvSpPr txBox="1">
              <a:spLocks noChangeArrowheads="1"/>
            </p:cNvSpPr>
            <p:nvPr/>
          </p:nvSpPr>
          <p:spPr bwMode="auto">
            <a:xfrm>
              <a:off x="2880" y="1776"/>
              <a:ext cx="120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Two possible positions for the indel</a:t>
              </a:r>
            </a:p>
          </p:txBody>
        </p:sp>
      </p:grpSp>
      <p:sp>
        <p:nvSpPr>
          <p:cNvPr id="45058" name="Text Box 14"/>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Molecular evolution</a:t>
            </a:r>
            <a:endParaRPr lang="en-GB" altLang="x-none" sz="1200">
              <a:solidFill>
                <a:srgbClr val="0000FF"/>
              </a:solidFill>
            </a:endParaRPr>
          </a:p>
        </p:txBody>
      </p:sp>
      <p:sp>
        <p:nvSpPr>
          <p:cNvPr id="64527" name="Line 15"/>
          <p:cNvSpPr>
            <a:spLocks noChangeShapeType="1"/>
          </p:cNvSpPr>
          <p:nvPr/>
        </p:nvSpPr>
        <p:spPr bwMode="auto">
          <a:xfrm>
            <a:off x="4191000" y="22098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28" name="Line 16"/>
          <p:cNvSpPr>
            <a:spLocks noChangeShapeType="1"/>
          </p:cNvSpPr>
          <p:nvPr/>
        </p:nvSpPr>
        <p:spPr bwMode="auto">
          <a:xfrm>
            <a:off x="2514600" y="22098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29" name="Line 17"/>
          <p:cNvSpPr>
            <a:spLocks noChangeShapeType="1"/>
          </p:cNvSpPr>
          <p:nvPr/>
        </p:nvSpPr>
        <p:spPr bwMode="auto">
          <a:xfrm>
            <a:off x="2590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30" name="Line 18"/>
          <p:cNvSpPr>
            <a:spLocks noChangeShapeType="1"/>
          </p:cNvSpPr>
          <p:nvPr/>
        </p:nvSpPr>
        <p:spPr bwMode="auto">
          <a:xfrm>
            <a:off x="4114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4531" name="Line 19"/>
          <p:cNvSpPr>
            <a:spLocks noChangeShapeType="1"/>
          </p:cNvSpPr>
          <p:nvPr/>
        </p:nvSpPr>
        <p:spPr bwMode="auto">
          <a:xfrm>
            <a:off x="4876800" y="3886200"/>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ChangeArrowheads="1"/>
          </p:cNvSpPr>
          <p:nvPr/>
        </p:nvSpPr>
        <p:spPr bwMode="auto">
          <a:xfrm>
            <a:off x="0" y="1600200"/>
            <a:ext cx="9144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lstStyle>
            <a:lvl1pPr marL="342900" indent="-342900">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buFontTx/>
              <a:buNone/>
            </a:pPr>
            <a:r>
              <a:rPr lang="en-GB" altLang="x-none" sz="2800" b="1" dirty="0">
                <a:solidFill>
                  <a:srgbClr val="FF0000"/>
                </a:solidFill>
                <a:ea typeface="Times" charset="0"/>
                <a:cs typeface="Times" charset="0"/>
              </a:rPr>
              <a:t>•</a:t>
            </a:r>
            <a:r>
              <a:rPr lang="en-GB" altLang="x-none" sz="2800" b="1" dirty="0">
                <a:solidFill>
                  <a:srgbClr val="000000"/>
                </a:solidFill>
                <a:ea typeface="Times" charset="0"/>
                <a:cs typeface="Times" charset="0"/>
              </a:rPr>
              <a:t> Starting point: a set of homologous, aligned DNA or protein sequences</a:t>
            </a:r>
          </a:p>
          <a:p>
            <a:pPr eaLnBrk="1" hangingPunct="1">
              <a:buFontTx/>
              <a:buNone/>
            </a:pPr>
            <a:endParaRPr lang="en-GB" altLang="x-none" sz="2800" b="1" dirty="0">
              <a:solidFill>
                <a:srgbClr val="000000"/>
              </a:solidFill>
              <a:ea typeface="Times" charset="0"/>
              <a:cs typeface="Times" charset="0"/>
            </a:endParaRPr>
          </a:p>
          <a:p>
            <a:pPr eaLnBrk="1" hangingPunct="1">
              <a:buFontTx/>
              <a:buNone/>
            </a:pPr>
            <a:r>
              <a:rPr lang="en-GB" altLang="x-none" sz="2800" b="1" dirty="0">
                <a:solidFill>
                  <a:srgbClr val="FF0000"/>
                </a:solidFill>
                <a:ea typeface="Times" charset="0"/>
                <a:cs typeface="Times" charset="0"/>
              </a:rPr>
              <a:t>• </a:t>
            </a:r>
            <a:r>
              <a:rPr lang="en-GB" altLang="x-none" sz="2800" b="1" dirty="0">
                <a:solidFill>
                  <a:srgbClr val="000000"/>
                </a:solidFill>
                <a:ea typeface="Times" charset="0"/>
                <a:cs typeface="Times" charset="0"/>
              </a:rPr>
              <a:t>Result of the process: a tree describing evolutionary relationships between the considered sequences i.e.  a phylogenetic tree</a:t>
            </a:r>
          </a:p>
          <a:p>
            <a:pPr eaLnBrk="1" hangingPunct="1">
              <a:buFontTx/>
              <a:buNone/>
            </a:pPr>
            <a:endParaRPr lang="en-GB" altLang="x-none" sz="2400" dirty="0">
              <a:solidFill>
                <a:srgbClr val="000000"/>
              </a:solidFill>
              <a:ea typeface="Times" charset="0"/>
              <a:cs typeface="Times" charset="0"/>
            </a:endParaRPr>
          </a:p>
        </p:txBody>
      </p:sp>
      <p:sp>
        <p:nvSpPr>
          <p:cNvPr id="17411" name="Text Box 4"/>
          <p:cNvSpPr txBox="1">
            <a:spLocks noChangeArrowheads="1"/>
          </p:cNvSpPr>
          <p:nvPr/>
        </p:nvSpPr>
        <p:spPr bwMode="auto">
          <a:xfrm>
            <a:off x="0" y="-27384"/>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Phylogeny analyses</a:t>
            </a:r>
            <a:endParaRPr lang="en-GB" altLang="x-none" sz="12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2"/>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Molecular Phylogenetic Analysis</a:t>
            </a:r>
            <a:endParaRPr lang="en-GB" altLang="x-none" b="1">
              <a:solidFill>
                <a:srgbClr val="0000FF"/>
              </a:solidFill>
            </a:endParaRPr>
          </a:p>
        </p:txBody>
      </p:sp>
      <p:sp>
        <p:nvSpPr>
          <p:cNvPr id="73731" name="Text Box 3"/>
          <p:cNvSpPr txBox="1">
            <a:spLocks noChangeArrowheads="1"/>
          </p:cNvSpPr>
          <p:nvPr/>
        </p:nvSpPr>
        <p:spPr bwMode="auto">
          <a:xfrm>
            <a:off x="107950" y="1268413"/>
            <a:ext cx="899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Is the study of evolutionary relationships between genes and species.</a:t>
            </a:r>
            <a:endParaRPr lang="en-GB" altLang="x-none" sz="2400" b="1"/>
          </a:p>
        </p:txBody>
      </p:sp>
      <p:sp>
        <p:nvSpPr>
          <p:cNvPr id="73732" name="Text Box 4"/>
          <p:cNvSpPr txBox="1">
            <a:spLocks noChangeArrowheads="1"/>
          </p:cNvSpPr>
          <p:nvPr/>
        </p:nvSpPr>
        <p:spPr bwMode="auto">
          <a:xfrm>
            <a:off x="49213" y="2708275"/>
            <a:ext cx="90503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a:t>
            </a:r>
            <a:r>
              <a:rPr lang="en-GB" altLang="x-none" sz="2800" b="1"/>
              <a:t> The actual pattern of evolutionary history is the </a:t>
            </a:r>
            <a:r>
              <a:rPr lang="en-GB" altLang="x-none" sz="2800" b="1">
                <a:solidFill>
                  <a:srgbClr val="FF0000"/>
                </a:solidFill>
              </a:rPr>
              <a:t>phylogeny</a:t>
            </a:r>
            <a:r>
              <a:rPr lang="en-GB" altLang="x-none" sz="2800" b="1"/>
              <a:t> or </a:t>
            </a:r>
            <a:r>
              <a:rPr lang="en-GB" altLang="x-none" sz="2800" b="1">
                <a:solidFill>
                  <a:srgbClr val="FF0000"/>
                </a:solidFill>
              </a:rPr>
              <a:t>evolutionary tree</a:t>
            </a:r>
            <a:r>
              <a:rPr lang="en-GB" altLang="x-none" sz="2800" b="1"/>
              <a:t> which we try to estimate.</a:t>
            </a:r>
            <a:endParaRPr lang="en-GB" altLang="x-none"/>
          </a:p>
        </p:txBody>
      </p:sp>
      <p:sp>
        <p:nvSpPr>
          <p:cNvPr id="73733" name="Text Box 5"/>
          <p:cNvSpPr txBox="1">
            <a:spLocks noChangeArrowheads="1"/>
          </p:cNvSpPr>
          <p:nvPr/>
        </p:nvSpPr>
        <p:spPr bwMode="auto">
          <a:xfrm>
            <a:off x="107950" y="4365625"/>
            <a:ext cx="8991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a:t>
            </a:r>
            <a:r>
              <a:rPr lang="en-GB" altLang="x-none" sz="2800" b="1"/>
              <a:t> A tree is a mathematical structure which is used to model the actual evolutionary history of a group of sequences or organisms.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ZoneTexte 1"/>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latin typeface="Helvetica" charset="0"/>
              </a:rPr>
              <a:t>Molecular Phylogeny Analysis</a:t>
            </a:r>
            <a:endParaRPr lang="en-GB" altLang="x-none" sz="3600">
              <a:solidFill>
                <a:srgbClr val="0000FF"/>
              </a:solidFill>
            </a:endParaRPr>
          </a:p>
        </p:txBody>
      </p:sp>
      <p:sp>
        <p:nvSpPr>
          <p:cNvPr id="49154" name="ZoneTexte 2"/>
          <p:cNvSpPr txBox="1">
            <a:spLocks noChangeArrowheads="1"/>
          </p:cNvSpPr>
          <p:nvPr/>
        </p:nvSpPr>
        <p:spPr bwMode="auto">
          <a:xfrm>
            <a:off x="0" y="981075"/>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rPr>
              <a:t>•</a:t>
            </a:r>
            <a:r>
              <a:rPr lang="en-GB" altLang="x-none" b="1"/>
              <a:t> </a:t>
            </a:r>
            <a:r>
              <a:rPr lang="en-GB" altLang="x-none" b="1">
                <a:solidFill>
                  <a:srgbClr val="0000FF"/>
                </a:solidFill>
              </a:rPr>
              <a:t>Specifying the history of gene evolution is one of the most important aims of the current study of molecular evolution;</a:t>
            </a:r>
          </a:p>
        </p:txBody>
      </p:sp>
      <p:sp>
        <p:nvSpPr>
          <p:cNvPr id="46083" name="ZoneTexte 3"/>
          <p:cNvSpPr txBox="1">
            <a:spLocks noChangeArrowheads="1"/>
          </p:cNvSpPr>
          <p:nvPr/>
        </p:nvSpPr>
        <p:spPr bwMode="auto">
          <a:xfrm>
            <a:off x="-9525" y="2757488"/>
            <a:ext cx="90376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rPr>
              <a:t>•</a:t>
            </a:r>
            <a:r>
              <a:rPr lang="en-GB" altLang="x-none" b="1"/>
              <a:t> Molecular phylogeny methods allow, from a set of aligned sequences, the suggestion of phylogenetic trees (</a:t>
            </a:r>
            <a:r>
              <a:rPr lang="en-GB" altLang="x-none" b="1">
                <a:solidFill>
                  <a:srgbClr val="FF0000"/>
                </a:solidFill>
              </a:rPr>
              <a:t>inferred trees</a:t>
            </a:r>
            <a:r>
              <a:rPr lang="en-GB" altLang="x-none" b="1"/>
              <a:t>) which aim at reconstructing the history of successive divergence which took place during the evolution, between the considered sequences and their common ancestor. </a:t>
            </a:r>
          </a:p>
        </p:txBody>
      </p:sp>
      <p:sp>
        <p:nvSpPr>
          <p:cNvPr id="46084" name="ZoneTexte 4"/>
          <p:cNvSpPr txBox="1">
            <a:spLocks noChangeArrowheads="1"/>
          </p:cNvSpPr>
          <p:nvPr/>
        </p:nvSpPr>
        <p:spPr bwMode="auto">
          <a:xfrm>
            <a:off x="0" y="602138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rPr>
              <a:t>•</a:t>
            </a:r>
            <a:r>
              <a:rPr lang="en-GB" altLang="x-none" b="1"/>
              <a:t> </a:t>
            </a:r>
            <a:r>
              <a:rPr lang="en-GB" altLang="x-none" b="1">
                <a:solidFill>
                  <a:srgbClr val="0000FF"/>
                </a:solidFill>
              </a:rPr>
              <a:t>These trees may not be the same as the </a:t>
            </a:r>
            <a:r>
              <a:rPr lang="en-GB" altLang="x-none" b="1">
                <a:solidFill>
                  <a:srgbClr val="FF0000"/>
                </a:solidFill>
              </a:rPr>
              <a:t>true tree</a:t>
            </a:r>
            <a:r>
              <a:rPr lang="en-GB" altLang="x-none"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additive="base">
                                        <p:cTn id="7" dur="1000" fill="hold"/>
                                        <p:tgtEl>
                                          <p:spTgt spid="46083"/>
                                        </p:tgtEl>
                                        <p:attrNameLst>
                                          <p:attrName>ppt_x</p:attrName>
                                        </p:attrNameLst>
                                      </p:cBhvr>
                                      <p:tavLst>
                                        <p:tav tm="0">
                                          <p:val>
                                            <p:strVal val="#ppt_x"/>
                                          </p:val>
                                        </p:tav>
                                        <p:tav tm="100000">
                                          <p:val>
                                            <p:strVal val="#ppt_x"/>
                                          </p:val>
                                        </p:tav>
                                      </p:tavLst>
                                    </p:anim>
                                    <p:anim calcmode="lin" valueType="num">
                                      <p:cBhvr additive="base">
                                        <p:cTn id="8" dur="1000" fill="hold"/>
                                        <p:tgtEl>
                                          <p:spTgt spid="4608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46084"/>
                                        </p:tgtEl>
                                        <p:attrNameLst>
                                          <p:attrName>style.visibility</p:attrName>
                                        </p:attrNameLst>
                                      </p:cBhvr>
                                      <p:to>
                                        <p:strVal val="visible"/>
                                      </p:to>
                                    </p:set>
                                    <p:anim calcmode="lin" valueType="num">
                                      <p:cBhvr additive="base">
                                        <p:cTn id="12" dur="1000" fill="hold"/>
                                        <p:tgtEl>
                                          <p:spTgt spid="46084"/>
                                        </p:tgtEl>
                                        <p:attrNameLst>
                                          <p:attrName>ppt_x</p:attrName>
                                        </p:attrNameLst>
                                      </p:cBhvr>
                                      <p:tavLst>
                                        <p:tav tm="0">
                                          <p:val>
                                            <p:strVal val="#ppt_x"/>
                                          </p:val>
                                        </p:tav>
                                        <p:tav tm="100000">
                                          <p:val>
                                            <p:strVal val="#ppt_x"/>
                                          </p:val>
                                        </p:tav>
                                      </p:tavLst>
                                    </p:anim>
                                    <p:anim calcmode="lin" valueType="num">
                                      <p:cBhvr additive="base">
                                        <p:cTn id="13" dur="1000" fill="hold"/>
                                        <p:tgtEl>
                                          <p:spTgt spid="46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4608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4925" y="4740275"/>
            <a:ext cx="910907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a:t>
            </a:r>
            <a:r>
              <a:rPr lang="en-GB" altLang="x-none" sz="3200" b="1"/>
              <a:t> </a:t>
            </a:r>
            <a:r>
              <a:rPr lang="en-GB" altLang="x-none" sz="3200" b="1">
                <a:solidFill>
                  <a:srgbClr val="0000FF"/>
                </a:solidFill>
              </a:rPr>
              <a:t>In practice, phylogenetic analyses usually generate phylogenetic trees with accurate parts and imprecise parts.</a:t>
            </a:r>
          </a:p>
        </p:txBody>
      </p:sp>
      <p:sp>
        <p:nvSpPr>
          <p:cNvPr id="51202" name="ZoneTexte 2"/>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latin typeface="Helvetica" charset="0"/>
              </a:rPr>
              <a:t>Molecular Phylogeny Analysis</a:t>
            </a:r>
            <a:endParaRPr lang="en-GB" altLang="x-none" sz="3600">
              <a:solidFill>
                <a:srgbClr val="0000FF"/>
              </a:solidFill>
            </a:endParaRPr>
          </a:p>
        </p:txBody>
      </p:sp>
      <p:sp>
        <p:nvSpPr>
          <p:cNvPr id="51203" name="ZoneTexte 1"/>
          <p:cNvSpPr txBox="1">
            <a:spLocks noChangeArrowheads="1"/>
          </p:cNvSpPr>
          <p:nvPr/>
        </p:nvSpPr>
        <p:spPr bwMode="auto">
          <a:xfrm>
            <a:off x="0" y="90805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rPr>
              <a:t>•</a:t>
            </a:r>
            <a:r>
              <a:rPr lang="en-GB" altLang="x-none" b="1"/>
              <a:t> Reconstruction of phylogenetic trees is a statistical problem, and a reconstructed tree is an estimate of a </a:t>
            </a:r>
            <a:r>
              <a:rPr lang="en-GB" altLang="x-none" b="1">
                <a:solidFill>
                  <a:srgbClr val="FF0000"/>
                </a:solidFill>
              </a:rPr>
              <a:t>true tree with a given topology and given branch length</a:t>
            </a:r>
            <a:r>
              <a:rPr lang="en-GB" altLang="x-none" b="1"/>
              <a:t>;</a:t>
            </a:r>
          </a:p>
        </p:txBody>
      </p:sp>
      <p:sp>
        <p:nvSpPr>
          <p:cNvPr id="51204" name="ZoneTexte 3"/>
          <p:cNvSpPr txBox="1">
            <a:spLocks noChangeArrowheads="1"/>
          </p:cNvSpPr>
          <p:nvPr/>
        </p:nvSpPr>
        <p:spPr bwMode="auto">
          <a:xfrm>
            <a:off x="0" y="3357563"/>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b="1">
                <a:solidFill>
                  <a:srgbClr val="FF0000"/>
                </a:solidFill>
              </a:rPr>
              <a:t>•</a:t>
            </a:r>
            <a:r>
              <a:rPr lang="en-GB" altLang="x-none" b="1"/>
              <a:t> The accuracy of this estimation should be statistically established;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Line 2"/>
          <p:cNvSpPr>
            <a:spLocks noChangeShapeType="1"/>
          </p:cNvSpPr>
          <p:nvPr/>
        </p:nvSpPr>
        <p:spPr bwMode="auto">
          <a:xfrm>
            <a:off x="609600" y="1676400"/>
            <a:ext cx="3352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35" name="Line 3"/>
          <p:cNvSpPr>
            <a:spLocks noChangeShapeType="1"/>
          </p:cNvSpPr>
          <p:nvPr/>
        </p:nvSpPr>
        <p:spPr bwMode="auto">
          <a:xfrm>
            <a:off x="685800" y="2743200"/>
            <a:ext cx="32766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36" name="Line 4"/>
          <p:cNvSpPr>
            <a:spLocks noChangeShapeType="1"/>
          </p:cNvSpPr>
          <p:nvPr/>
        </p:nvSpPr>
        <p:spPr bwMode="auto">
          <a:xfrm>
            <a:off x="12192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37" name="Line 5"/>
          <p:cNvSpPr>
            <a:spLocks noChangeShapeType="1"/>
          </p:cNvSpPr>
          <p:nvPr/>
        </p:nvSpPr>
        <p:spPr bwMode="auto">
          <a:xfrm>
            <a:off x="17526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38" name="Line 6"/>
          <p:cNvSpPr>
            <a:spLocks noChangeShapeType="1"/>
          </p:cNvSpPr>
          <p:nvPr/>
        </p:nvSpPr>
        <p:spPr bwMode="auto">
          <a:xfrm>
            <a:off x="22860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39" name="Line 7"/>
          <p:cNvSpPr>
            <a:spLocks noChangeShapeType="1"/>
          </p:cNvSpPr>
          <p:nvPr/>
        </p:nvSpPr>
        <p:spPr bwMode="auto">
          <a:xfrm>
            <a:off x="28194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0" name="Line 8"/>
          <p:cNvSpPr>
            <a:spLocks noChangeShapeType="1"/>
          </p:cNvSpPr>
          <p:nvPr/>
        </p:nvSpPr>
        <p:spPr bwMode="auto">
          <a:xfrm>
            <a:off x="34290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1" name="Line 9"/>
          <p:cNvSpPr>
            <a:spLocks noChangeShapeType="1"/>
          </p:cNvSpPr>
          <p:nvPr/>
        </p:nvSpPr>
        <p:spPr bwMode="auto">
          <a:xfrm>
            <a:off x="39624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2" name="Line 10"/>
          <p:cNvSpPr>
            <a:spLocks noChangeShapeType="1"/>
          </p:cNvSpPr>
          <p:nvPr/>
        </p:nvSpPr>
        <p:spPr bwMode="auto">
          <a:xfrm>
            <a:off x="6858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3" name="Line 11"/>
          <p:cNvSpPr>
            <a:spLocks noChangeShapeType="1"/>
          </p:cNvSpPr>
          <p:nvPr/>
        </p:nvSpPr>
        <p:spPr bwMode="auto">
          <a:xfrm>
            <a:off x="12192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4" name="Line 12"/>
          <p:cNvSpPr>
            <a:spLocks noChangeShapeType="1"/>
          </p:cNvSpPr>
          <p:nvPr/>
        </p:nvSpPr>
        <p:spPr bwMode="auto">
          <a:xfrm>
            <a:off x="17526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5" name="Line 13"/>
          <p:cNvSpPr>
            <a:spLocks noChangeShapeType="1"/>
          </p:cNvSpPr>
          <p:nvPr/>
        </p:nvSpPr>
        <p:spPr bwMode="auto">
          <a:xfrm>
            <a:off x="22860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6" name="Line 14"/>
          <p:cNvSpPr>
            <a:spLocks noChangeShapeType="1"/>
          </p:cNvSpPr>
          <p:nvPr/>
        </p:nvSpPr>
        <p:spPr bwMode="auto">
          <a:xfrm>
            <a:off x="28194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7" name="Line 15"/>
          <p:cNvSpPr>
            <a:spLocks noChangeShapeType="1"/>
          </p:cNvSpPr>
          <p:nvPr/>
        </p:nvSpPr>
        <p:spPr bwMode="auto">
          <a:xfrm>
            <a:off x="33528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8" name="Line 16"/>
          <p:cNvSpPr>
            <a:spLocks noChangeShapeType="1"/>
          </p:cNvSpPr>
          <p:nvPr/>
        </p:nvSpPr>
        <p:spPr bwMode="auto">
          <a:xfrm>
            <a:off x="3962400" y="25908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49" name="Text Box 17"/>
          <p:cNvSpPr txBox="1">
            <a:spLocks noChangeArrowheads="1"/>
          </p:cNvSpPr>
          <p:nvPr/>
        </p:nvSpPr>
        <p:spPr bwMode="auto">
          <a:xfrm>
            <a:off x="533400" y="2895600"/>
            <a:ext cx="5410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fr-FR" altLang="x-none"/>
          </a:p>
        </p:txBody>
      </p:sp>
      <p:grpSp>
        <p:nvGrpSpPr>
          <p:cNvPr id="53265" name="Group 18"/>
          <p:cNvGrpSpPr>
            <a:grpSpLocks/>
          </p:cNvGrpSpPr>
          <p:nvPr/>
        </p:nvGrpSpPr>
        <p:grpSpPr bwMode="auto">
          <a:xfrm>
            <a:off x="381000" y="1219200"/>
            <a:ext cx="8610600" cy="2012950"/>
            <a:chOff x="240" y="748"/>
            <a:chExt cx="5424" cy="1268"/>
          </a:xfrm>
        </p:grpSpPr>
        <p:sp>
          <p:nvSpPr>
            <p:cNvPr id="146451" name="Text Box 19"/>
            <p:cNvSpPr txBox="1">
              <a:spLocks noChangeArrowheads="1"/>
            </p:cNvSpPr>
            <p:nvPr/>
          </p:nvSpPr>
          <p:spPr bwMode="auto">
            <a:xfrm>
              <a:off x="240" y="1056"/>
              <a:ext cx="542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latin typeface="Courier CE" charset="0"/>
                </a:rPr>
                <a:t>-GGAGC</a:t>
              </a:r>
              <a:r>
                <a:rPr lang="en-GB" altLang="x-none" sz="2400">
                  <a:solidFill>
                    <a:srgbClr val="FF0000"/>
                  </a:solidFill>
                  <a:latin typeface="Courier CE" charset="0"/>
                </a:rPr>
                <a:t>C</a:t>
              </a:r>
              <a:r>
                <a:rPr lang="en-GB" altLang="x-none" sz="2400">
                  <a:latin typeface="Courier CE" charset="0"/>
                </a:rPr>
                <a:t>AT</a:t>
              </a:r>
              <a:r>
                <a:rPr lang="en-GB" altLang="x-none" sz="2400">
                  <a:solidFill>
                    <a:srgbClr val="FF0000"/>
                  </a:solidFill>
                  <a:latin typeface="Courier CE" charset="0"/>
                </a:rPr>
                <a:t>A</a:t>
              </a:r>
              <a:r>
                <a:rPr lang="en-GB" altLang="x-none" sz="2400">
                  <a:latin typeface="Courier CE" charset="0"/>
                </a:rPr>
                <a:t>TT</a:t>
              </a:r>
              <a:r>
                <a:rPr lang="en-GB" altLang="x-none" sz="2400">
                  <a:solidFill>
                    <a:srgbClr val="FF0000"/>
                  </a:solidFill>
                  <a:latin typeface="Courier CE" charset="0"/>
                </a:rPr>
                <a:t>A</a:t>
              </a:r>
              <a:r>
                <a:rPr lang="en-GB" altLang="x-none" sz="2400">
                  <a:latin typeface="Courier CE" charset="0"/>
                </a:rPr>
                <a:t>GATAGA-</a:t>
              </a:r>
            </a:p>
            <a:p>
              <a:pPr>
                <a:spcBef>
                  <a:spcPct val="50000"/>
                </a:spcBef>
                <a:defRPr/>
              </a:pPr>
              <a:r>
                <a:rPr lang="en-GB" altLang="x-none" sz="2400">
                  <a:latin typeface="Courier CE" charset="0"/>
                </a:rPr>
                <a:t>-GGAGC</a:t>
              </a:r>
              <a:r>
                <a:rPr lang="en-GB" altLang="x-none" sz="2400">
                  <a:solidFill>
                    <a:srgbClr val="FF0000"/>
                  </a:solidFill>
                  <a:latin typeface="Courier CE" charset="0"/>
                </a:rPr>
                <a:t>A</a:t>
              </a:r>
              <a:r>
                <a:rPr lang="en-GB" altLang="x-none" sz="2400">
                  <a:latin typeface="Courier CE" charset="0"/>
                </a:rPr>
                <a:t>AT</a:t>
              </a:r>
              <a:r>
                <a:rPr lang="en-GB" altLang="x-none" sz="2400">
                  <a:solidFill>
                    <a:srgbClr val="FF0000"/>
                  </a:solidFill>
                  <a:latin typeface="Courier CE" charset="0"/>
                </a:rPr>
                <a:t>T</a:t>
              </a:r>
              <a:r>
                <a:rPr lang="en-GB" altLang="x-none" sz="2400">
                  <a:latin typeface="Courier CE" charset="0"/>
                </a:rPr>
                <a:t>TT</a:t>
              </a:r>
              <a:r>
                <a:rPr lang="en-GB" altLang="x-none" sz="2400">
                  <a:solidFill>
                    <a:srgbClr val="FF0000"/>
                  </a:solidFill>
                  <a:latin typeface="Courier CE" charset="0"/>
                </a:rPr>
                <a:t>T</a:t>
              </a:r>
              <a:r>
                <a:rPr lang="en-GB" altLang="x-none" sz="2400">
                  <a:latin typeface="Courier CE" charset="0"/>
                </a:rPr>
                <a:t>GATAGA-</a:t>
              </a:r>
            </a:p>
          </p:txBody>
        </p:sp>
        <p:sp>
          <p:nvSpPr>
            <p:cNvPr id="146452" name="Text Box 20"/>
            <p:cNvSpPr txBox="1">
              <a:spLocks noChangeArrowheads="1"/>
            </p:cNvSpPr>
            <p:nvPr/>
          </p:nvSpPr>
          <p:spPr bwMode="auto">
            <a:xfrm>
              <a:off x="384" y="748"/>
              <a:ext cx="2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Gly Ala  Ile  Leu asp Arg</a:t>
              </a:r>
              <a:endParaRPr lang="en-GB" altLang="x-none" sz="2400" b="1"/>
            </a:p>
          </p:txBody>
        </p:sp>
        <p:sp>
          <p:nvSpPr>
            <p:cNvPr id="146453" name="Text Box 21"/>
            <p:cNvSpPr txBox="1">
              <a:spLocks noChangeArrowheads="1"/>
            </p:cNvSpPr>
            <p:nvPr/>
          </p:nvSpPr>
          <p:spPr bwMode="auto">
            <a:xfrm>
              <a:off x="432" y="1728"/>
              <a:ext cx="23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Gly Ala  Ile </a:t>
              </a:r>
              <a:r>
                <a:rPr lang="en-GB" altLang="x-none" sz="2400" b="1">
                  <a:solidFill>
                    <a:srgbClr val="FF0000"/>
                  </a:solidFill>
                </a:rPr>
                <a:t>Phe</a:t>
              </a:r>
              <a:r>
                <a:rPr lang="en-GB" altLang="x-none" sz="2400" b="1">
                  <a:solidFill>
                    <a:srgbClr val="0000FF"/>
                  </a:solidFill>
                </a:rPr>
                <a:t> asp Arg</a:t>
              </a:r>
              <a:endParaRPr lang="en-GB" altLang="x-none" sz="2400" b="1"/>
            </a:p>
          </p:txBody>
        </p:sp>
      </p:grpSp>
      <p:sp>
        <p:nvSpPr>
          <p:cNvPr id="146454" name="Line 22"/>
          <p:cNvSpPr>
            <a:spLocks noChangeShapeType="1"/>
          </p:cNvSpPr>
          <p:nvPr/>
        </p:nvSpPr>
        <p:spPr bwMode="auto">
          <a:xfrm>
            <a:off x="685800" y="1676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46455" name="Text Box 23"/>
          <p:cNvSpPr txBox="1">
            <a:spLocks noChangeArrowheads="1"/>
          </p:cNvSpPr>
          <p:nvPr/>
        </p:nvSpPr>
        <p:spPr bwMode="auto">
          <a:xfrm>
            <a:off x="76200" y="4149725"/>
            <a:ext cx="8991600" cy="26765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just">
              <a:spcBef>
                <a:spcPct val="50000"/>
              </a:spcBef>
              <a:buFontTx/>
              <a:buNone/>
            </a:pPr>
            <a:r>
              <a:rPr lang="en-GB" altLang="x-none" sz="2400" b="1">
                <a:latin typeface="Arial" charset="0"/>
                <a:ea typeface="Arial" charset="0"/>
                <a:cs typeface="Arial" charset="0"/>
              </a:rPr>
              <a:t>DNA yields more phylogenetic information than proteins. </a:t>
            </a:r>
            <a:r>
              <a:rPr lang="en-GB" altLang="x-none" sz="2400" b="1">
                <a:solidFill>
                  <a:srgbClr val="FF0000"/>
                </a:solidFill>
                <a:latin typeface="Arial" charset="0"/>
                <a:ea typeface="Arial" charset="0"/>
                <a:cs typeface="Arial" charset="0"/>
              </a:rPr>
              <a:t>The nucleotide sequences of a pair of homologous genes have a higher information content than the amino acid sequences of the corresponding proteins</a:t>
            </a:r>
            <a:r>
              <a:rPr lang="en-GB" altLang="x-none" sz="2400">
                <a:latin typeface="Arial" charset="0"/>
                <a:ea typeface="Arial" charset="0"/>
                <a:cs typeface="Arial" charset="0"/>
              </a:rPr>
              <a:t>, because mutations that result in synonymous changes alter the DNA sequence but do not affect the amino acid sequence. (</a:t>
            </a:r>
            <a:r>
              <a:rPr lang="en-GB" altLang="x-none" sz="2400" b="1">
                <a:latin typeface="Arial" charset="0"/>
                <a:ea typeface="Arial" charset="0"/>
                <a:cs typeface="Arial" charset="0"/>
              </a:rPr>
              <a:t>Note: Amino-acid sequences are more efficiently aligned</a:t>
            </a:r>
            <a:r>
              <a:rPr lang="en-GB" altLang="x-none" sz="2400">
                <a:latin typeface="Arial" charset="0"/>
                <a:ea typeface="Arial" charset="0"/>
                <a:cs typeface="Arial" charset="0"/>
              </a:rPr>
              <a:t>).</a:t>
            </a:r>
            <a:endParaRPr lang="en-GB" altLang="x-none" sz="1200">
              <a:latin typeface="Arial" charset="0"/>
              <a:ea typeface="Arial" charset="0"/>
              <a:cs typeface="Arial" charset="0"/>
            </a:endParaRPr>
          </a:p>
        </p:txBody>
      </p:sp>
      <p:sp>
        <p:nvSpPr>
          <p:cNvPr id="146456" name="Text Box 24"/>
          <p:cNvSpPr txBox="1">
            <a:spLocks noChangeArrowheads="1"/>
          </p:cNvSpPr>
          <p:nvPr/>
        </p:nvSpPr>
        <p:spPr bwMode="auto">
          <a:xfrm>
            <a:off x="5029200" y="838200"/>
            <a:ext cx="3886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fr-FR" altLang="x-none"/>
          </a:p>
        </p:txBody>
      </p:sp>
      <p:sp>
        <p:nvSpPr>
          <p:cNvPr id="146457" name="Text Box 25"/>
          <p:cNvSpPr txBox="1">
            <a:spLocks noChangeArrowheads="1"/>
          </p:cNvSpPr>
          <p:nvPr/>
        </p:nvSpPr>
        <p:spPr bwMode="auto">
          <a:xfrm>
            <a:off x="4267200" y="692150"/>
            <a:ext cx="4768850" cy="3416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In this example there are:</a:t>
            </a:r>
          </a:p>
          <a:p>
            <a:pPr algn="just">
              <a:spcBef>
                <a:spcPct val="50000"/>
              </a:spcBef>
              <a:defRPr/>
            </a:pPr>
            <a:r>
              <a:rPr lang="en-GB" altLang="x-none" sz="3200" b="1">
                <a:solidFill>
                  <a:srgbClr val="FF0000"/>
                </a:solidFill>
              </a:rPr>
              <a:t>•</a:t>
            </a:r>
            <a:r>
              <a:rPr lang="en-GB" altLang="x-none" sz="2400" b="1"/>
              <a:t> 3 different DNA positions but only one different amino acid position:</a:t>
            </a:r>
          </a:p>
          <a:p>
            <a:pPr algn="just">
              <a:spcBef>
                <a:spcPct val="50000"/>
              </a:spcBef>
              <a:defRPr/>
            </a:pPr>
            <a:r>
              <a:rPr lang="en-GB" altLang="x-none" sz="3200" b="1">
                <a:solidFill>
                  <a:srgbClr val="FF0000"/>
                </a:solidFill>
              </a:rPr>
              <a:t>•</a:t>
            </a:r>
            <a:r>
              <a:rPr lang="en-GB" altLang="x-none" sz="2400" b="1">
                <a:solidFill>
                  <a:srgbClr val="FF0000"/>
                </a:solidFill>
              </a:rPr>
              <a:t> </a:t>
            </a:r>
            <a:r>
              <a:rPr lang="en-GB" altLang="x-none" sz="2400" b="1"/>
              <a:t>2 of the nucleotide substitutions are therefore </a:t>
            </a:r>
            <a:r>
              <a:rPr lang="en-GB" altLang="x-none" sz="2400" b="1">
                <a:solidFill>
                  <a:srgbClr val="FF0000"/>
                </a:solidFill>
              </a:rPr>
              <a:t>synonymous</a:t>
            </a:r>
            <a:r>
              <a:rPr lang="en-GB" altLang="x-none" sz="2400" b="1"/>
              <a:t> and one is </a:t>
            </a:r>
            <a:r>
              <a:rPr lang="en-GB" altLang="x-none" sz="2400" b="1">
                <a:solidFill>
                  <a:srgbClr val="FF0000"/>
                </a:solidFill>
              </a:rPr>
              <a:t>non-synonymous</a:t>
            </a:r>
            <a:r>
              <a:rPr lang="en-GB" altLang="x-none" sz="2400" b="1"/>
              <a:t>.</a:t>
            </a:r>
            <a:endParaRPr lang="en-GB" altLang="x-none"/>
          </a:p>
        </p:txBody>
      </p:sp>
      <p:sp>
        <p:nvSpPr>
          <p:cNvPr id="53270" name="Text Box 26"/>
          <p:cNvSpPr txBox="1">
            <a:spLocks noChangeArrowheads="1"/>
          </p:cNvSpPr>
          <p:nvPr/>
        </p:nvSpPr>
        <p:spPr bwMode="auto">
          <a:xfrm>
            <a:off x="34925" y="-26988"/>
            <a:ext cx="9109075"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Nucleotide, amino-acid sequences</a:t>
            </a:r>
            <a:endParaRPr lang="en-GB" altLang="x-none" sz="120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28600" y="381000"/>
            <a:ext cx="8915400" cy="594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t>                             </a:t>
            </a:r>
            <a:r>
              <a:rPr lang="en-GB" altLang="x-none" sz="3600" b="1">
                <a:solidFill>
                  <a:srgbClr val="FF0000"/>
                </a:solidFill>
              </a:rPr>
              <a:t>Phenetics and Cladistics</a:t>
            </a:r>
            <a:endParaRPr lang="en-GB" altLang="x-none" sz="2400"/>
          </a:p>
          <a:p>
            <a:pPr algn="just">
              <a:spcBef>
                <a:spcPct val="50000"/>
              </a:spcBef>
              <a:defRPr/>
            </a:pPr>
            <a:r>
              <a:rPr lang="en-GB" altLang="x-none" sz="2800" b="1">
                <a:solidFill>
                  <a:srgbClr val="FF0000"/>
                </a:solidFill>
              </a:rPr>
              <a:t>Phenetics</a:t>
            </a:r>
            <a:r>
              <a:rPr lang="en-GB" altLang="x-none" sz="2400" b="1"/>
              <a:t> (Michener and Sokal, 1957): Pheneticists argued that classifications should encompass as many variable characters as possible, these characters being analysed by rigorous mathematical methods.</a:t>
            </a:r>
          </a:p>
          <a:p>
            <a:pPr algn="just">
              <a:spcBef>
                <a:spcPct val="50000"/>
              </a:spcBef>
              <a:defRPr/>
            </a:pPr>
            <a:r>
              <a:rPr lang="en-GB" altLang="x-none" sz="2400" b="1">
                <a:solidFill>
                  <a:srgbClr val="0000FF"/>
                </a:solidFill>
              </a:rPr>
              <a:t>Such methods (exp. distance based) place a greater emphasis on the relationships among data sets than the paths they have taken to arrive at their current states.</a:t>
            </a:r>
            <a:endParaRPr lang="en-GB" altLang="x-none" sz="2400" b="1">
              <a:solidFill>
                <a:schemeClr val="accent2"/>
              </a:solidFill>
            </a:endParaRPr>
          </a:p>
          <a:p>
            <a:pPr algn="just">
              <a:spcBef>
                <a:spcPct val="50000"/>
              </a:spcBef>
              <a:defRPr/>
            </a:pPr>
            <a:r>
              <a:rPr lang="en-GB" altLang="x-none" sz="2800" b="1">
                <a:solidFill>
                  <a:srgbClr val="FF0000"/>
                </a:solidFill>
              </a:rPr>
              <a:t>Cladistics</a:t>
            </a:r>
            <a:r>
              <a:rPr lang="en-GB" altLang="x-none" sz="2400" b="1"/>
              <a:t> (Hennig 1966): emphasizes the need for large datasets but differs from phenetics in that it does not give equal weight to all characters.</a:t>
            </a:r>
          </a:p>
          <a:p>
            <a:pPr algn="just">
              <a:spcBef>
                <a:spcPct val="50000"/>
              </a:spcBef>
              <a:defRPr/>
            </a:pPr>
            <a:r>
              <a:rPr lang="en-GB" altLang="x-none" sz="2400" b="1">
                <a:solidFill>
                  <a:srgbClr val="0000FF"/>
                </a:solidFill>
              </a:rPr>
              <a:t>Cladists, are generally more interested in evolutionary pathways than in relationships (exp. maximum parsimony).</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2"/>
          <p:cNvSpPr txBox="1">
            <a:spLocks noChangeArrowheads="1"/>
          </p:cNvSpPr>
          <p:nvPr/>
        </p:nvSpPr>
        <p:spPr bwMode="auto">
          <a:xfrm>
            <a:off x="0" y="-26988"/>
            <a:ext cx="9109075"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Key features of  phylogenetic trees</a:t>
            </a:r>
            <a:endParaRPr lang="en-GB" altLang="x-none" sz="2400" b="1">
              <a:solidFill>
                <a:srgbClr val="0000FF"/>
              </a:solidFill>
            </a:endParaRPr>
          </a:p>
        </p:txBody>
      </p:sp>
      <p:sp>
        <p:nvSpPr>
          <p:cNvPr id="28693" name="Line 21"/>
          <p:cNvSpPr>
            <a:spLocks noChangeShapeType="1"/>
          </p:cNvSpPr>
          <p:nvPr/>
        </p:nvSpPr>
        <p:spPr bwMode="auto">
          <a:xfrm>
            <a:off x="6400800" y="1752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3" name="Text Box 31"/>
          <p:cNvSpPr txBox="1">
            <a:spLocks noChangeArrowheads="1"/>
          </p:cNvSpPr>
          <p:nvPr/>
        </p:nvSpPr>
        <p:spPr bwMode="auto">
          <a:xfrm>
            <a:off x="76200" y="15240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a:t>
            </a:r>
            <a:r>
              <a:rPr lang="en-GB" altLang="x-none" sz="2800" b="1">
                <a:solidFill>
                  <a:srgbClr val="FF0000"/>
                </a:solidFill>
              </a:rPr>
              <a:t>An unrooted tree</a:t>
            </a:r>
            <a:endParaRPr lang="en-GB" altLang="x-none" sz="2400" b="1">
              <a:solidFill>
                <a:srgbClr val="FF0000"/>
              </a:solidFill>
            </a:endParaRPr>
          </a:p>
        </p:txBody>
      </p:sp>
      <p:grpSp>
        <p:nvGrpSpPr>
          <p:cNvPr id="57348" name="Group 121"/>
          <p:cNvGrpSpPr>
            <a:grpSpLocks/>
          </p:cNvGrpSpPr>
          <p:nvPr/>
        </p:nvGrpSpPr>
        <p:grpSpPr bwMode="auto">
          <a:xfrm>
            <a:off x="3124200" y="1066800"/>
            <a:ext cx="5943600" cy="2271713"/>
            <a:chOff x="1968" y="672"/>
            <a:chExt cx="3744" cy="1431"/>
          </a:xfrm>
        </p:grpSpPr>
        <p:grpSp>
          <p:nvGrpSpPr>
            <p:cNvPr id="57350" name="Group 117"/>
            <p:cNvGrpSpPr>
              <a:grpSpLocks/>
            </p:cNvGrpSpPr>
            <p:nvPr/>
          </p:nvGrpSpPr>
          <p:grpSpPr bwMode="auto">
            <a:xfrm>
              <a:off x="1968" y="672"/>
              <a:ext cx="3744" cy="1431"/>
              <a:chOff x="1968" y="672"/>
              <a:chExt cx="3744" cy="1431"/>
            </a:xfrm>
          </p:grpSpPr>
          <p:grpSp>
            <p:nvGrpSpPr>
              <p:cNvPr id="57353" name="Group 115"/>
              <p:cNvGrpSpPr>
                <a:grpSpLocks/>
              </p:cNvGrpSpPr>
              <p:nvPr/>
            </p:nvGrpSpPr>
            <p:grpSpPr bwMode="auto">
              <a:xfrm>
                <a:off x="1968" y="672"/>
                <a:ext cx="3744" cy="1248"/>
                <a:chOff x="1968" y="672"/>
                <a:chExt cx="3744" cy="1248"/>
              </a:xfrm>
            </p:grpSpPr>
            <p:grpSp>
              <p:nvGrpSpPr>
                <p:cNvPr id="57355" name="Group 30"/>
                <p:cNvGrpSpPr>
                  <a:grpSpLocks/>
                </p:cNvGrpSpPr>
                <p:nvPr/>
              </p:nvGrpSpPr>
              <p:grpSpPr bwMode="auto">
                <a:xfrm>
                  <a:off x="2736" y="672"/>
                  <a:ext cx="2976" cy="1248"/>
                  <a:chOff x="2736" y="672"/>
                  <a:chExt cx="2976" cy="1248"/>
                </a:xfrm>
              </p:grpSpPr>
              <p:grpSp>
                <p:nvGrpSpPr>
                  <p:cNvPr id="57359" name="Group 29"/>
                  <p:cNvGrpSpPr>
                    <a:grpSpLocks/>
                  </p:cNvGrpSpPr>
                  <p:nvPr/>
                </p:nvGrpSpPr>
                <p:grpSpPr bwMode="auto">
                  <a:xfrm>
                    <a:off x="2736" y="672"/>
                    <a:ext cx="2592" cy="1248"/>
                    <a:chOff x="2736" y="672"/>
                    <a:chExt cx="2592" cy="1248"/>
                  </a:xfrm>
                </p:grpSpPr>
                <p:grpSp>
                  <p:nvGrpSpPr>
                    <p:cNvPr id="57372" name="Group 25"/>
                    <p:cNvGrpSpPr>
                      <a:grpSpLocks/>
                    </p:cNvGrpSpPr>
                    <p:nvPr/>
                  </p:nvGrpSpPr>
                  <p:grpSpPr bwMode="auto">
                    <a:xfrm>
                      <a:off x="2976" y="912"/>
                      <a:ext cx="2064" cy="768"/>
                      <a:chOff x="2976" y="912"/>
                      <a:chExt cx="2064" cy="768"/>
                    </a:xfrm>
                  </p:grpSpPr>
                  <p:sp>
                    <p:nvSpPr>
                      <p:cNvPr id="28675" name="Line 3"/>
                      <p:cNvSpPr>
                        <a:spLocks noChangeShapeType="1"/>
                      </p:cNvSpPr>
                      <p:nvPr/>
                    </p:nvSpPr>
                    <p:spPr bwMode="auto">
                      <a:xfrm>
                        <a:off x="3552" y="1344"/>
                        <a:ext cx="100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6" name="Line 4"/>
                      <p:cNvSpPr>
                        <a:spLocks noChangeShapeType="1"/>
                      </p:cNvSpPr>
                      <p:nvPr/>
                    </p:nvSpPr>
                    <p:spPr bwMode="auto">
                      <a:xfrm flipH="1" flipV="1">
                        <a:off x="2976" y="1008"/>
                        <a:ext cx="57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7" name="Line 5"/>
                      <p:cNvSpPr>
                        <a:spLocks noChangeShapeType="1"/>
                      </p:cNvSpPr>
                      <p:nvPr/>
                    </p:nvSpPr>
                    <p:spPr bwMode="auto">
                      <a:xfrm flipH="1">
                        <a:off x="3312" y="1344"/>
                        <a:ext cx="24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9" name="Line 7"/>
                      <p:cNvSpPr>
                        <a:spLocks noChangeShapeType="1"/>
                      </p:cNvSpPr>
                      <p:nvPr/>
                    </p:nvSpPr>
                    <p:spPr bwMode="auto">
                      <a:xfrm flipV="1">
                        <a:off x="4560" y="912"/>
                        <a:ext cx="480"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0" name="Line 8"/>
                      <p:cNvSpPr>
                        <a:spLocks noChangeShapeType="1"/>
                      </p:cNvSpPr>
                      <p:nvPr/>
                    </p:nvSpPr>
                    <p:spPr bwMode="auto">
                      <a:xfrm>
                        <a:off x="4560" y="1344"/>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682" name="Text Box 10"/>
                    <p:cNvSpPr txBox="1">
                      <a:spLocks noChangeArrowheads="1"/>
                    </p:cNvSpPr>
                    <p:nvPr/>
                  </p:nvSpPr>
                  <p:spPr bwMode="auto">
                    <a:xfrm>
                      <a:off x="2736" y="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28683" name="Text Box 11"/>
                    <p:cNvSpPr txBox="1">
                      <a:spLocks noChangeArrowheads="1"/>
                    </p:cNvSpPr>
                    <p:nvPr/>
                  </p:nvSpPr>
                  <p:spPr bwMode="auto">
                    <a:xfrm>
                      <a:off x="307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684" name="Text Box 12"/>
                    <p:cNvSpPr txBox="1">
                      <a:spLocks noChangeArrowheads="1"/>
                    </p:cNvSpPr>
                    <p:nvPr/>
                  </p:nvSpPr>
                  <p:spPr bwMode="auto">
                    <a:xfrm>
                      <a:off x="5040" y="6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a:p>
                  </p:txBody>
                </p:sp>
                <p:sp>
                  <p:nvSpPr>
                    <p:cNvPr id="28685" name="Text Box 13"/>
                    <p:cNvSpPr txBox="1">
                      <a:spLocks noChangeArrowheads="1"/>
                    </p:cNvSpPr>
                    <p:nvPr/>
                  </p:nvSpPr>
                  <p:spPr bwMode="auto">
                    <a:xfrm>
                      <a:off x="494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grpSp>
              <p:grpSp>
                <p:nvGrpSpPr>
                  <p:cNvPr id="57360" name="Group 27"/>
                  <p:cNvGrpSpPr>
                    <a:grpSpLocks/>
                  </p:cNvGrpSpPr>
                  <p:nvPr/>
                </p:nvGrpSpPr>
                <p:grpSpPr bwMode="auto">
                  <a:xfrm>
                    <a:off x="3552" y="1392"/>
                    <a:ext cx="1104" cy="528"/>
                    <a:chOff x="3552" y="1392"/>
                    <a:chExt cx="1104" cy="528"/>
                  </a:xfrm>
                </p:grpSpPr>
                <p:sp>
                  <p:nvSpPr>
                    <p:cNvPr id="28687" name="Line 15"/>
                    <p:cNvSpPr>
                      <a:spLocks noChangeShapeType="1"/>
                    </p:cNvSpPr>
                    <p:nvPr/>
                  </p:nvSpPr>
                  <p:spPr bwMode="auto">
                    <a:xfrm flipH="1" flipV="1">
                      <a:off x="3552" y="1392"/>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8" name="Line 16"/>
                    <p:cNvSpPr>
                      <a:spLocks noChangeShapeType="1"/>
                    </p:cNvSpPr>
                    <p:nvPr/>
                  </p:nvSpPr>
                  <p:spPr bwMode="auto">
                    <a:xfrm flipV="1">
                      <a:off x="4368" y="139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9" name="Text Box 17"/>
                    <p:cNvSpPr txBox="1">
                      <a:spLocks noChangeArrowheads="1"/>
                    </p:cNvSpPr>
                    <p:nvPr/>
                  </p:nvSpPr>
                  <p:spPr bwMode="auto">
                    <a:xfrm>
                      <a:off x="3648" y="1689"/>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internal nodes</a:t>
                      </a:r>
                    </a:p>
                  </p:txBody>
                </p:sp>
              </p:grpSp>
              <p:grpSp>
                <p:nvGrpSpPr>
                  <p:cNvPr id="57361" name="Group 26"/>
                  <p:cNvGrpSpPr>
                    <a:grpSpLocks/>
                  </p:cNvGrpSpPr>
                  <p:nvPr/>
                </p:nvGrpSpPr>
                <p:grpSpPr bwMode="auto">
                  <a:xfrm>
                    <a:off x="3264" y="864"/>
                    <a:ext cx="1440" cy="240"/>
                    <a:chOff x="3264" y="864"/>
                    <a:chExt cx="1440" cy="240"/>
                  </a:xfrm>
                </p:grpSpPr>
                <p:sp>
                  <p:nvSpPr>
                    <p:cNvPr id="28690" name="Text Box 18"/>
                    <p:cNvSpPr txBox="1">
                      <a:spLocks noChangeArrowheads="1"/>
                    </p:cNvSpPr>
                    <p:nvPr/>
                  </p:nvSpPr>
                  <p:spPr bwMode="auto">
                    <a:xfrm>
                      <a:off x="3696" y="86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branches</a:t>
                      </a:r>
                      <a:endParaRPr lang="en-GB" altLang="x-none" sz="1800" b="1"/>
                    </a:p>
                  </p:txBody>
                </p:sp>
                <p:sp>
                  <p:nvSpPr>
                    <p:cNvPr id="28691" name="Line 19"/>
                    <p:cNvSpPr>
                      <a:spLocks noChangeShapeType="1"/>
                    </p:cNvSpPr>
                    <p:nvPr/>
                  </p:nvSpPr>
                  <p:spPr bwMode="auto">
                    <a:xfrm flipH="1">
                      <a:off x="3264" y="960"/>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2" name="Line 20"/>
                    <p:cNvSpPr>
                      <a:spLocks noChangeShapeType="1"/>
                    </p:cNvSpPr>
                    <p:nvPr/>
                  </p:nvSpPr>
                  <p:spPr bwMode="auto">
                    <a:xfrm>
                      <a:off x="4368" y="1008"/>
                      <a:ext cx="33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57362" name="Group 28"/>
                  <p:cNvGrpSpPr>
                    <a:grpSpLocks/>
                  </p:cNvGrpSpPr>
                  <p:nvPr/>
                </p:nvGrpSpPr>
                <p:grpSpPr bwMode="auto">
                  <a:xfrm>
                    <a:off x="4704" y="912"/>
                    <a:ext cx="1008" cy="768"/>
                    <a:chOff x="4704" y="912"/>
                    <a:chExt cx="1008" cy="768"/>
                  </a:xfrm>
                </p:grpSpPr>
                <p:sp>
                  <p:nvSpPr>
                    <p:cNvPr id="28694" name="Text Box 22"/>
                    <p:cNvSpPr txBox="1">
                      <a:spLocks noChangeArrowheads="1"/>
                    </p:cNvSpPr>
                    <p:nvPr/>
                  </p:nvSpPr>
                  <p:spPr bwMode="auto">
                    <a:xfrm>
                      <a:off x="4704" y="120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endParaRPr lang="en-GB" altLang="x-none" sz="1800" b="1"/>
                    </a:p>
                  </p:txBody>
                </p:sp>
                <p:sp>
                  <p:nvSpPr>
                    <p:cNvPr id="28695" name="Line 23"/>
                    <p:cNvSpPr>
                      <a:spLocks noChangeShapeType="1"/>
                    </p:cNvSpPr>
                    <p:nvPr/>
                  </p:nvSpPr>
                  <p:spPr bwMode="auto">
                    <a:xfrm flipH="1" flipV="1">
                      <a:off x="5232" y="912"/>
                      <a:ext cx="9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6" name="Line 24"/>
                    <p:cNvSpPr>
                      <a:spLocks noChangeShapeType="1"/>
                    </p:cNvSpPr>
                    <p:nvPr/>
                  </p:nvSpPr>
                  <p:spPr bwMode="auto">
                    <a:xfrm flipH="1">
                      <a:off x="5184" y="1440"/>
                      <a:ext cx="14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28784" name="Text Box 112"/>
                <p:cNvSpPr txBox="1">
                  <a:spLocks noChangeArrowheads="1"/>
                </p:cNvSpPr>
                <p:nvPr/>
              </p:nvSpPr>
              <p:spPr bwMode="auto">
                <a:xfrm>
                  <a:off x="1968" y="1248"/>
                  <a:ext cx="1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p>
              </p:txBody>
            </p:sp>
            <p:sp>
              <p:nvSpPr>
                <p:cNvPr id="28785" name="Line 113"/>
                <p:cNvSpPr>
                  <a:spLocks noChangeShapeType="1"/>
                </p:cNvSpPr>
                <p:nvPr/>
              </p:nvSpPr>
              <p:spPr bwMode="auto">
                <a:xfrm flipV="1">
                  <a:off x="2400" y="105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86" name="Line 114"/>
                <p:cNvSpPr>
                  <a:spLocks noChangeShapeType="1"/>
                </p:cNvSpPr>
                <p:nvPr/>
              </p:nvSpPr>
              <p:spPr bwMode="auto">
                <a:xfrm>
                  <a:off x="2400" y="1488"/>
                  <a:ext cx="76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88" name="Text Box 116"/>
              <p:cNvSpPr txBox="1">
                <a:spLocks noChangeArrowheads="1"/>
              </p:cNvSpPr>
              <p:nvPr/>
            </p:nvSpPr>
            <p:spPr bwMode="auto">
              <a:xfrm>
                <a:off x="3408" y="1872"/>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Hypothetical ancestor</a:t>
                </a:r>
                <a:endParaRPr lang="en-GB" altLang="x-none"/>
              </a:p>
            </p:txBody>
          </p:sp>
        </p:grpSp>
        <p:sp>
          <p:nvSpPr>
            <p:cNvPr id="28791" name="Rectangle 119"/>
            <p:cNvSpPr>
              <a:spLocks noChangeArrowheads="1"/>
            </p:cNvSpPr>
            <p:nvPr/>
          </p:nvSpPr>
          <p:spPr bwMode="auto">
            <a:xfrm>
              <a:off x="3465"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sp>
          <p:nvSpPr>
            <p:cNvPr id="28792" name="Rectangle 120"/>
            <p:cNvSpPr>
              <a:spLocks noChangeArrowheads="1"/>
            </p:cNvSpPr>
            <p:nvPr/>
          </p:nvSpPr>
          <p:spPr bwMode="auto">
            <a:xfrm>
              <a:off x="4473"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grpSp>
      <p:sp>
        <p:nvSpPr>
          <p:cNvPr id="57349" name="ZoneTexte 1"/>
          <p:cNvSpPr txBox="1">
            <a:spLocks noChangeArrowheads="1"/>
          </p:cNvSpPr>
          <p:nvPr/>
        </p:nvSpPr>
        <p:spPr bwMode="auto">
          <a:xfrm>
            <a:off x="0" y="36449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t>The </a:t>
            </a:r>
            <a:r>
              <a:rPr lang="en-GB" altLang="x-none" sz="2800" b="1">
                <a:solidFill>
                  <a:srgbClr val="0000FF"/>
                </a:solidFill>
              </a:rPr>
              <a:t>unrooted tree </a:t>
            </a:r>
            <a:r>
              <a:rPr lang="en-GB" altLang="x-none" sz="2800" b="1"/>
              <a:t>means that it only </a:t>
            </a:r>
            <a:r>
              <a:rPr lang="en-GB" altLang="x-none" sz="2800" b="1">
                <a:solidFill>
                  <a:srgbClr val="0000FF"/>
                </a:solidFill>
              </a:rPr>
              <a:t>shows the relationships between A, B, C and D </a:t>
            </a:r>
            <a:r>
              <a:rPr lang="en-GB" altLang="x-none" sz="2800" b="1"/>
              <a:t>and </a:t>
            </a:r>
            <a:r>
              <a:rPr lang="en-GB" altLang="x-none" sz="2800" b="1">
                <a:solidFill>
                  <a:srgbClr val="0000FF"/>
                </a:solidFill>
              </a:rPr>
              <a:t>tells nothing about the series of evolutionary events </a:t>
            </a:r>
            <a:r>
              <a:rPr lang="en-GB" altLang="x-none" sz="2800" b="1"/>
              <a:t>that led to these genes.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2"/>
          <p:cNvSpPr txBox="1">
            <a:spLocks noChangeArrowheads="1"/>
          </p:cNvSpPr>
          <p:nvPr/>
        </p:nvSpPr>
        <p:spPr bwMode="auto">
          <a:xfrm>
            <a:off x="0" y="-26988"/>
            <a:ext cx="9109075"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Key features of  phylogenetic trees</a:t>
            </a:r>
            <a:endParaRPr lang="en-GB" altLang="x-none" sz="2400" b="1">
              <a:solidFill>
                <a:srgbClr val="0000FF"/>
              </a:solidFill>
            </a:endParaRPr>
          </a:p>
        </p:txBody>
      </p:sp>
      <p:sp>
        <p:nvSpPr>
          <p:cNvPr id="28693" name="Line 21"/>
          <p:cNvSpPr>
            <a:spLocks noChangeShapeType="1"/>
          </p:cNvSpPr>
          <p:nvPr/>
        </p:nvSpPr>
        <p:spPr bwMode="auto">
          <a:xfrm>
            <a:off x="6400800" y="1752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3" name="Text Box 31"/>
          <p:cNvSpPr txBox="1">
            <a:spLocks noChangeArrowheads="1"/>
          </p:cNvSpPr>
          <p:nvPr/>
        </p:nvSpPr>
        <p:spPr bwMode="auto">
          <a:xfrm>
            <a:off x="76200" y="15240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a:t>
            </a:r>
            <a:r>
              <a:rPr lang="en-GB" altLang="x-none" sz="2800" b="1"/>
              <a:t>An unrooted tree</a:t>
            </a:r>
            <a:endParaRPr lang="en-GB" altLang="x-none" sz="2400" b="1"/>
          </a:p>
        </p:txBody>
      </p:sp>
      <p:grpSp>
        <p:nvGrpSpPr>
          <p:cNvPr id="59396" name="Group 121"/>
          <p:cNvGrpSpPr>
            <a:grpSpLocks/>
          </p:cNvGrpSpPr>
          <p:nvPr/>
        </p:nvGrpSpPr>
        <p:grpSpPr bwMode="auto">
          <a:xfrm>
            <a:off x="3124200" y="692150"/>
            <a:ext cx="5943600" cy="2271713"/>
            <a:chOff x="1968" y="672"/>
            <a:chExt cx="3744" cy="1431"/>
          </a:xfrm>
        </p:grpSpPr>
        <p:grpSp>
          <p:nvGrpSpPr>
            <p:cNvPr id="59400" name="Group 117"/>
            <p:cNvGrpSpPr>
              <a:grpSpLocks/>
            </p:cNvGrpSpPr>
            <p:nvPr/>
          </p:nvGrpSpPr>
          <p:grpSpPr bwMode="auto">
            <a:xfrm>
              <a:off x="1968" y="672"/>
              <a:ext cx="3744" cy="1431"/>
              <a:chOff x="1968" y="672"/>
              <a:chExt cx="3744" cy="1431"/>
            </a:xfrm>
          </p:grpSpPr>
          <p:grpSp>
            <p:nvGrpSpPr>
              <p:cNvPr id="59403" name="Group 115"/>
              <p:cNvGrpSpPr>
                <a:grpSpLocks/>
              </p:cNvGrpSpPr>
              <p:nvPr/>
            </p:nvGrpSpPr>
            <p:grpSpPr bwMode="auto">
              <a:xfrm>
                <a:off x="1968" y="672"/>
                <a:ext cx="3744" cy="1248"/>
                <a:chOff x="1968" y="672"/>
                <a:chExt cx="3744" cy="1248"/>
              </a:xfrm>
            </p:grpSpPr>
            <p:grpSp>
              <p:nvGrpSpPr>
                <p:cNvPr id="59405" name="Group 30"/>
                <p:cNvGrpSpPr>
                  <a:grpSpLocks/>
                </p:cNvGrpSpPr>
                <p:nvPr/>
              </p:nvGrpSpPr>
              <p:grpSpPr bwMode="auto">
                <a:xfrm>
                  <a:off x="2736" y="672"/>
                  <a:ext cx="2976" cy="1248"/>
                  <a:chOff x="2736" y="672"/>
                  <a:chExt cx="2976" cy="1248"/>
                </a:xfrm>
              </p:grpSpPr>
              <p:grpSp>
                <p:nvGrpSpPr>
                  <p:cNvPr id="59409" name="Group 29"/>
                  <p:cNvGrpSpPr>
                    <a:grpSpLocks/>
                  </p:cNvGrpSpPr>
                  <p:nvPr/>
                </p:nvGrpSpPr>
                <p:grpSpPr bwMode="auto">
                  <a:xfrm>
                    <a:off x="2736" y="672"/>
                    <a:ext cx="2592" cy="1248"/>
                    <a:chOff x="2736" y="672"/>
                    <a:chExt cx="2592" cy="1248"/>
                  </a:xfrm>
                </p:grpSpPr>
                <p:grpSp>
                  <p:nvGrpSpPr>
                    <p:cNvPr id="59422" name="Group 25"/>
                    <p:cNvGrpSpPr>
                      <a:grpSpLocks/>
                    </p:cNvGrpSpPr>
                    <p:nvPr/>
                  </p:nvGrpSpPr>
                  <p:grpSpPr bwMode="auto">
                    <a:xfrm>
                      <a:off x="2976" y="912"/>
                      <a:ext cx="2064" cy="768"/>
                      <a:chOff x="2976" y="912"/>
                      <a:chExt cx="2064" cy="768"/>
                    </a:xfrm>
                  </p:grpSpPr>
                  <p:sp>
                    <p:nvSpPr>
                      <p:cNvPr id="28675" name="Line 3"/>
                      <p:cNvSpPr>
                        <a:spLocks noChangeShapeType="1"/>
                      </p:cNvSpPr>
                      <p:nvPr/>
                    </p:nvSpPr>
                    <p:spPr bwMode="auto">
                      <a:xfrm>
                        <a:off x="3552" y="1344"/>
                        <a:ext cx="100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6" name="Line 4"/>
                      <p:cNvSpPr>
                        <a:spLocks noChangeShapeType="1"/>
                      </p:cNvSpPr>
                      <p:nvPr/>
                    </p:nvSpPr>
                    <p:spPr bwMode="auto">
                      <a:xfrm flipH="1" flipV="1">
                        <a:off x="2976" y="1008"/>
                        <a:ext cx="57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7" name="Line 5"/>
                      <p:cNvSpPr>
                        <a:spLocks noChangeShapeType="1"/>
                      </p:cNvSpPr>
                      <p:nvPr/>
                    </p:nvSpPr>
                    <p:spPr bwMode="auto">
                      <a:xfrm flipH="1">
                        <a:off x="3312" y="1344"/>
                        <a:ext cx="24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9" name="Line 7"/>
                      <p:cNvSpPr>
                        <a:spLocks noChangeShapeType="1"/>
                      </p:cNvSpPr>
                      <p:nvPr/>
                    </p:nvSpPr>
                    <p:spPr bwMode="auto">
                      <a:xfrm flipV="1">
                        <a:off x="4560" y="912"/>
                        <a:ext cx="480"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0" name="Line 8"/>
                      <p:cNvSpPr>
                        <a:spLocks noChangeShapeType="1"/>
                      </p:cNvSpPr>
                      <p:nvPr/>
                    </p:nvSpPr>
                    <p:spPr bwMode="auto">
                      <a:xfrm>
                        <a:off x="4560" y="1344"/>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682" name="Text Box 10"/>
                    <p:cNvSpPr txBox="1">
                      <a:spLocks noChangeArrowheads="1"/>
                    </p:cNvSpPr>
                    <p:nvPr/>
                  </p:nvSpPr>
                  <p:spPr bwMode="auto">
                    <a:xfrm>
                      <a:off x="2736" y="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28683" name="Text Box 11"/>
                    <p:cNvSpPr txBox="1">
                      <a:spLocks noChangeArrowheads="1"/>
                    </p:cNvSpPr>
                    <p:nvPr/>
                  </p:nvSpPr>
                  <p:spPr bwMode="auto">
                    <a:xfrm>
                      <a:off x="307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684" name="Text Box 12"/>
                    <p:cNvSpPr txBox="1">
                      <a:spLocks noChangeArrowheads="1"/>
                    </p:cNvSpPr>
                    <p:nvPr/>
                  </p:nvSpPr>
                  <p:spPr bwMode="auto">
                    <a:xfrm>
                      <a:off x="5040" y="6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a:p>
                  </p:txBody>
                </p:sp>
                <p:sp>
                  <p:nvSpPr>
                    <p:cNvPr id="28685" name="Text Box 13"/>
                    <p:cNvSpPr txBox="1">
                      <a:spLocks noChangeArrowheads="1"/>
                    </p:cNvSpPr>
                    <p:nvPr/>
                  </p:nvSpPr>
                  <p:spPr bwMode="auto">
                    <a:xfrm>
                      <a:off x="494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grpSp>
              <p:grpSp>
                <p:nvGrpSpPr>
                  <p:cNvPr id="59410" name="Group 27"/>
                  <p:cNvGrpSpPr>
                    <a:grpSpLocks/>
                  </p:cNvGrpSpPr>
                  <p:nvPr/>
                </p:nvGrpSpPr>
                <p:grpSpPr bwMode="auto">
                  <a:xfrm>
                    <a:off x="3552" y="1392"/>
                    <a:ext cx="1104" cy="528"/>
                    <a:chOff x="3552" y="1392"/>
                    <a:chExt cx="1104" cy="528"/>
                  </a:xfrm>
                </p:grpSpPr>
                <p:sp>
                  <p:nvSpPr>
                    <p:cNvPr id="28687" name="Line 15"/>
                    <p:cNvSpPr>
                      <a:spLocks noChangeShapeType="1"/>
                    </p:cNvSpPr>
                    <p:nvPr/>
                  </p:nvSpPr>
                  <p:spPr bwMode="auto">
                    <a:xfrm flipH="1" flipV="1">
                      <a:off x="3552" y="1392"/>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8" name="Line 16"/>
                    <p:cNvSpPr>
                      <a:spLocks noChangeShapeType="1"/>
                    </p:cNvSpPr>
                    <p:nvPr/>
                  </p:nvSpPr>
                  <p:spPr bwMode="auto">
                    <a:xfrm flipV="1">
                      <a:off x="4368" y="139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9" name="Text Box 17"/>
                    <p:cNvSpPr txBox="1">
                      <a:spLocks noChangeArrowheads="1"/>
                    </p:cNvSpPr>
                    <p:nvPr/>
                  </p:nvSpPr>
                  <p:spPr bwMode="auto">
                    <a:xfrm>
                      <a:off x="3648" y="1689"/>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internal nodes</a:t>
                      </a:r>
                    </a:p>
                  </p:txBody>
                </p:sp>
              </p:grpSp>
              <p:grpSp>
                <p:nvGrpSpPr>
                  <p:cNvPr id="59411" name="Group 26"/>
                  <p:cNvGrpSpPr>
                    <a:grpSpLocks/>
                  </p:cNvGrpSpPr>
                  <p:nvPr/>
                </p:nvGrpSpPr>
                <p:grpSpPr bwMode="auto">
                  <a:xfrm>
                    <a:off x="3264" y="864"/>
                    <a:ext cx="1440" cy="240"/>
                    <a:chOff x="3264" y="864"/>
                    <a:chExt cx="1440" cy="240"/>
                  </a:xfrm>
                </p:grpSpPr>
                <p:sp>
                  <p:nvSpPr>
                    <p:cNvPr id="28690" name="Text Box 18"/>
                    <p:cNvSpPr txBox="1">
                      <a:spLocks noChangeArrowheads="1"/>
                    </p:cNvSpPr>
                    <p:nvPr/>
                  </p:nvSpPr>
                  <p:spPr bwMode="auto">
                    <a:xfrm>
                      <a:off x="3696" y="86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branches</a:t>
                      </a:r>
                      <a:endParaRPr lang="en-GB" altLang="x-none" sz="1800" b="1"/>
                    </a:p>
                  </p:txBody>
                </p:sp>
                <p:sp>
                  <p:nvSpPr>
                    <p:cNvPr id="28691" name="Line 19"/>
                    <p:cNvSpPr>
                      <a:spLocks noChangeShapeType="1"/>
                    </p:cNvSpPr>
                    <p:nvPr/>
                  </p:nvSpPr>
                  <p:spPr bwMode="auto">
                    <a:xfrm flipH="1">
                      <a:off x="3264" y="960"/>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2" name="Line 20"/>
                    <p:cNvSpPr>
                      <a:spLocks noChangeShapeType="1"/>
                    </p:cNvSpPr>
                    <p:nvPr/>
                  </p:nvSpPr>
                  <p:spPr bwMode="auto">
                    <a:xfrm>
                      <a:off x="4368" y="1008"/>
                      <a:ext cx="33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59412" name="Group 28"/>
                  <p:cNvGrpSpPr>
                    <a:grpSpLocks/>
                  </p:cNvGrpSpPr>
                  <p:nvPr/>
                </p:nvGrpSpPr>
                <p:grpSpPr bwMode="auto">
                  <a:xfrm>
                    <a:off x="4704" y="912"/>
                    <a:ext cx="1008" cy="768"/>
                    <a:chOff x="4704" y="912"/>
                    <a:chExt cx="1008" cy="768"/>
                  </a:xfrm>
                </p:grpSpPr>
                <p:sp>
                  <p:nvSpPr>
                    <p:cNvPr id="28694" name="Text Box 22"/>
                    <p:cNvSpPr txBox="1">
                      <a:spLocks noChangeArrowheads="1"/>
                    </p:cNvSpPr>
                    <p:nvPr/>
                  </p:nvSpPr>
                  <p:spPr bwMode="auto">
                    <a:xfrm>
                      <a:off x="4704" y="120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endParaRPr lang="en-GB" altLang="x-none" sz="1800" b="1"/>
                    </a:p>
                  </p:txBody>
                </p:sp>
                <p:sp>
                  <p:nvSpPr>
                    <p:cNvPr id="28695" name="Line 23"/>
                    <p:cNvSpPr>
                      <a:spLocks noChangeShapeType="1"/>
                    </p:cNvSpPr>
                    <p:nvPr/>
                  </p:nvSpPr>
                  <p:spPr bwMode="auto">
                    <a:xfrm flipH="1" flipV="1">
                      <a:off x="5232" y="912"/>
                      <a:ext cx="9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6" name="Line 24"/>
                    <p:cNvSpPr>
                      <a:spLocks noChangeShapeType="1"/>
                    </p:cNvSpPr>
                    <p:nvPr/>
                  </p:nvSpPr>
                  <p:spPr bwMode="auto">
                    <a:xfrm flipH="1">
                      <a:off x="5184" y="1440"/>
                      <a:ext cx="14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28784" name="Text Box 112"/>
                <p:cNvSpPr txBox="1">
                  <a:spLocks noChangeArrowheads="1"/>
                </p:cNvSpPr>
                <p:nvPr/>
              </p:nvSpPr>
              <p:spPr bwMode="auto">
                <a:xfrm>
                  <a:off x="1968" y="1248"/>
                  <a:ext cx="1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p>
              </p:txBody>
            </p:sp>
            <p:sp>
              <p:nvSpPr>
                <p:cNvPr id="28785" name="Line 113"/>
                <p:cNvSpPr>
                  <a:spLocks noChangeShapeType="1"/>
                </p:cNvSpPr>
                <p:nvPr/>
              </p:nvSpPr>
              <p:spPr bwMode="auto">
                <a:xfrm flipV="1">
                  <a:off x="2400" y="105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86" name="Line 114"/>
                <p:cNvSpPr>
                  <a:spLocks noChangeShapeType="1"/>
                </p:cNvSpPr>
                <p:nvPr/>
              </p:nvSpPr>
              <p:spPr bwMode="auto">
                <a:xfrm>
                  <a:off x="2400" y="1488"/>
                  <a:ext cx="76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88" name="Text Box 116"/>
              <p:cNvSpPr txBox="1">
                <a:spLocks noChangeArrowheads="1"/>
              </p:cNvSpPr>
              <p:nvPr/>
            </p:nvSpPr>
            <p:spPr bwMode="auto">
              <a:xfrm>
                <a:off x="3408" y="1872"/>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Hypothetical ancestor</a:t>
                </a:r>
                <a:endParaRPr lang="en-GB" altLang="x-none"/>
              </a:p>
            </p:txBody>
          </p:sp>
        </p:grpSp>
        <p:sp>
          <p:nvSpPr>
            <p:cNvPr id="28791" name="Rectangle 119"/>
            <p:cNvSpPr>
              <a:spLocks noChangeArrowheads="1"/>
            </p:cNvSpPr>
            <p:nvPr/>
          </p:nvSpPr>
          <p:spPr bwMode="auto">
            <a:xfrm>
              <a:off x="3465"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sp>
          <p:nvSpPr>
            <p:cNvPr id="28792" name="Rectangle 120"/>
            <p:cNvSpPr>
              <a:spLocks noChangeArrowheads="1"/>
            </p:cNvSpPr>
            <p:nvPr/>
          </p:nvSpPr>
          <p:spPr bwMode="auto">
            <a:xfrm>
              <a:off x="4473"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grpSp>
      <p:sp>
        <p:nvSpPr>
          <p:cNvPr id="4" name="ZoneTexte 3"/>
          <p:cNvSpPr txBox="1">
            <a:spLocks noChangeArrowheads="1"/>
          </p:cNvSpPr>
          <p:nvPr/>
        </p:nvSpPr>
        <p:spPr bwMode="auto">
          <a:xfrm>
            <a:off x="76200" y="4235450"/>
            <a:ext cx="90328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en-GB" altLang="x-none" sz="2800" b="1">
                <a:solidFill>
                  <a:srgbClr val="FF0000"/>
                </a:solidFill>
              </a:rPr>
              <a:t>•</a:t>
            </a:r>
            <a:r>
              <a:rPr lang="en-GB" altLang="x-none" sz="2400" b="1"/>
              <a:t> To distinguish between them the phylogenetic analysis must include at least </a:t>
            </a:r>
            <a:r>
              <a:rPr lang="en-GB" altLang="x-none" sz="2400" b="1">
                <a:solidFill>
                  <a:srgbClr val="FF0000"/>
                </a:solidFill>
              </a:rPr>
              <a:t>one outgroup</a:t>
            </a:r>
            <a:r>
              <a:rPr lang="en-GB" altLang="x-none" sz="2400" b="1"/>
              <a:t>, this being </a:t>
            </a:r>
            <a:r>
              <a:rPr lang="en-GB" altLang="x-none" sz="2400" b="1">
                <a:solidFill>
                  <a:srgbClr val="FF0000"/>
                </a:solidFill>
              </a:rPr>
              <a:t>an homologous gene that we know is less closely related to A, B, C and D </a:t>
            </a:r>
            <a:r>
              <a:rPr lang="en-GB" altLang="x-none" sz="2400" b="1"/>
              <a:t>than</a:t>
            </a:r>
            <a:r>
              <a:rPr lang="en-GB" altLang="x-none" sz="2400" b="1">
                <a:solidFill>
                  <a:srgbClr val="FF0000"/>
                </a:solidFill>
              </a:rPr>
              <a:t> these four genes are to each other</a:t>
            </a:r>
            <a:r>
              <a:rPr lang="en-GB" altLang="x-none" sz="2400" b="1"/>
              <a:t>.</a:t>
            </a:r>
          </a:p>
        </p:txBody>
      </p:sp>
      <p:sp>
        <p:nvSpPr>
          <p:cNvPr id="5" name="ZoneTexte 4"/>
          <p:cNvSpPr txBox="1">
            <a:spLocks noChangeArrowheads="1"/>
          </p:cNvSpPr>
          <p:nvPr/>
        </p:nvSpPr>
        <p:spPr bwMode="auto">
          <a:xfrm>
            <a:off x="0" y="5876925"/>
            <a:ext cx="91090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FF0000"/>
                </a:solidFill>
              </a:rPr>
              <a:t>•</a:t>
            </a:r>
            <a:r>
              <a:rPr lang="en-GB" altLang="x-none" sz="2400" b="1"/>
              <a:t> </a:t>
            </a:r>
            <a:r>
              <a:rPr lang="en-GB" altLang="x-none" sz="2400" b="1">
                <a:solidFill>
                  <a:srgbClr val="0000FF"/>
                </a:solidFill>
              </a:rPr>
              <a:t>The outgroup enables the root of the tree to be located and the correct evolutionary pathway to be identified.</a:t>
            </a:r>
          </a:p>
        </p:txBody>
      </p:sp>
      <p:sp>
        <p:nvSpPr>
          <p:cNvPr id="42" name="ZoneTexte 41"/>
          <p:cNvSpPr txBox="1">
            <a:spLocks noChangeArrowheads="1"/>
          </p:cNvSpPr>
          <p:nvPr/>
        </p:nvSpPr>
        <p:spPr bwMode="auto">
          <a:xfrm>
            <a:off x="34925" y="3213100"/>
            <a:ext cx="91090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FF0000"/>
                </a:solidFill>
              </a:rPr>
              <a:t>•</a:t>
            </a:r>
            <a:r>
              <a:rPr lang="en-GB" altLang="x-none" sz="2800" b="1"/>
              <a:t> </a:t>
            </a:r>
            <a:r>
              <a:rPr lang="en-GB" altLang="x-none" sz="2800" b="1">
                <a:solidFill>
                  <a:srgbClr val="0000FF"/>
                </a:solidFill>
              </a:rPr>
              <a:t>Five evolutionary pathways are possible, each depicted by a different rooted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p:tgtEl>
                                          <p:spTgt spid="42"/>
                                        </p:tgtEl>
                                        <p:attrNameLst>
                                          <p:attrName>ppt_y</p:attrName>
                                        </p:attrNameLst>
                                      </p:cBhvr>
                                      <p:tavLst>
                                        <p:tav tm="0">
                                          <p:val>
                                            <p:strVal val="#ppt_y-#ppt_h*1.125000"/>
                                          </p:val>
                                        </p:tav>
                                        <p:tav tm="100000">
                                          <p:val>
                                            <p:strVal val="#ppt_y"/>
                                          </p:val>
                                        </p:tav>
                                      </p:tavLst>
                                    </p:anim>
                                    <p:animEffect transition="in" filter="wipe(down)">
                                      <p:cBhvr>
                                        <p:cTn id="8" dur="1000"/>
                                        <p:tgtEl>
                                          <p:spTgt spid="42"/>
                                        </p:tgtEl>
                                      </p:cBhvr>
                                    </p:animEffect>
                                  </p:childTnLst>
                                </p:cTn>
                              </p:par>
                            </p:childTnLst>
                          </p:cTn>
                        </p:par>
                        <p:par>
                          <p:cTn id="9" fill="hold" nodeType="afterGroup">
                            <p:stCondLst>
                              <p:cond delay="10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p:tgtEl>
                                          <p:spTgt spid="4"/>
                                        </p:tgtEl>
                                        <p:attrNameLst>
                                          <p:attrName>ppt_y</p:attrName>
                                        </p:attrNameLst>
                                      </p:cBhvr>
                                      <p:tavLst>
                                        <p:tav tm="0">
                                          <p:val>
                                            <p:strVal val="#ppt_y+#ppt_h*1.125000"/>
                                          </p:val>
                                        </p:tav>
                                        <p:tav tm="100000">
                                          <p:val>
                                            <p:strVal val="#ppt_y"/>
                                          </p:val>
                                        </p:tav>
                                      </p:tavLst>
                                    </p:anim>
                                    <p:animEffect transition="in" filter="wipe(up)">
                                      <p:cBhvr>
                                        <p:cTn id="13" dur="1000"/>
                                        <p:tgtEl>
                                          <p:spTgt spid="4"/>
                                        </p:tgtEl>
                                      </p:cBhvr>
                                    </p:animEffect>
                                  </p:childTnLst>
                                </p:cTn>
                              </p:par>
                            </p:childTnLst>
                          </p:cTn>
                        </p:par>
                        <p:par>
                          <p:cTn id="14" fill="hold" nodeType="afterGroup">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ppt_x"/>
                                          </p:val>
                                        </p:tav>
                                        <p:tav tm="100000">
                                          <p:val>
                                            <p:strVal val="#ppt_x"/>
                                          </p:val>
                                        </p:tav>
                                      </p:tavLst>
                                    </p:anim>
                                    <p:anim calcmode="lin" valueType="num">
                                      <p:cBhvr additive="base">
                                        <p:cTn id="1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2"/>
          <p:cNvSpPr txBox="1">
            <a:spLocks noChangeArrowheads="1"/>
          </p:cNvSpPr>
          <p:nvPr/>
        </p:nvSpPr>
        <p:spPr bwMode="auto">
          <a:xfrm>
            <a:off x="0" y="-26988"/>
            <a:ext cx="9109075"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Key features of  phylogenetic trees</a:t>
            </a:r>
            <a:endParaRPr lang="en-GB" altLang="x-none" sz="2400" b="1">
              <a:solidFill>
                <a:srgbClr val="0000FF"/>
              </a:solidFill>
            </a:endParaRPr>
          </a:p>
        </p:txBody>
      </p:sp>
      <p:sp>
        <p:nvSpPr>
          <p:cNvPr id="28693" name="Line 21"/>
          <p:cNvSpPr>
            <a:spLocks noChangeShapeType="1"/>
          </p:cNvSpPr>
          <p:nvPr/>
        </p:nvSpPr>
        <p:spPr bwMode="auto">
          <a:xfrm>
            <a:off x="6400800" y="1752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3" name="Text Box 31"/>
          <p:cNvSpPr txBox="1">
            <a:spLocks noChangeArrowheads="1"/>
          </p:cNvSpPr>
          <p:nvPr/>
        </p:nvSpPr>
        <p:spPr bwMode="auto">
          <a:xfrm>
            <a:off x="76200" y="15240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a:t>
            </a:r>
            <a:r>
              <a:rPr lang="en-GB" altLang="x-none" sz="2800" b="1"/>
              <a:t>An unrooted tree</a:t>
            </a:r>
            <a:endParaRPr lang="en-GB" altLang="x-none" sz="2400" b="1"/>
          </a:p>
        </p:txBody>
      </p:sp>
      <p:grpSp>
        <p:nvGrpSpPr>
          <p:cNvPr id="28795" name="Group 123"/>
          <p:cNvGrpSpPr>
            <a:grpSpLocks/>
          </p:cNvGrpSpPr>
          <p:nvPr/>
        </p:nvGrpSpPr>
        <p:grpSpPr bwMode="auto">
          <a:xfrm>
            <a:off x="0" y="3048000"/>
            <a:ext cx="2819400" cy="3505200"/>
            <a:chOff x="0" y="1920"/>
            <a:chExt cx="1776" cy="2208"/>
          </a:xfrm>
        </p:grpSpPr>
        <p:sp>
          <p:nvSpPr>
            <p:cNvPr id="28704" name="Text Box 32"/>
            <p:cNvSpPr txBox="1">
              <a:spLocks noChangeArrowheads="1"/>
            </p:cNvSpPr>
            <p:nvPr/>
          </p:nvSpPr>
          <p:spPr bwMode="auto">
            <a:xfrm>
              <a:off x="48" y="1920"/>
              <a:ext cx="17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a:t>
              </a:r>
              <a:r>
                <a:rPr lang="en-GB" altLang="x-none" sz="2400" b="1"/>
                <a:t> </a:t>
              </a:r>
              <a:r>
                <a:rPr lang="en-GB" altLang="x-none" sz="2800" b="1">
                  <a:solidFill>
                    <a:srgbClr val="0000FF"/>
                  </a:solidFill>
                </a:rPr>
                <a:t>Rooted trees</a:t>
              </a:r>
              <a:endParaRPr lang="en-GB" altLang="x-none">
                <a:solidFill>
                  <a:srgbClr val="0000FF"/>
                </a:solidFill>
              </a:endParaRPr>
            </a:p>
          </p:txBody>
        </p:sp>
        <p:grpSp>
          <p:nvGrpSpPr>
            <p:cNvPr id="61534" name="Group 105"/>
            <p:cNvGrpSpPr>
              <a:grpSpLocks/>
            </p:cNvGrpSpPr>
            <p:nvPr/>
          </p:nvGrpSpPr>
          <p:grpSpPr bwMode="auto">
            <a:xfrm>
              <a:off x="0" y="2448"/>
              <a:ext cx="1344" cy="1680"/>
              <a:chOff x="0" y="2448"/>
              <a:chExt cx="1344" cy="1680"/>
            </a:xfrm>
          </p:grpSpPr>
          <p:grpSp>
            <p:nvGrpSpPr>
              <p:cNvPr id="61535" name="Group 47"/>
              <p:cNvGrpSpPr>
                <a:grpSpLocks/>
              </p:cNvGrpSpPr>
              <p:nvPr/>
            </p:nvGrpSpPr>
            <p:grpSpPr bwMode="auto">
              <a:xfrm>
                <a:off x="144" y="2688"/>
                <a:ext cx="864" cy="1152"/>
                <a:chOff x="240" y="2592"/>
                <a:chExt cx="864" cy="1152"/>
              </a:xfrm>
            </p:grpSpPr>
            <p:sp>
              <p:nvSpPr>
                <p:cNvPr id="28705" name="Line 33"/>
                <p:cNvSpPr>
                  <a:spLocks noChangeShapeType="1"/>
                </p:cNvSpPr>
                <p:nvPr/>
              </p:nvSpPr>
              <p:spPr bwMode="auto">
                <a:xfrm>
                  <a:off x="240" y="2688"/>
                  <a:ext cx="528" cy="76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6" name="Line 34"/>
                <p:cNvSpPr>
                  <a:spLocks noChangeShapeType="1"/>
                </p:cNvSpPr>
                <p:nvPr/>
              </p:nvSpPr>
              <p:spPr bwMode="auto">
                <a:xfrm>
                  <a:off x="768" y="3456"/>
                  <a:ext cx="0" cy="28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7" name="Line 35"/>
                <p:cNvSpPr>
                  <a:spLocks noChangeShapeType="1"/>
                </p:cNvSpPr>
                <p:nvPr/>
              </p:nvSpPr>
              <p:spPr bwMode="auto">
                <a:xfrm flipV="1">
                  <a:off x="336" y="2592"/>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09" name="Line 37"/>
                <p:cNvSpPr>
                  <a:spLocks noChangeShapeType="1"/>
                </p:cNvSpPr>
                <p:nvPr/>
              </p:nvSpPr>
              <p:spPr bwMode="auto">
                <a:xfrm flipV="1">
                  <a:off x="528" y="2880"/>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10" name="Line 38"/>
                <p:cNvSpPr>
                  <a:spLocks noChangeShapeType="1"/>
                </p:cNvSpPr>
                <p:nvPr/>
              </p:nvSpPr>
              <p:spPr bwMode="auto">
                <a:xfrm flipV="1">
                  <a:off x="768" y="3216"/>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12" name="Text Box 40"/>
              <p:cNvSpPr txBox="1">
                <a:spLocks noChangeArrowheads="1"/>
              </p:cNvSpPr>
              <p:nvPr/>
            </p:nvSpPr>
            <p:spPr bwMode="auto">
              <a:xfrm>
                <a:off x="0" y="254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sz="2000" b="1"/>
              </a:p>
            </p:txBody>
          </p:sp>
          <p:sp>
            <p:nvSpPr>
              <p:cNvPr id="28713" name="Text Box 41"/>
              <p:cNvSpPr txBox="1">
                <a:spLocks noChangeArrowheads="1"/>
              </p:cNvSpPr>
              <p:nvPr/>
            </p:nvSpPr>
            <p:spPr bwMode="auto">
              <a:xfrm>
                <a:off x="528"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sp>
            <p:nvSpPr>
              <p:cNvPr id="28714" name="Text Box 42"/>
              <p:cNvSpPr txBox="1">
                <a:spLocks noChangeArrowheads="1"/>
              </p:cNvSpPr>
              <p:nvPr/>
            </p:nvSpPr>
            <p:spPr bwMode="auto">
              <a:xfrm>
                <a:off x="768" y="27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a:p>
            </p:txBody>
          </p:sp>
          <p:sp>
            <p:nvSpPr>
              <p:cNvPr id="28715" name="Text Box 43"/>
              <p:cNvSpPr txBox="1">
                <a:spLocks noChangeArrowheads="1"/>
              </p:cNvSpPr>
              <p:nvPr/>
            </p:nvSpPr>
            <p:spPr bwMode="auto">
              <a:xfrm>
                <a:off x="1008" y="31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28718" name="Text Box 46"/>
              <p:cNvSpPr txBox="1">
                <a:spLocks noChangeArrowheads="1"/>
              </p:cNvSpPr>
              <p:nvPr/>
            </p:nvSpPr>
            <p:spPr bwMode="auto">
              <a:xfrm>
                <a:off x="576" y="38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1</a:t>
                </a:r>
                <a:endParaRPr lang="en-GB" altLang="x-none" sz="2400" b="1"/>
              </a:p>
            </p:txBody>
          </p:sp>
        </p:grpSp>
      </p:grpSp>
      <p:grpSp>
        <p:nvGrpSpPr>
          <p:cNvPr id="28778" name="Group 106"/>
          <p:cNvGrpSpPr>
            <a:grpSpLocks/>
          </p:cNvGrpSpPr>
          <p:nvPr/>
        </p:nvGrpSpPr>
        <p:grpSpPr bwMode="auto">
          <a:xfrm>
            <a:off x="1752600" y="3886200"/>
            <a:ext cx="2133600" cy="2667000"/>
            <a:chOff x="1104" y="2448"/>
            <a:chExt cx="1344" cy="1680"/>
          </a:xfrm>
        </p:grpSpPr>
        <p:grpSp>
          <p:nvGrpSpPr>
            <p:cNvPr id="61522" name="Group 50"/>
            <p:cNvGrpSpPr>
              <a:grpSpLocks/>
            </p:cNvGrpSpPr>
            <p:nvPr/>
          </p:nvGrpSpPr>
          <p:grpSpPr bwMode="auto">
            <a:xfrm>
              <a:off x="1248" y="2688"/>
              <a:ext cx="864" cy="1152"/>
              <a:chOff x="240" y="2592"/>
              <a:chExt cx="864" cy="1152"/>
            </a:xfrm>
          </p:grpSpPr>
          <p:sp>
            <p:nvSpPr>
              <p:cNvPr id="28723" name="Line 51"/>
              <p:cNvSpPr>
                <a:spLocks noChangeShapeType="1"/>
              </p:cNvSpPr>
              <p:nvPr/>
            </p:nvSpPr>
            <p:spPr bwMode="auto">
              <a:xfrm>
                <a:off x="240" y="2688"/>
                <a:ext cx="528" cy="76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24" name="Line 52"/>
              <p:cNvSpPr>
                <a:spLocks noChangeShapeType="1"/>
              </p:cNvSpPr>
              <p:nvPr/>
            </p:nvSpPr>
            <p:spPr bwMode="auto">
              <a:xfrm>
                <a:off x="768" y="3456"/>
                <a:ext cx="0" cy="28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25" name="Line 53"/>
              <p:cNvSpPr>
                <a:spLocks noChangeShapeType="1"/>
              </p:cNvSpPr>
              <p:nvPr/>
            </p:nvSpPr>
            <p:spPr bwMode="auto">
              <a:xfrm flipV="1">
                <a:off x="336" y="2592"/>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26" name="Line 54"/>
              <p:cNvSpPr>
                <a:spLocks noChangeShapeType="1"/>
              </p:cNvSpPr>
              <p:nvPr/>
            </p:nvSpPr>
            <p:spPr bwMode="auto">
              <a:xfrm flipV="1">
                <a:off x="528" y="2880"/>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27" name="Line 55"/>
              <p:cNvSpPr>
                <a:spLocks noChangeShapeType="1"/>
              </p:cNvSpPr>
              <p:nvPr/>
            </p:nvSpPr>
            <p:spPr bwMode="auto">
              <a:xfrm flipV="1">
                <a:off x="768" y="3216"/>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28" name="Text Box 56"/>
            <p:cNvSpPr txBox="1">
              <a:spLocks noChangeArrowheads="1"/>
            </p:cNvSpPr>
            <p:nvPr/>
          </p:nvSpPr>
          <p:spPr bwMode="auto">
            <a:xfrm>
              <a:off x="1104" y="254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sz="2000" b="1"/>
            </a:p>
          </p:txBody>
        </p:sp>
        <p:sp>
          <p:nvSpPr>
            <p:cNvPr id="28729" name="Text Box 57"/>
            <p:cNvSpPr txBox="1">
              <a:spLocks noChangeArrowheads="1"/>
            </p:cNvSpPr>
            <p:nvPr/>
          </p:nvSpPr>
          <p:spPr bwMode="auto">
            <a:xfrm>
              <a:off x="1632"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sp>
          <p:nvSpPr>
            <p:cNvPr id="28730" name="Text Box 58"/>
            <p:cNvSpPr txBox="1">
              <a:spLocks noChangeArrowheads="1"/>
            </p:cNvSpPr>
            <p:nvPr/>
          </p:nvSpPr>
          <p:spPr bwMode="auto">
            <a:xfrm>
              <a:off x="1872" y="27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a:p>
          </p:txBody>
        </p:sp>
        <p:sp>
          <p:nvSpPr>
            <p:cNvPr id="28731" name="Text Box 59"/>
            <p:cNvSpPr txBox="1">
              <a:spLocks noChangeArrowheads="1"/>
            </p:cNvSpPr>
            <p:nvPr/>
          </p:nvSpPr>
          <p:spPr bwMode="auto">
            <a:xfrm>
              <a:off x="2112" y="31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732" name="Text Box 60"/>
            <p:cNvSpPr txBox="1">
              <a:spLocks noChangeArrowheads="1"/>
            </p:cNvSpPr>
            <p:nvPr/>
          </p:nvSpPr>
          <p:spPr bwMode="auto">
            <a:xfrm>
              <a:off x="1680" y="38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2</a:t>
              </a:r>
              <a:endParaRPr lang="en-GB" altLang="x-none" sz="2400" b="1"/>
            </a:p>
          </p:txBody>
        </p:sp>
      </p:grpSp>
      <p:grpSp>
        <p:nvGrpSpPr>
          <p:cNvPr id="28776" name="Group 104"/>
          <p:cNvGrpSpPr>
            <a:grpSpLocks/>
          </p:cNvGrpSpPr>
          <p:nvPr/>
        </p:nvGrpSpPr>
        <p:grpSpPr bwMode="auto">
          <a:xfrm>
            <a:off x="3200400" y="3124200"/>
            <a:ext cx="2667000" cy="2590800"/>
            <a:chOff x="2016" y="1968"/>
            <a:chExt cx="1680" cy="1632"/>
          </a:xfrm>
        </p:grpSpPr>
        <p:grpSp>
          <p:nvGrpSpPr>
            <p:cNvPr id="61509" name="Group 70"/>
            <p:cNvGrpSpPr>
              <a:grpSpLocks/>
            </p:cNvGrpSpPr>
            <p:nvPr/>
          </p:nvGrpSpPr>
          <p:grpSpPr bwMode="auto">
            <a:xfrm>
              <a:off x="2208" y="2208"/>
              <a:ext cx="1344" cy="1104"/>
              <a:chOff x="2448" y="2544"/>
              <a:chExt cx="1344" cy="1104"/>
            </a:xfrm>
          </p:grpSpPr>
          <p:sp>
            <p:nvSpPr>
              <p:cNvPr id="28734" name="Line 62"/>
              <p:cNvSpPr>
                <a:spLocks noChangeShapeType="1"/>
              </p:cNvSpPr>
              <p:nvPr/>
            </p:nvSpPr>
            <p:spPr bwMode="auto">
              <a:xfrm>
                <a:off x="3120" y="3264"/>
                <a:ext cx="0"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35" name="Line 63"/>
              <p:cNvSpPr>
                <a:spLocks noChangeShapeType="1"/>
              </p:cNvSpPr>
              <p:nvPr/>
            </p:nvSpPr>
            <p:spPr bwMode="auto">
              <a:xfrm flipH="1" flipV="1">
                <a:off x="2784" y="2928"/>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36" name="Line 64"/>
              <p:cNvSpPr>
                <a:spLocks noChangeShapeType="1"/>
              </p:cNvSpPr>
              <p:nvPr/>
            </p:nvSpPr>
            <p:spPr bwMode="auto">
              <a:xfrm flipV="1">
                <a:off x="3120" y="2880"/>
                <a:ext cx="240"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37" name="Line 65"/>
              <p:cNvSpPr>
                <a:spLocks noChangeShapeType="1"/>
              </p:cNvSpPr>
              <p:nvPr/>
            </p:nvSpPr>
            <p:spPr bwMode="auto">
              <a:xfrm flipH="1">
                <a:off x="2448" y="2928"/>
                <a:ext cx="33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38" name="Line 66"/>
              <p:cNvSpPr>
                <a:spLocks noChangeShapeType="1"/>
              </p:cNvSpPr>
              <p:nvPr/>
            </p:nvSpPr>
            <p:spPr bwMode="auto">
              <a:xfrm flipV="1">
                <a:off x="2784" y="2592"/>
                <a:ext cx="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40" name="Line 68"/>
              <p:cNvSpPr>
                <a:spLocks noChangeShapeType="1"/>
              </p:cNvSpPr>
              <p:nvPr/>
            </p:nvSpPr>
            <p:spPr bwMode="auto">
              <a:xfrm flipH="1" flipV="1">
                <a:off x="3264" y="2544"/>
                <a:ext cx="9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41" name="Line 69"/>
              <p:cNvSpPr>
                <a:spLocks noChangeShapeType="1"/>
              </p:cNvSpPr>
              <p:nvPr/>
            </p:nvSpPr>
            <p:spPr bwMode="auto">
              <a:xfrm flipV="1">
                <a:off x="3360" y="2736"/>
                <a:ext cx="432"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43" name="Text Box 71"/>
            <p:cNvSpPr txBox="1">
              <a:spLocks noChangeArrowheads="1"/>
            </p:cNvSpPr>
            <p:nvPr/>
          </p:nvSpPr>
          <p:spPr bwMode="auto">
            <a:xfrm>
              <a:off x="2016" y="23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28744" name="Text Box 72"/>
            <p:cNvSpPr txBox="1">
              <a:spLocks noChangeArrowheads="1"/>
            </p:cNvSpPr>
            <p:nvPr/>
          </p:nvSpPr>
          <p:spPr bwMode="auto">
            <a:xfrm>
              <a:off x="2400"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p>
          </p:txBody>
        </p:sp>
        <p:sp>
          <p:nvSpPr>
            <p:cNvPr id="28745" name="Text Box 73"/>
            <p:cNvSpPr txBox="1">
              <a:spLocks noChangeArrowheads="1"/>
            </p:cNvSpPr>
            <p:nvPr/>
          </p:nvSpPr>
          <p:spPr bwMode="auto">
            <a:xfrm>
              <a:off x="2880" y="19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p>
          </p:txBody>
        </p:sp>
        <p:sp>
          <p:nvSpPr>
            <p:cNvPr id="28746" name="Text Box 74"/>
            <p:cNvSpPr txBox="1">
              <a:spLocks noChangeArrowheads="1"/>
            </p:cNvSpPr>
            <p:nvPr/>
          </p:nvSpPr>
          <p:spPr bwMode="auto">
            <a:xfrm>
              <a:off x="3456" y="21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sp>
          <p:nvSpPr>
            <p:cNvPr id="28747" name="Text Box 75"/>
            <p:cNvSpPr txBox="1">
              <a:spLocks noChangeArrowheads="1"/>
            </p:cNvSpPr>
            <p:nvPr/>
          </p:nvSpPr>
          <p:spPr bwMode="auto">
            <a:xfrm>
              <a:off x="2784" y="331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3</a:t>
              </a:r>
            </a:p>
          </p:txBody>
        </p:sp>
      </p:grpSp>
      <p:grpSp>
        <p:nvGrpSpPr>
          <p:cNvPr id="28781" name="Group 109"/>
          <p:cNvGrpSpPr>
            <a:grpSpLocks/>
          </p:cNvGrpSpPr>
          <p:nvPr/>
        </p:nvGrpSpPr>
        <p:grpSpPr bwMode="auto">
          <a:xfrm>
            <a:off x="5105400" y="4114800"/>
            <a:ext cx="2133600" cy="2667000"/>
            <a:chOff x="3216" y="2592"/>
            <a:chExt cx="1344" cy="1680"/>
          </a:xfrm>
        </p:grpSpPr>
        <p:grpSp>
          <p:nvGrpSpPr>
            <p:cNvPr id="61498" name="Group 101"/>
            <p:cNvGrpSpPr>
              <a:grpSpLocks/>
            </p:cNvGrpSpPr>
            <p:nvPr/>
          </p:nvGrpSpPr>
          <p:grpSpPr bwMode="auto">
            <a:xfrm>
              <a:off x="3360" y="2832"/>
              <a:ext cx="864" cy="1152"/>
              <a:chOff x="3360" y="2832"/>
              <a:chExt cx="864" cy="1152"/>
            </a:xfrm>
          </p:grpSpPr>
          <p:sp>
            <p:nvSpPr>
              <p:cNvPr id="28751" name="Line 79"/>
              <p:cNvSpPr>
                <a:spLocks noChangeShapeType="1"/>
              </p:cNvSpPr>
              <p:nvPr/>
            </p:nvSpPr>
            <p:spPr bwMode="auto">
              <a:xfrm>
                <a:off x="3360" y="2928"/>
                <a:ext cx="528" cy="76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52" name="Line 80"/>
              <p:cNvSpPr>
                <a:spLocks noChangeShapeType="1"/>
              </p:cNvSpPr>
              <p:nvPr/>
            </p:nvSpPr>
            <p:spPr bwMode="auto">
              <a:xfrm>
                <a:off x="3888" y="3696"/>
                <a:ext cx="0" cy="28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53" name="Line 81"/>
              <p:cNvSpPr>
                <a:spLocks noChangeShapeType="1"/>
              </p:cNvSpPr>
              <p:nvPr/>
            </p:nvSpPr>
            <p:spPr bwMode="auto">
              <a:xfrm flipV="1">
                <a:off x="3456" y="2832"/>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54" name="Line 82"/>
              <p:cNvSpPr>
                <a:spLocks noChangeShapeType="1"/>
              </p:cNvSpPr>
              <p:nvPr/>
            </p:nvSpPr>
            <p:spPr bwMode="auto">
              <a:xfrm flipV="1">
                <a:off x="3648" y="3120"/>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55" name="Line 83"/>
              <p:cNvSpPr>
                <a:spLocks noChangeShapeType="1"/>
              </p:cNvSpPr>
              <p:nvPr/>
            </p:nvSpPr>
            <p:spPr bwMode="auto">
              <a:xfrm flipV="1">
                <a:off x="3888" y="3456"/>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56" name="Text Box 84"/>
            <p:cNvSpPr txBox="1">
              <a:spLocks noChangeArrowheads="1"/>
            </p:cNvSpPr>
            <p:nvPr/>
          </p:nvSpPr>
          <p:spPr bwMode="auto">
            <a:xfrm>
              <a:off x="3216" y="268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000" b="1"/>
            </a:p>
          </p:txBody>
        </p:sp>
        <p:sp>
          <p:nvSpPr>
            <p:cNvPr id="28757" name="Text Box 85"/>
            <p:cNvSpPr txBox="1">
              <a:spLocks noChangeArrowheads="1"/>
            </p:cNvSpPr>
            <p:nvPr/>
          </p:nvSpPr>
          <p:spPr bwMode="auto">
            <a:xfrm>
              <a:off x="3744" y="25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758" name="Text Box 86"/>
            <p:cNvSpPr txBox="1">
              <a:spLocks noChangeArrowheads="1"/>
            </p:cNvSpPr>
            <p:nvPr/>
          </p:nvSpPr>
          <p:spPr bwMode="auto">
            <a:xfrm>
              <a:off x="3984" y="29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a:p>
          </p:txBody>
        </p:sp>
        <p:sp>
          <p:nvSpPr>
            <p:cNvPr id="28759" name="Text Box 87"/>
            <p:cNvSpPr txBox="1">
              <a:spLocks noChangeArrowheads="1"/>
            </p:cNvSpPr>
            <p:nvPr/>
          </p:nvSpPr>
          <p:spPr bwMode="auto">
            <a:xfrm>
              <a:off x="4224" y="326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sp>
          <p:nvSpPr>
            <p:cNvPr id="28760" name="Text Box 88"/>
            <p:cNvSpPr txBox="1">
              <a:spLocks noChangeArrowheads="1"/>
            </p:cNvSpPr>
            <p:nvPr/>
          </p:nvSpPr>
          <p:spPr bwMode="auto">
            <a:xfrm>
              <a:off x="3792" y="39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4</a:t>
              </a:r>
              <a:endParaRPr lang="en-GB" altLang="x-none" sz="2400" b="1"/>
            </a:p>
          </p:txBody>
        </p:sp>
      </p:grpSp>
      <p:grpSp>
        <p:nvGrpSpPr>
          <p:cNvPr id="28780" name="Group 108"/>
          <p:cNvGrpSpPr>
            <a:grpSpLocks/>
          </p:cNvGrpSpPr>
          <p:nvPr/>
        </p:nvGrpSpPr>
        <p:grpSpPr bwMode="auto">
          <a:xfrm>
            <a:off x="7010400" y="4114800"/>
            <a:ext cx="2133600" cy="2667000"/>
            <a:chOff x="4416" y="2592"/>
            <a:chExt cx="1344" cy="1680"/>
          </a:xfrm>
        </p:grpSpPr>
        <p:grpSp>
          <p:nvGrpSpPr>
            <p:cNvPr id="61487" name="Group 90"/>
            <p:cNvGrpSpPr>
              <a:grpSpLocks/>
            </p:cNvGrpSpPr>
            <p:nvPr/>
          </p:nvGrpSpPr>
          <p:grpSpPr bwMode="auto">
            <a:xfrm>
              <a:off x="4560" y="2832"/>
              <a:ext cx="864" cy="1152"/>
              <a:chOff x="240" y="2592"/>
              <a:chExt cx="864" cy="1152"/>
            </a:xfrm>
          </p:grpSpPr>
          <p:sp>
            <p:nvSpPr>
              <p:cNvPr id="28763" name="Line 91"/>
              <p:cNvSpPr>
                <a:spLocks noChangeShapeType="1"/>
              </p:cNvSpPr>
              <p:nvPr/>
            </p:nvSpPr>
            <p:spPr bwMode="auto">
              <a:xfrm>
                <a:off x="240" y="2688"/>
                <a:ext cx="528" cy="76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64" name="Line 92"/>
              <p:cNvSpPr>
                <a:spLocks noChangeShapeType="1"/>
              </p:cNvSpPr>
              <p:nvPr/>
            </p:nvSpPr>
            <p:spPr bwMode="auto">
              <a:xfrm>
                <a:off x="768" y="3456"/>
                <a:ext cx="0" cy="28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65" name="Line 93"/>
              <p:cNvSpPr>
                <a:spLocks noChangeShapeType="1"/>
              </p:cNvSpPr>
              <p:nvPr/>
            </p:nvSpPr>
            <p:spPr bwMode="auto">
              <a:xfrm flipV="1">
                <a:off x="336" y="2592"/>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66" name="Line 94"/>
              <p:cNvSpPr>
                <a:spLocks noChangeShapeType="1"/>
              </p:cNvSpPr>
              <p:nvPr/>
            </p:nvSpPr>
            <p:spPr bwMode="auto">
              <a:xfrm flipV="1">
                <a:off x="528" y="2880"/>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67" name="Line 95"/>
              <p:cNvSpPr>
                <a:spLocks noChangeShapeType="1"/>
              </p:cNvSpPr>
              <p:nvPr/>
            </p:nvSpPr>
            <p:spPr bwMode="auto">
              <a:xfrm flipV="1">
                <a:off x="768" y="3216"/>
                <a:ext cx="336"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68" name="Text Box 96"/>
            <p:cNvSpPr txBox="1">
              <a:spLocks noChangeArrowheads="1"/>
            </p:cNvSpPr>
            <p:nvPr/>
          </p:nvSpPr>
          <p:spPr bwMode="auto">
            <a:xfrm>
              <a:off x="4416" y="268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000" b="1"/>
            </a:p>
          </p:txBody>
        </p:sp>
        <p:sp>
          <p:nvSpPr>
            <p:cNvPr id="28769" name="Text Box 97"/>
            <p:cNvSpPr txBox="1">
              <a:spLocks noChangeArrowheads="1"/>
            </p:cNvSpPr>
            <p:nvPr/>
          </p:nvSpPr>
          <p:spPr bwMode="auto">
            <a:xfrm>
              <a:off x="4944" y="25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770" name="Text Box 98"/>
            <p:cNvSpPr txBox="1">
              <a:spLocks noChangeArrowheads="1"/>
            </p:cNvSpPr>
            <p:nvPr/>
          </p:nvSpPr>
          <p:spPr bwMode="auto">
            <a:xfrm>
              <a:off x="5184" y="29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a:p>
          </p:txBody>
        </p:sp>
        <p:sp>
          <p:nvSpPr>
            <p:cNvPr id="28771" name="Text Box 99"/>
            <p:cNvSpPr txBox="1">
              <a:spLocks noChangeArrowheads="1"/>
            </p:cNvSpPr>
            <p:nvPr/>
          </p:nvSpPr>
          <p:spPr bwMode="auto">
            <a:xfrm>
              <a:off x="5424" y="326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sz="2400" b="1"/>
            </a:p>
          </p:txBody>
        </p:sp>
        <p:sp>
          <p:nvSpPr>
            <p:cNvPr id="28772" name="Text Box 100"/>
            <p:cNvSpPr txBox="1">
              <a:spLocks noChangeArrowheads="1"/>
            </p:cNvSpPr>
            <p:nvPr/>
          </p:nvSpPr>
          <p:spPr bwMode="auto">
            <a:xfrm>
              <a:off x="4992" y="39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5</a:t>
              </a:r>
              <a:endParaRPr lang="en-GB" altLang="x-none" sz="2400" b="1"/>
            </a:p>
          </p:txBody>
        </p:sp>
      </p:grpSp>
      <p:grpSp>
        <p:nvGrpSpPr>
          <p:cNvPr id="61449" name="Group 121"/>
          <p:cNvGrpSpPr>
            <a:grpSpLocks/>
          </p:cNvGrpSpPr>
          <p:nvPr/>
        </p:nvGrpSpPr>
        <p:grpSpPr bwMode="auto">
          <a:xfrm>
            <a:off x="3124200" y="692150"/>
            <a:ext cx="5943600" cy="2271713"/>
            <a:chOff x="1968" y="672"/>
            <a:chExt cx="3744" cy="1431"/>
          </a:xfrm>
        </p:grpSpPr>
        <p:grpSp>
          <p:nvGrpSpPr>
            <p:cNvPr id="61455" name="Group 117"/>
            <p:cNvGrpSpPr>
              <a:grpSpLocks/>
            </p:cNvGrpSpPr>
            <p:nvPr/>
          </p:nvGrpSpPr>
          <p:grpSpPr bwMode="auto">
            <a:xfrm>
              <a:off x="1968" y="672"/>
              <a:ext cx="3744" cy="1431"/>
              <a:chOff x="1968" y="672"/>
              <a:chExt cx="3744" cy="1431"/>
            </a:xfrm>
          </p:grpSpPr>
          <p:grpSp>
            <p:nvGrpSpPr>
              <p:cNvPr id="61458" name="Group 115"/>
              <p:cNvGrpSpPr>
                <a:grpSpLocks/>
              </p:cNvGrpSpPr>
              <p:nvPr/>
            </p:nvGrpSpPr>
            <p:grpSpPr bwMode="auto">
              <a:xfrm>
                <a:off x="1968" y="672"/>
                <a:ext cx="3744" cy="1248"/>
                <a:chOff x="1968" y="672"/>
                <a:chExt cx="3744" cy="1248"/>
              </a:xfrm>
            </p:grpSpPr>
            <p:grpSp>
              <p:nvGrpSpPr>
                <p:cNvPr id="61460" name="Group 30"/>
                <p:cNvGrpSpPr>
                  <a:grpSpLocks/>
                </p:cNvGrpSpPr>
                <p:nvPr/>
              </p:nvGrpSpPr>
              <p:grpSpPr bwMode="auto">
                <a:xfrm>
                  <a:off x="2736" y="672"/>
                  <a:ext cx="2976" cy="1248"/>
                  <a:chOff x="2736" y="672"/>
                  <a:chExt cx="2976" cy="1248"/>
                </a:xfrm>
              </p:grpSpPr>
              <p:grpSp>
                <p:nvGrpSpPr>
                  <p:cNvPr id="61464" name="Group 29"/>
                  <p:cNvGrpSpPr>
                    <a:grpSpLocks/>
                  </p:cNvGrpSpPr>
                  <p:nvPr/>
                </p:nvGrpSpPr>
                <p:grpSpPr bwMode="auto">
                  <a:xfrm>
                    <a:off x="2736" y="672"/>
                    <a:ext cx="2592" cy="1248"/>
                    <a:chOff x="2736" y="672"/>
                    <a:chExt cx="2592" cy="1248"/>
                  </a:xfrm>
                </p:grpSpPr>
                <p:grpSp>
                  <p:nvGrpSpPr>
                    <p:cNvPr id="61477" name="Group 25"/>
                    <p:cNvGrpSpPr>
                      <a:grpSpLocks/>
                    </p:cNvGrpSpPr>
                    <p:nvPr/>
                  </p:nvGrpSpPr>
                  <p:grpSpPr bwMode="auto">
                    <a:xfrm>
                      <a:off x="2976" y="912"/>
                      <a:ext cx="2064" cy="768"/>
                      <a:chOff x="2976" y="912"/>
                      <a:chExt cx="2064" cy="768"/>
                    </a:xfrm>
                  </p:grpSpPr>
                  <p:sp>
                    <p:nvSpPr>
                      <p:cNvPr id="28675" name="Line 3"/>
                      <p:cNvSpPr>
                        <a:spLocks noChangeShapeType="1"/>
                      </p:cNvSpPr>
                      <p:nvPr/>
                    </p:nvSpPr>
                    <p:spPr bwMode="auto">
                      <a:xfrm>
                        <a:off x="3552" y="1344"/>
                        <a:ext cx="100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6" name="Line 4"/>
                      <p:cNvSpPr>
                        <a:spLocks noChangeShapeType="1"/>
                      </p:cNvSpPr>
                      <p:nvPr/>
                    </p:nvSpPr>
                    <p:spPr bwMode="auto">
                      <a:xfrm flipH="1" flipV="1">
                        <a:off x="2976" y="1008"/>
                        <a:ext cx="57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7" name="Line 5"/>
                      <p:cNvSpPr>
                        <a:spLocks noChangeShapeType="1"/>
                      </p:cNvSpPr>
                      <p:nvPr/>
                    </p:nvSpPr>
                    <p:spPr bwMode="auto">
                      <a:xfrm flipH="1">
                        <a:off x="3312" y="1344"/>
                        <a:ext cx="24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79" name="Line 7"/>
                      <p:cNvSpPr>
                        <a:spLocks noChangeShapeType="1"/>
                      </p:cNvSpPr>
                      <p:nvPr/>
                    </p:nvSpPr>
                    <p:spPr bwMode="auto">
                      <a:xfrm flipV="1">
                        <a:off x="4560" y="912"/>
                        <a:ext cx="480"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0" name="Line 8"/>
                      <p:cNvSpPr>
                        <a:spLocks noChangeShapeType="1"/>
                      </p:cNvSpPr>
                      <p:nvPr/>
                    </p:nvSpPr>
                    <p:spPr bwMode="auto">
                      <a:xfrm>
                        <a:off x="4560" y="1344"/>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682" name="Text Box 10"/>
                    <p:cNvSpPr txBox="1">
                      <a:spLocks noChangeArrowheads="1"/>
                    </p:cNvSpPr>
                    <p:nvPr/>
                  </p:nvSpPr>
                  <p:spPr bwMode="auto">
                    <a:xfrm>
                      <a:off x="2736" y="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28683" name="Text Box 11"/>
                    <p:cNvSpPr txBox="1">
                      <a:spLocks noChangeArrowheads="1"/>
                    </p:cNvSpPr>
                    <p:nvPr/>
                  </p:nvSpPr>
                  <p:spPr bwMode="auto">
                    <a:xfrm>
                      <a:off x="307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28684" name="Text Box 12"/>
                    <p:cNvSpPr txBox="1">
                      <a:spLocks noChangeArrowheads="1"/>
                    </p:cNvSpPr>
                    <p:nvPr/>
                  </p:nvSpPr>
                  <p:spPr bwMode="auto">
                    <a:xfrm>
                      <a:off x="5040" y="6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a:p>
                  </p:txBody>
                </p:sp>
                <p:sp>
                  <p:nvSpPr>
                    <p:cNvPr id="28685" name="Text Box 13"/>
                    <p:cNvSpPr txBox="1">
                      <a:spLocks noChangeArrowheads="1"/>
                    </p:cNvSpPr>
                    <p:nvPr/>
                  </p:nvSpPr>
                  <p:spPr bwMode="auto">
                    <a:xfrm>
                      <a:off x="494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grpSp>
              <p:grpSp>
                <p:nvGrpSpPr>
                  <p:cNvPr id="61465" name="Group 27"/>
                  <p:cNvGrpSpPr>
                    <a:grpSpLocks/>
                  </p:cNvGrpSpPr>
                  <p:nvPr/>
                </p:nvGrpSpPr>
                <p:grpSpPr bwMode="auto">
                  <a:xfrm>
                    <a:off x="3552" y="1392"/>
                    <a:ext cx="1104" cy="528"/>
                    <a:chOff x="3552" y="1392"/>
                    <a:chExt cx="1104" cy="528"/>
                  </a:xfrm>
                </p:grpSpPr>
                <p:sp>
                  <p:nvSpPr>
                    <p:cNvPr id="28687" name="Line 15"/>
                    <p:cNvSpPr>
                      <a:spLocks noChangeShapeType="1"/>
                    </p:cNvSpPr>
                    <p:nvPr/>
                  </p:nvSpPr>
                  <p:spPr bwMode="auto">
                    <a:xfrm flipH="1" flipV="1">
                      <a:off x="3552" y="1392"/>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8" name="Line 16"/>
                    <p:cNvSpPr>
                      <a:spLocks noChangeShapeType="1"/>
                    </p:cNvSpPr>
                    <p:nvPr/>
                  </p:nvSpPr>
                  <p:spPr bwMode="auto">
                    <a:xfrm flipV="1">
                      <a:off x="4368" y="139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89" name="Text Box 17"/>
                    <p:cNvSpPr txBox="1">
                      <a:spLocks noChangeArrowheads="1"/>
                    </p:cNvSpPr>
                    <p:nvPr/>
                  </p:nvSpPr>
                  <p:spPr bwMode="auto">
                    <a:xfrm>
                      <a:off x="3648" y="1689"/>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internal nodes</a:t>
                      </a:r>
                    </a:p>
                  </p:txBody>
                </p:sp>
              </p:grpSp>
              <p:grpSp>
                <p:nvGrpSpPr>
                  <p:cNvPr id="61466" name="Group 26"/>
                  <p:cNvGrpSpPr>
                    <a:grpSpLocks/>
                  </p:cNvGrpSpPr>
                  <p:nvPr/>
                </p:nvGrpSpPr>
                <p:grpSpPr bwMode="auto">
                  <a:xfrm>
                    <a:off x="3264" y="864"/>
                    <a:ext cx="1440" cy="240"/>
                    <a:chOff x="3264" y="864"/>
                    <a:chExt cx="1440" cy="240"/>
                  </a:xfrm>
                </p:grpSpPr>
                <p:sp>
                  <p:nvSpPr>
                    <p:cNvPr id="28690" name="Text Box 18"/>
                    <p:cNvSpPr txBox="1">
                      <a:spLocks noChangeArrowheads="1"/>
                    </p:cNvSpPr>
                    <p:nvPr/>
                  </p:nvSpPr>
                  <p:spPr bwMode="auto">
                    <a:xfrm>
                      <a:off x="3696" y="86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branches</a:t>
                      </a:r>
                      <a:endParaRPr lang="en-GB" altLang="x-none" sz="1800" b="1"/>
                    </a:p>
                  </p:txBody>
                </p:sp>
                <p:sp>
                  <p:nvSpPr>
                    <p:cNvPr id="28691" name="Line 19"/>
                    <p:cNvSpPr>
                      <a:spLocks noChangeShapeType="1"/>
                    </p:cNvSpPr>
                    <p:nvPr/>
                  </p:nvSpPr>
                  <p:spPr bwMode="auto">
                    <a:xfrm flipH="1">
                      <a:off x="3264" y="960"/>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2" name="Line 20"/>
                    <p:cNvSpPr>
                      <a:spLocks noChangeShapeType="1"/>
                    </p:cNvSpPr>
                    <p:nvPr/>
                  </p:nvSpPr>
                  <p:spPr bwMode="auto">
                    <a:xfrm>
                      <a:off x="4368" y="1008"/>
                      <a:ext cx="33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1467" name="Group 28"/>
                  <p:cNvGrpSpPr>
                    <a:grpSpLocks/>
                  </p:cNvGrpSpPr>
                  <p:nvPr/>
                </p:nvGrpSpPr>
                <p:grpSpPr bwMode="auto">
                  <a:xfrm>
                    <a:off x="4704" y="912"/>
                    <a:ext cx="1008" cy="768"/>
                    <a:chOff x="4704" y="912"/>
                    <a:chExt cx="1008" cy="768"/>
                  </a:xfrm>
                </p:grpSpPr>
                <p:sp>
                  <p:nvSpPr>
                    <p:cNvPr id="28694" name="Text Box 22"/>
                    <p:cNvSpPr txBox="1">
                      <a:spLocks noChangeArrowheads="1"/>
                    </p:cNvSpPr>
                    <p:nvPr/>
                  </p:nvSpPr>
                  <p:spPr bwMode="auto">
                    <a:xfrm>
                      <a:off x="4704" y="120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endParaRPr lang="en-GB" altLang="x-none" sz="1800" b="1"/>
                    </a:p>
                  </p:txBody>
                </p:sp>
                <p:sp>
                  <p:nvSpPr>
                    <p:cNvPr id="28695" name="Line 23"/>
                    <p:cNvSpPr>
                      <a:spLocks noChangeShapeType="1"/>
                    </p:cNvSpPr>
                    <p:nvPr/>
                  </p:nvSpPr>
                  <p:spPr bwMode="auto">
                    <a:xfrm flipH="1" flipV="1">
                      <a:off x="5232" y="912"/>
                      <a:ext cx="9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696" name="Line 24"/>
                    <p:cNvSpPr>
                      <a:spLocks noChangeShapeType="1"/>
                    </p:cNvSpPr>
                    <p:nvPr/>
                  </p:nvSpPr>
                  <p:spPr bwMode="auto">
                    <a:xfrm flipH="1">
                      <a:off x="5184" y="1440"/>
                      <a:ext cx="14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28784" name="Text Box 112"/>
                <p:cNvSpPr txBox="1">
                  <a:spLocks noChangeArrowheads="1"/>
                </p:cNvSpPr>
                <p:nvPr/>
              </p:nvSpPr>
              <p:spPr bwMode="auto">
                <a:xfrm>
                  <a:off x="1968" y="1248"/>
                  <a:ext cx="1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external nodes</a:t>
                  </a:r>
                </a:p>
              </p:txBody>
            </p:sp>
            <p:sp>
              <p:nvSpPr>
                <p:cNvPr id="28785" name="Line 113"/>
                <p:cNvSpPr>
                  <a:spLocks noChangeShapeType="1"/>
                </p:cNvSpPr>
                <p:nvPr/>
              </p:nvSpPr>
              <p:spPr bwMode="auto">
                <a:xfrm flipV="1">
                  <a:off x="2400" y="105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8786" name="Line 114"/>
                <p:cNvSpPr>
                  <a:spLocks noChangeShapeType="1"/>
                </p:cNvSpPr>
                <p:nvPr/>
              </p:nvSpPr>
              <p:spPr bwMode="auto">
                <a:xfrm>
                  <a:off x="2400" y="1488"/>
                  <a:ext cx="76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8788" name="Text Box 116"/>
              <p:cNvSpPr txBox="1">
                <a:spLocks noChangeArrowheads="1"/>
              </p:cNvSpPr>
              <p:nvPr/>
            </p:nvSpPr>
            <p:spPr bwMode="auto">
              <a:xfrm>
                <a:off x="3408" y="1872"/>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Hypothetical ancestor</a:t>
                </a:r>
                <a:endParaRPr lang="en-GB" altLang="x-none"/>
              </a:p>
            </p:txBody>
          </p:sp>
        </p:grpSp>
        <p:sp>
          <p:nvSpPr>
            <p:cNvPr id="28791" name="Rectangle 119"/>
            <p:cNvSpPr>
              <a:spLocks noChangeArrowheads="1"/>
            </p:cNvSpPr>
            <p:nvPr/>
          </p:nvSpPr>
          <p:spPr bwMode="auto">
            <a:xfrm>
              <a:off x="3465"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sp>
          <p:nvSpPr>
            <p:cNvPr id="28792" name="Rectangle 120"/>
            <p:cNvSpPr>
              <a:spLocks noChangeArrowheads="1"/>
            </p:cNvSpPr>
            <p:nvPr/>
          </p:nvSpPr>
          <p:spPr bwMode="auto">
            <a:xfrm>
              <a:off x="4473" y="120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grpSp>
      <p:sp>
        <p:nvSpPr>
          <p:cNvPr id="28797" name="Rectangle 125"/>
          <p:cNvSpPr>
            <a:spLocks noChangeArrowheads="1"/>
          </p:cNvSpPr>
          <p:nvPr/>
        </p:nvSpPr>
        <p:spPr bwMode="auto">
          <a:xfrm>
            <a:off x="928688" y="54102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hlink"/>
                </a:solidFill>
              </a:rPr>
              <a:t>•</a:t>
            </a:r>
          </a:p>
        </p:txBody>
      </p:sp>
      <p:sp>
        <p:nvSpPr>
          <p:cNvPr id="28798" name="Rectangle 126"/>
          <p:cNvSpPr>
            <a:spLocks noChangeArrowheads="1"/>
          </p:cNvSpPr>
          <p:nvPr/>
        </p:nvSpPr>
        <p:spPr bwMode="auto">
          <a:xfrm>
            <a:off x="2681288" y="54102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hlink"/>
                </a:solidFill>
              </a:rPr>
              <a:t>•</a:t>
            </a:r>
          </a:p>
        </p:txBody>
      </p:sp>
      <p:sp>
        <p:nvSpPr>
          <p:cNvPr id="28799" name="Rectangle 127"/>
          <p:cNvSpPr>
            <a:spLocks noChangeArrowheads="1"/>
          </p:cNvSpPr>
          <p:nvPr/>
        </p:nvSpPr>
        <p:spPr bwMode="auto">
          <a:xfrm>
            <a:off x="4433888" y="44196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hlink"/>
                </a:solidFill>
              </a:rPr>
              <a:t>•</a:t>
            </a:r>
          </a:p>
        </p:txBody>
      </p:sp>
      <p:sp>
        <p:nvSpPr>
          <p:cNvPr id="28800" name="Rectangle 128"/>
          <p:cNvSpPr>
            <a:spLocks noChangeArrowheads="1"/>
          </p:cNvSpPr>
          <p:nvPr/>
        </p:nvSpPr>
        <p:spPr bwMode="auto">
          <a:xfrm>
            <a:off x="6034088" y="56388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hlink"/>
                </a:solidFill>
              </a:rPr>
              <a:t>•</a:t>
            </a:r>
          </a:p>
        </p:txBody>
      </p:sp>
      <p:sp>
        <p:nvSpPr>
          <p:cNvPr id="28801" name="Rectangle 129"/>
          <p:cNvSpPr>
            <a:spLocks noChangeArrowheads="1"/>
          </p:cNvSpPr>
          <p:nvPr/>
        </p:nvSpPr>
        <p:spPr bwMode="auto">
          <a:xfrm>
            <a:off x="7939088" y="56388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8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7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7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87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8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Box 2"/>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Rooted and Unrooted trees</a:t>
            </a:r>
            <a:endParaRPr lang="en-GB" altLang="x-none" sz="2800" b="1">
              <a:solidFill>
                <a:srgbClr val="0000FF"/>
              </a:solidFill>
            </a:endParaRPr>
          </a:p>
        </p:txBody>
      </p:sp>
      <p:sp>
        <p:nvSpPr>
          <p:cNvPr id="162819" name="Text Box 3"/>
          <p:cNvSpPr txBox="1">
            <a:spLocks noChangeArrowheads="1"/>
          </p:cNvSpPr>
          <p:nvPr/>
        </p:nvSpPr>
        <p:spPr bwMode="auto">
          <a:xfrm>
            <a:off x="76200" y="687388"/>
            <a:ext cx="89154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An important distinction in </a:t>
            </a:r>
            <a:r>
              <a:rPr lang="en-GB" altLang="x-none" sz="2400" b="1" err="1"/>
              <a:t>phylogenetics</a:t>
            </a:r>
            <a:r>
              <a:rPr lang="en-GB" altLang="x-none" sz="2400" b="1"/>
              <a:t>: </a:t>
            </a:r>
          </a:p>
          <a:p>
            <a:pPr>
              <a:spcBef>
                <a:spcPct val="50000"/>
              </a:spcBef>
              <a:defRPr/>
            </a:pPr>
            <a:r>
              <a:rPr lang="en-GB" altLang="x-none" sz="2400" b="1">
                <a:solidFill>
                  <a:srgbClr val="FF0000"/>
                </a:solidFill>
                <a:sym typeface="Wingdings"/>
              </a:rPr>
              <a:t> </a:t>
            </a:r>
            <a:r>
              <a:rPr lang="en-GB" altLang="x-none" sz="2400" b="1">
                <a:solidFill>
                  <a:srgbClr val="0000FF"/>
                </a:solidFill>
              </a:rPr>
              <a:t>trees that make an inference about a common ancestor and the direction of evolution, and those that do not.</a:t>
            </a:r>
          </a:p>
        </p:txBody>
      </p:sp>
      <p:sp>
        <p:nvSpPr>
          <p:cNvPr id="162820" name="Text Box 4"/>
          <p:cNvSpPr txBox="1">
            <a:spLocks noChangeArrowheads="1"/>
          </p:cNvSpPr>
          <p:nvPr/>
        </p:nvSpPr>
        <p:spPr bwMode="auto">
          <a:xfrm>
            <a:off x="0" y="3733800"/>
            <a:ext cx="8839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In rooted trees a single node is set as a </a:t>
            </a:r>
            <a:r>
              <a:rPr lang="en-GB" altLang="x-none" sz="2400" b="1">
                <a:solidFill>
                  <a:srgbClr val="FF0000"/>
                </a:solidFill>
              </a:rPr>
              <a:t>common ancestor</a:t>
            </a:r>
            <a:r>
              <a:rPr lang="en-GB" altLang="x-none" sz="2400" b="1"/>
              <a:t>, </a:t>
            </a:r>
            <a:r>
              <a:rPr lang="en-GB" altLang="x-none" sz="2400" b="1">
                <a:solidFill>
                  <a:srgbClr val="0000FF"/>
                </a:solidFill>
              </a:rPr>
              <a:t>and a unique path leads from it through evolutionary time to any other node</a:t>
            </a:r>
            <a:r>
              <a:rPr lang="en-GB" altLang="x-none" sz="2400" b="1"/>
              <a:t>. </a:t>
            </a:r>
          </a:p>
        </p:txBody>
      </p:sp>
      <p:sp>
        <p:nvSpPr>
          <p:cNvPr id="162821" name="Text Box 5"/>
          <p:cNvSpPr txBox="1">
            <a:spLocks noChangeArrowheads="1"/>
          </p:cNvSpPr>
          <p:nvPr/>
        </p:nvSpPr>
        <p:spPr bwMode="auto">
          <a:xfrm>
            <a:off x="0" y="5045075"/>
            <a:ext cx="8915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Unrooted trees </a:t>
            </a:r>
            <a:r>
              <a:rPr lang="en-GB" altLang="x-none" sz="2400" b="1">
                <a:solidFill>
                  <a:srgbClr val="0000FF"/>
                </a:solidFill>
              </a:rPr>
              <a:t>only specify the relationships between nodes and say nothing about the direction in which evolution </a:t>
            </a:r>
            <a:r>
              <a:rPr lang="en-GB" altLang="x-none" sz="2400" b="1" err="1">
                <a:solidFill>
                  <a:srgbClr val="0000FF"/>
                </a:solidFill>
              </a:rPr>
              <a:t>occured</a:t>
            </a:r>
            <a:r>
              <a:rPr lang="en-GB" altLang="x-none" sz="2400" b="1"/>
              <a:t>.</a:t>
            </a:r>
          </a:p>
        </p:txBody>
      </p:sp>
      <p:sp>
        <p:nvSpPr>
          <p:cNvPr id="162822" name="Text Box 6"/>
          <p:cNvSpPr txBox="1">
            <a:spLocks noChangeArrowheads="1"/>
          </p:cNvSpPr>
          <p:nvPr/>
        </p:nvSpPr>
        <p:spPr bwMode="auto">
          <a:xfrm>
            <a:off x="0" y="5943600"/>
            <a:ext cx="899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 </a:t>
            </a:r>
            <a:r>
              <a:rPr lang="en-GB" altLang="x-none" sz="2400" b="1"/>
              <a:t>Roots can usually be assigned to unrooted trees through the use of an outgroup. </a:t>
            </a:r>
          </a:p>
        </p:txBody>
      </p:sp>
      <p:grpSp>
        <p:nvGrpSpPr>
          <p:cNvPr id="63494" name="Group 62"/>
          <p:cNvGrpSpPr>
            <a:grpSpLocks/>
          </p:cNvGrpSpPr>
          <p:nvPr/>
        </p:nvGrpSpPr>
        <p:grpSpPr bwMode="auto">
          <a:xfrm>
            <a:off x="4495800" y="1828800"/>
            <a:ext cx="4114800" cy="1981200"/>
            <a:chOff x="2736" y="1113"/>
            <a:chExt cx="2592" cy="1248"/>
          </a:xfrm>
        </p:grpSpPr>
        <p:grpSp>
          <p:nvGrpSpPr>
            <p:cNvPr id="63507" name="Group 63"/>
            <p:cNvGrpSpPr>
              <a:grpSpLocks/>
            </p:cNvGrpSpPr>
            <p:nvPr/>
          </p:nvGrpSpPr>
          <p:grpSpPr bwMode="auto">
            <a:xfrm>
              <a:off x="2736" y="1113"/>
              <a:ext cx="2592" cy="1248"/>
              <a:chOff x="2736" y="672"/>
              <a:chExt cx="2592" cy="1248"/>
            </a:xfrm>
          </p:grpSpPr>
          <p:grpSp>
            <p:nvGrpSpPr>
              <p:cNvPr id="63510" name="Group 64"/>
              <p:cNvGrpSpPr>
                <a:grpSpLocks/>
              </p:cNvGrpSpPr>
              <p:nvPr/>
            </p:nvGrpSpPr>
            <p:grpSpPr bwMode="auto">
              <a:xfrm>
                <a:off x="2976" y="912"/>
                <a:ext cx="2064" cy="768"/>
                <a:chOff x="2976" y="912"/>
                <a:chExt cx="2064" cy="768"/>
              </a:xfrm>
            </p:grpSpPr>
            <p:sp>
              <p:nvSpPr>
                <p:cNvPr id="162881" name="Line 65"/>
                <p:cNvSpPr>
                  <a:spLocks noChangeShapeType="1"/>
                </p:cNvSpPr>
                <p:nvPr/>
              </p:nvSpPr>
              <p:spPr bwMode="auto">
                <a:xfrm>
                  <a:off x="3552" y="1344"/>
                  <a:ext cx="100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82" name="Line 66"/>
                <p:cNvSpPr>
                  <a:spLocks noChangeShapeType="1"/>
                </p:cNvSpPr>
                <p:nvPr/>
              </p:nvSpPr>
              <p:spPr bwMode="auto">
                <a:xfrm flipH="1" flipV="1">
                  <a:off x="2976" y="1008"/>
                  <a:ext cx="57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83" name="Line 67"/>
                <p:cNvSpPr>
                  <a:spLocks noChangeShapeType="1"/>
                </p:cNvSpPr>
                <p:nvPr/>
              </p:nvSpPr>
              <p:spPr bwMode="auto">
                <a:xfrm flipH="1">
                  <a:off x="3312" y="1344"/>
                  <a:ext cx="24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84" name="Line 68"/>
                <p:cNvSpPr>
                  <a:spLocks noChangeShapeType="1"/>
                </p:cNvSpPr>
                <p:nvPr/>
              </p:nvSpPr>
              <p:spPr bwMode="auto">
                <a:xfrm flipV="1">
                  <a:off x="4560" y="912"/>
                  <a:ext cx="480"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85" name="Line 69"/>
                <p:cNvSpPr>
                  <a:spLocks noChangeShapeType="1"/>
                </p:cNvSpPr>
                <p:nvPr/>
              </p:nvSpPr>
              <p:spPr bwMode="auto">
                <a:xfrm>
                  <a:off x="4560" y="1344"/>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162886" name="Text Box 70"/>
              <p:cNvSpPr txBox="1">
                <a:spLocks noChangeArrowheads="1"/>
              </p:cNvSpPr>
              <p:nvPr/>
            </p:nvSpPr>
            <p:spPr bwMode="auto">
              <a:xfrm>
                <a:off x="2736" y="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endParaRPr lang="en-GB" altLang="x-none" sz="2400" b="1"/>
              </a:p>
            </p:txBody>
          </p:sp>
          <p:sp>
            <p:nvSpPr>
              <p:cNvPr id="162887" name="Text Box 71"/>
              <p:cNvSpPr txBox="1">
                <a:spLocks noChangeArrowheads="1"/>
              </p:cNvSpPr>
              <p:nvPr/>
            </p:nvSpPr>
            <p:spPr bwMode="auto">
              <a:xfrm>
                <a:off x="307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endParaRPr lang="en-GB" altLang="x-none" sz="2400" b="1"/>
              </a:p>
            </p:txBody>
          </p:sp>
          <p:sp>
            <p:nvSpPr>
              <p:cNvPr id="162888" name="Text Box 72"/>
              <p:cNvSpPr txBox="1">
                <a:spLocks noChangeArrowheads="1"/>
              </p:cNvSpPr>
              <p:nvPr/>
            </p:nvSpPr>
            <p:spPr bwMode="auto">
              <a:xfrm>
                <a:off x="5040" y="6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endParaRPr lang="en-GB" altLang="x-none"/>
              </a:p>
            </p:txBody>
          </p:sp>
          <p:sp>
            <p:nvSpPr>
              <p:cNvPr id="162889" name="Text Box 73"/>
              <p:cNvSpPr txBox="1">
                <a:spLocks noChangeArrowheads="1"/>
              </p:cNvSpPr>
              <p:nvPr/>
            </p:nvSpPr>
            <p:spPr bwMode="auto">
              <a:xfrm>
                <a:off x="494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endParaRPr lang="en-GB" altLang="x-none" sz="2400" b="1"/>
              </a:p>
            </p:txBody>
          </p:sp>
        </p:grpSp>
        <p:sp>
          <p:nvSpPr>
            <p:cNvPr id="162890" name="Rectangle 74"/>
            <p:cNvSpPr>
              <a:spLocks noChangeArrowheads="1"/>
            </p:cNvSpPr>
            <p:nvPr/>
          </p:nvSpPr>
          <p:spPr bwMode="auto">
            <a:xfrm>
              <a:off x="3465" y="1641"/>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sp>
          <p:nvSpPr>
            <p:cNvPr id="162891" name="Rectangle 75"/>
            <p:cNvSpPr>
              <a:spLocks noChangeArrowheads="1"/>
            </p:cNvSpPr>
            <p:nvPr/>
          </p:nvSpPr>
          <p:spPr bwMode="auto">
            <a:xfrm>
              <a:off x="4473" y="1641"/>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grpSp>
      <p:grpSp>
        <p:nvGrpSpPr>
          <p:cNvPr id="63495" name="Group 77"/>
          <p:cNvGrpSpPr>
            <a:grpSpLocks/>
          </p:cNvGrpSpPr>
          <p:nvPr/>
        </p:nvGrpSpPr>
        <p:grpSpPr bwMode="auto">
          <a:xfrm>
            <a:off x="533400" y="2133600"/>
            <a:ext cx="2895600" cy="1601788"/>
            <a:chOff x="336" y="1440"/>
            <a:chExt cx="1824" cy="1009"/>
          </a:xfrm>
        </p:grpSpPr>
        <p:sp>
          <p:nvSpPr>
            <p:cNvPr id="162861" name="Line 45"/>
            <p:cNvSpPr>
              <a:spLocks noChangeShapeType="1"/>
            </p:cNvSpPr>
            <p:nvPr/>
          </p:nvSpPr>
          <p:spPr bwMode="auto">
            <a:xfrm rot="10800000" flipH="1" flipV="1">
              <a:off x="1198" y="1583"/>
              <a:ext cx="33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62" name="Line 46"/>
            <p:cNvSpPr>
              <a:spLocks noChangeShapeType="1"/>
            </p:cNvSpPr>
            <p:nvPr/>
          </p:nvSpPr>
          <p:spPr bwMode="auto">
            <a:xfrm rot="10800000" flipV="1">
              <a:off x="958" y="1583"/>
              <a:ext cx="240"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63" name="Line 47"/>
            <p:cNvSpPr>
              <a:spLocks noChangeShapeType="1"/>
            </p:cNvSpPr>
            <p:nvPr/>
          </p:nvSpPr>
          <p:spPr bwMode="auto">
            <a:xfrm rot="10800000" flipH="1">
              <a:off x="1534" y="1919"/>
              <a:ext cx="33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64" name="Line 48"/>
            <p:cNvSpPr>
              <a:spLocks noChangeShapeType="1"/>
            </p:cNvSpPr>
            <p:nvPr/>
          </p:nvSpPr>
          <p:spPr bwMode="auto">
            <a:xfrm rot="10800000" flipV="1">
              <a:off x="1534" y="1919"/>
              <a:ext cx="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65" name="Line 49"/>
            <p:cNvSpPr>
              <a:spLocks noChangeShapeType="1"/>
            </p:cNvSpPr>
            <p:nvPr/>
          </p:nvSpPr>
          <p:spPr bwMode="auto">
            <a:xfrm rot="10800000" flipH="1" flipV="1">
              <a:off x="958" y="1967"/>
              <a:ext cx="96"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66" name="Line 50"/>
            <p:cNvSpPr>
              <a:spLocks noChangeShapeType="1"/>
            </p:cNvSpPr>
            <p:nvPr/>
          </p:nvSpPr>
          <p:spPr bwMode="auto">
            <a:xfrm rot="10800000" flipV="1">
              <a:off x="526" y="1967"/>
              <a:ext cx="432"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2873" name="Text Box 57"/>
            <p:cNvSpPr txBox="1">
              <a:spLocks noChangeArrowheads="1"/>
            </p:cNvSpPr>
            <p:nvPr/>
          </p:nvSpPr>
          <p:spPr bwMode="auto">
            <a:xfrm>
              <a:off x="336" y="206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A</a:t>
              </a:r>
            </a:p>
          </p:txBody>
        </p:sp>
        <p:sp>
          <p:nvSpPr>
            <p:cNvPr id="162874" name="Text Box 58"/>
            <p:cNvSpPr txBox="1">
              <a:spLocks noChangeArrowheads="1"/>
            </p:cNvSpPr>
            <p:nvPr/>
          </p:nvSpPr>
          <p:spPr bwMode="auto">
            <a:xfrm>
              <a:off x="816" y="216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B</a:t>
              </a:r>
            </a:p>
          </p:txBody>
        </p:sp>
        <p:sp>
          <p:nvSpPr>
            <p:cNvPr id="162875" name="Text Box 59"/>
            <p:cNvSpPr txBox="1">
              <a:spLocks noChangeArrowheads="1"/>
            </p:cNvSpPr>
            <p:nvPr/>
          </p:nvSpPr>
          <p:spPr bwMode="auto">
            <a:xfrm>
              <a:off x="1296" y="2113"/>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C</a:t>
              </a:r>
            </a:p>
          </p:txBody>
        </p:sp>
        <p:sp>
          <p:nvSpPr>
            <p:cNvPr id="162876" name="Text Box 60"/>
            <p:cNvSpPr txBox="1">
              <a:spLocks noChangeArrowheads="1"/>
            </p:cNvSpPr>
            <p:nvPr/>
          </p:nvSpPr>
          <p:spPr bwMode="auto">
            <a:xfrm>
              <a:off x="1872" y="182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0000FF"/>
                  </a:solidFill>
                </a:rPr>
                <a:t>D</a:t>
              </a:r>
            </a:p>
          </p:txBody>
        </p:sp>
        <p:sp>
          <p:nvSpPr>
            <p:cNvPr id="162892" name="Rectangle 76"/>
            <p:cNvSpPr>
              <a:spLocks noChangeArrowheads="1"/>
            </p:cNvSpPr>
            <p:nvPr/>
          </p:nvSpPr>
          <p:spPr bwMode="auto">
            <a:xfrm>
              <a:off x="1104" y="144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solidFill>
                    <a:srgbClr val="0000FF"/>
                  </a:solidFill>
                </a:rPr>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rrowheads="1"/>
          </p:cNvSpPr>
          <p:nvPr/>
        </p:nvSpPr>
        <p:spPr bwMode="auto">
          <a:xfrm>
            <a:off x="0" y="-26988"/>
            <a:ext cx="9144000" cy="64611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Key features of phylogenetic trees</a:t>
            </a:r>
          </a:p>
        </p:txBody>
      </p:sp>
      <p:sp>
        <p:nvSpPr>
          <p:cNvPr id="36867" name="Text Box 3"/>
          <p:cNvSpPr txBox="1">
            <a:spLocks noChangeArrowheads="1"/>
          </p:cNvSpPr>
          <p:nvPr/>
        </p:nvSpPr>
        <p:spPr bwMode="auto">
          <a:xfrm>
            <a:off x="152400" y="1125538"/>
            <a:ext cx="899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The numbers of possible </a:t>
            </a:r>
            <a:r>
              <a:rPr lang="en-GB" altLang="x-none" sz="3200" b="1">
                <a:solidFill>
                  <a:srgbClr val="FF0000"/>
                </a:solidFill>
              </a:rPr>
              <a:t>rooted</a:t>
            </a:r>
            <a:r>
              <a:rPr lang="en-GB" altLang="x-none" sz="3200" b="1"/>
              <a:t> (</a:t>
            </a:r>
            <a:r>
              <a:rPr lang="en-GB" altLang="x-none" sz="3200" b="1">
                <a:solidFill>
                  <a:srgbClr val="FF0000"/>
                </a:solidFill>
              </a:rPr>
              <a:t>N</a:t>
            </a:r>
            <a:r>
              <a:rPr lang="en-GB" altLang="x-none" sz="3200" b="1" baseline="-25000">
                <a:solidFill>
                  <a:srgbClr val="FF0000"/>
                </a:solidFill>
              </a:rPr>
              <a:t>R</a:t>
            </a:r>
            <a:r>
              <a:rPr lang="en-GB" altLang="x-none" sz="3200" b="1"/>
              <a:t>) and </a:t>
            </a:r>
            <a:r>
              <a:rPr lang="en-GB" altLang="x-none" sz="3200" b="1">
                <a:solidFill>
                  <a:srgbClr val="0000FF"/>
                </a:solidFill>
              </a:rPr>
              <a:t>unrooted</a:t>
            </a:r>
            <a:r>
              <a:rPr lang="en-GB" altLang="x-none" sz="3200" b="1"/>
              <a:t> (</a:t>
            </a:r>
            <a:r>
              <a:rPr lang="en-GB" altLang="x-none" sz="3200" b="1">
                <a:solidFill>
                  <a:srgbClr val="0000FF"/>
                </a:solidFill>
              </a:rPr>
              <a:t>N</a:t>
            </a:r>
            <a:r>
              <a:rPr lang="en-GB" altLang="x-none" sz="3200" b="1" baseline="-25000">
                <a:solidFill>
                  <a:srgbClr val="0000FF"/>
                </a:solidFill>
              </a:rPr>
              <a:t>U</a:t>
            </a:r>
            <a:r>
              <a:rPr lang="en-GB" altLang="x-none" sz="3200" b="1"/>
              <a:t>) trees for </a:t>
            </a:r>
            <a:r>
              <a:rPr lang="en-GB" altLang="x-none" sz="3200" b="1">
                <a:solidFill>
                  <a:srgbClr val="FF0000"/>
                </a:solidFill>
              </a:rPr>
              <a:t>n</a:t>
            </a:r>
            <a:r>
              <a:rPr lang="en-GB" altLang="x-none" sz="3200" b="1"/>
              <a:t> sequences are given by:</a:t>
            </a:r>
          </a:p>
        </p:txBody>
      </p:sp>
      <p:sp>
        <p:nvSpPr>
          <p:cNvPr id="36868" name="Text Box 4"/>
          <p:cNvSpPr txBox="1">
            <a:spLocks noChangeArrowheads="1"/>
          </p:cNvSpPr>
          <p:nvPr/>
        </p:nvSpPr>
        <p:spPr bwMode="auto">
          <a:xfrm>
            <a:off x="4648200" y="2997200"/>
            <a:ext cx="4267200" cy="2692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943100" indent="-457200">
              <a:defRPr sz="2400">
                <a:solidFill>
                  <a:schemeClr val="tx1"/>
                </a:solidFill>
                <a:latin typeface="Times" charset="0"/>
              </a:defRPr>
            </a:lvl4pPr>
            <a:lvl5pPr marL="2590800" indent="-457200">
              <a:defRPr sz="2400">
                <a:solidFill>
                  <a:schemeClr val="tx1"/>
                </a:solidFill>
                <a:latin typeface="Times" charset="0"/>
              </a:defRPr>
            </a:lvl5pPr>
            <a:lvl6pPr marL="3048000" indent="-457200" eaLnBrk="0" fontAlgn="base" hangingPunct="0">
              <a:spcBef>
                <a:spcPct val="0"/>
              </a:spcBef>
              <a:spcAft>
                <a:spcPct val="0"/>
              </a:spcAft>
              <a:defRPr sz="2400">
                <a:solidFill>
                  <a:schemeClr val="tx1"/>
                </a:solidFill>
                <a:latin typeface="Times" charset="0"/>
              </a:defRPr>
            </a:lvl6pPr>
            <a:lvl7pPr marL="3505200" indent="-457200" eaLnBrk="0" fontAlgn="base" hangingPunct="0">
              <a:spcBef>
                <a:spcPct val="0"/>
              </a:spcBef>
              <a:spcAft>
                <a:spcPct val="0"/>
              </a:spcAft>
              <a:defRPr sz="2400">
                <a:solidFill>
                  <a:schemeClr val="tx1"/>
                </a:solidFill>
                <a:latin typeface="Times" charset="0"/>
              </a:defRPr>
            </a:lvl7pPr>
            <a:lvl8pPr marL="3962400" indent="-457200" eaLnBrk="0" fontAlgn="base" hangingPunct="0">
              <a:spcBef>
                <a:spcPct val="0"/>
              </a:spcBef>
              <a:spcAft>
                <a:spcPct val="0"/>
              </a:spcAft>
              <a:defRPr sz="2400">
                <a:solidFill>
                  <a:schemeClr val="tx1"/>
                </a:solidFill>
                <a:latin typeface="Times" charset="0"/>
              </a:defRPr>
            </a:lvl8pPr>
            <a:lvl9pPr marL="4419600" indent="-457200" eaLnBrk="0" fontAlgn="base" hangingPunct="0">
              <a:spcBef>
                <a:spcPct val="0"/>
              </a:spcBef>
              <a:spcAft>
                <a:spcPct val="0"/>
              </a:spcAft>
              <a:defRPr sz="2400">
                <a:solidFill>
                  <a:schemeClr val="tx1"/>
                </a:solidFill>
                <a:latin typeface="Times" charset="0"/>
              </a:defRPr>
            </a:lvl9pPr>
          </a:lstStyle>
          <a:p>
            <a:pPr>
              <a:spcBef>
                <a:spcPct val="50000"/>
              </a:spcBef>
              <a:defRPr/>
            </a:pPr>
            <a:r>
              <a:rPr lang="en-GB" altLang="x-none" sz="2000" b="1"/>
              <a:t>n			   N</a:t>
            </a:r>
            <a:r>
              <a:rPr lang="en-GB" altLang="x-none" sz="2000" b="1" baseline="-25000"/>
              <a:t>R</a:t>
            </a:r>
            <a:r>
              <a:rPr lang="en-GB" altLang="x-none" sz="2000" b="1"/>
              <a:t>	           N</a:t>
            </a:r>
            <a:r>
              <a:rPr lang="en-GB" altLang="x-none" sz="2000" b="1" baseline="-25000"/>
              <a:t>U</a:t>
            </a:r>
            <a:endParaRPr lang="en-GB" altLang="x-none" sz="2000" b="1"/>
          </a:p>
          <a:p>
            <a:pPr>
              <a:spcBef>
                <a:spcPct val="50000"/>
              </a:spcBef>
              <a:buFont typeface="Times" charset="0"/>
              <a:buAutoNum type="arabicPlain" startAt="2"/>
              <a:defRPr/>
            </a:pPr>
            <a:r>
              <a:rPr lang="en-GB" altLang="x-none" sz="2000" b="1"/>
              <a:t>                            1                    1</a:t>
            </a:r>
          </a:p>
          <a:p>
            <a:pPr>
              <a:spcBef>
                <a:spcPct val="50000"/>
              </a:spcBef>
              <a:buFont typeface="Times" charset="0"/>
              <a:buAutoNum type="arabicPlain" startAt="2"/>
              <a:defRPr/>
            </a:pPr>
            <a:r>
              <a:rPr lang="en-GB" altLang="x-none" sz="2000" b="1"/>
              <a:t>                            3                    1</a:t>
            </a:r>
          </a:p>
          <a:p>
            <a:pPr>
              <a:spcBef>
                <a:spcPct val="50000"/>
              </a:spcBef>
              <a:buFont typeface="Times" charset="0"/>
              <a:buAutoNum type="arabicPlain" startAt="2"/>
              <a:defRPr/>
            </a:pPr>
            <a:r>
              <a:rPr lang="en-GB" altLang="x-none" sz="2000" b="1"/>
              <a:t>                          15                    3</a:t>
            </a:r>
          </a:p>
          <a:p>
            <a:pPr>
              <a:spcBef>
                <a:spcPct val="50000"/>
              </a:spcBef>
              <a:buFont typeface="Times" charset="0"/>
              <a:buAutoNum type="arabicPlain" startAt="2"/>
              <a:defRPr/>
            </a:pPr>
            <a:r>
              <a:rPr lang="en-GB" altLang="x-none" sz="2000" b="1"/>
              <a:t>                        105                  15</a:t>
            </a:r>
          </a:p>
          <a:p>
            <a:pPr>
              <a:spcBef>
                <a:spcPct val="50000"/>
              </a:spcBef>
              <a:buFont typeface="Times" charset="0"/>
              <a:buAutoNum type="arabicPlain" startAt="10"/>
              <a:defRPr/>
            </a:pPr>
            <a:r>
              <a:rPr lang="en-GB" altLang="x-none" sz="2000" b="1"/>
              <a:t>               34459425        2027025</a:t>
            </a:r>
            <a:endParaRPr lang="en-GB" altLang="x-none" sz="1200"/>
          </a:p>
        </p:txBody>
      </p:sp>
      <p:sp>
        <p:nvSpPr>
          <p:cNvPr id="36870" name="Text Box 6"/>
          <p:cNvSpPr txBox="1">
            <a:spLocks noChangeArrowheads="1"/>
          </p:cNvSpPr>
          <p:nvPr/>
        </p:nvSpPr>
        <p:spPr bwMode="auto">
          <a:xfrm>
            <a:off x="152400" y="4365625"/>
            <a:ext cx="4343400"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4000" b="1">
                <a:solidFill>
                  <a:srgbClr val="FF0000"/>
                </a:solidFill>
              </a:rPr>
              <a:t>•</a:t>
            </a:r>
            <a:r>
              <a:rPr lang="en-GB" altLang="x-none" sz="2400" b="1">
                <a:solidFill>
                  <a:srgbClr val="FF0000"/>
                </a:solidFill>
              </a:rPr>
              <a:t> </a:t>
            </a:r>
            <a:r>
              <a:rPr lang="en-GB" altLang="x-none" sz="2400" b="1"/>
              <a:t>Note that only one of all possible trees can represent the true tree that represents the phylogenetic relationships among the sequences.</a:t>
            </a:r>
          </a:p>
        </p:txBody>
      </p:sp>
      <p:sp>
        <p:nvSpPr>
          <p:cNvPr id="36871" name="Text Box 7"/>
          <p:cNvSpPr txBox="1">
            <a:spLocks noChangeArrowheads="1"/>
          </p:cNvSpPr>
          <p:nvPr/>
        </p:nvSpPr>
        <p:spPr bwMode="auto">
          <a:xfrm>
            <a:off x="228600" y="2492375"/>
            <a:ext cx="4267200" cy="1595438"/>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N</a:t>
            </a:r>
            <a:r>
              <a:rPr lang="en-GB" altLang="x-none" sz="3200" b="1" baseline="-25000">
                <a:solidFill>
                  <a:srgbClr val="FF0000"/>
                </a:solidFill>
              </a:rPr>
              <a:t>R</a:t>
            </a:r>
            <a:r>
              <a:rPr lang="en-GB" altLang="x-none" sz="3200" b="1">
                <a:solidFill>
                  <a:srgbClr val="FF0000"/>
                </a:solidFill>
              </a:rPr>
              <a:t> = (2n-3)!/2</a:t>
            </a:r>
            <a:r>
              <a:rPr lang="en-GB" altLang="x-none" sz="3200" b="1" baseline="30000">
                <a:solidFill>
                  <a:srgbClr val="FF0000"/>
                </a:solidFill>
              </a:rPr>
              <a:t>n-2</a:t>
            </a:r>
            <a:r>
              <a:rPr lang="en-GB" altLang="x-none" sz="3200" b="1">
                <a:solidFill>
                  <a:srgbClr val="FF0000"/>
                </a:solidFill>
              </a:rPr>
              <a:t>(n-2)!</a:t>
            </a:r>
          </a:p>
          <a:p>
            <a:pPr>
              <a:spcBef>
                <a:spcPct val="50000"/>
              </a:spcBef>
              <a:defRPr/>
            </a:pPr>
            <a:r>
              <a:rPr lang="en-GB" altLang="x-none" sz="3200" b="1">
                <a:solidFill>
                  <a:srgbClr val="0000FF"/>
                </a:solidFill>
              </a:rPr>
              <a:t>N</a:t>
            </a:r>
            <a:r>
              <a:rPr lang="en-GB" altLang="x-none" sz="3200" b="1" baseline="-25000">
                <a:solidFill>
                  <a:srgbClr val="0000FF"/>
                </a:solidFill>
              </a:rPr>
              <a:t>U</a:t>
            </a:r>
            <a:r>
              <a:rPr lang="en-GB" altLang="x-none" sz="3200" b="1">
                <a:solidFill>
                  <a:srgbClr val="0000FF"/>
                </a:solidFill>
              </a:rPr>
              <a:t> = (2n-5)!/2</a:t>
            </a:r>
            <a:r>
              <a:rPr lang="en-GB" altLang="x-none" sz="3200" b="1" baseline="30000">
                <a:solidFill>
                  <a:srgbClr val="0000FF"/>
                </a:solidFill>
              </a:rPr>
              <a:t>n-3</a:t>
            </a:r>
            <a:r>
              <a:rPr lang="en-GB" altLang="x-none" sz="3200" b="1">
                <a:solidFill>
                  <a:srgbClr val="0000FF"/>
                </a:solidFill>
              </a:rPr>
              <a:t>(n-3)!</a:t>
            </a:r>
            <a:endParaRPr lang="en-GB" altLang="x-none" sz="3200" b="1"/>
          </a:p>
          <a:p>
            <a:pPr>
              <a:spcBef>
                <a:spcPct val="50000"/>
              </a:spcBef>
              <a:defRPr/>
            </a:pPr>
            <a:endParaRPr lang="en-GB" altLang="x-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34925" y="544513"/>
            <a:ext cx="9067800" cy="634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dirty="0">
                <a:solidFill>
                  <a:srgbClr val="FF0000"/>
                </a:solidFill>
              </a:rPr>
              <a:t>•</a:t>
            </a:r>
            <a:r>
              <a:rPr lang="en-GB" altLang="x-none" sz="2800" b="1" dirty="0"/>
              <a:t> Introduction;</a:t>
            </a:r>
          </a:p>
          <a:p>
            <a:pPr algn="just">
              <a:spcBef>
                <a:spcPct val="50000"/>
              </a:spcBef>
              <a:defRPr/>
            </a:pPr>
            <a:r>
              <a:rPr lang="en-GB" altLang="x-none" sz="2800" b="1" dirty="0">
                <a:solidFill>
                  <a:srgbClr val="FF0000"/>
                </a:solidFill>
              </a:rPr>
              <a:t>•</a:t>
            </a:r>
            <a:r>
              <a:rPr lang="en-GB" altLang="x-none" sz="2800" b="1" dirty="0"/>
              <a:t> Evolutionary processes;</a:t>
            </a:r>
          </a:p>
          <a:p>
            <a:pPr algn="just">
              <a:spcBef>
                <a:spcPct val="50000"/>
              </a:spcBef>
              <a:defRPr/>
            </a:pPr>
            <a:r>
              <a:rPr lang="en-GB" altLang="x-none" sz="2800" b="1" dirty="0">
                <a:solidFill>
                  <a:srgbClr val="FF0000"/>
                </a:solidFill>
              </a:rPr>
              <a:t>•</a:t>
            </a:r>
            <a:r>
              <a:rPr lang="en-GB" altLang="x-none" sz="2800" b="1" dirty="0"/>
              <a:t> Homologs - Paralogs - </a:t>
            </a:r>
            <a:r>
              <a:rPr lang="en-GB" altLang="x-none" sz="2800" b="1" dirty="0" err="1"/>
              <a:t>Orthologs</a:t>
            </a:r>
            <a:r>
              <a:rPr lang="en-GB" altLang="x-none" sz="2800" b="1" dirty="0"/>
              <a:t>;</a:t>
            </a:r>
          </a:p>
          <a:p>
            <a:pPr algn="just">
              <a:spcBef>
                <a:spcPct val="50000"/>
              </a:spcBef>
              <a:defRPr/>
            </a:pPr>
            <a:r>
              <a:rPr lang="en-GB" altLang="x-none" sz="2800" b="1" dirty="0">
                <a:solidFill>
                  <a:srgbClr val="FF0000"/>
                </a:solidFill>
              </a:rPr>
              <a:t>•</a:t>
            </a:r>
            <a:r>
              <a:rPr lang="en-GB" altLang="x-none" sz="2800" b="1" dirty="0"/>
              <a:t> Key features of phylogenetic trees;</a:t>
            </a:r>
          </a:p>
          <a:p>
            <a:pPr algn="just">
              <a:spcBef>
                <a:spcPct val="50000"/>
              </a:spcBef>
              <a:defRPr/>
            </a:pPr>
            <a:r>
              <a:rPr lang="en-GB" altLang="x-none" sz="2800" b="1" dirty="0">
                <a:solidFill>
                  <a:srgbClr val="FF0000"/>
                </a:solidFill>
              </a:rPr>
              <a:t>•</a:t>
            </a:r>
            <a:r>
              <a:rPr lang="en-GB" altLang="x-none" sz="2800" b="1" dirty="0"/>
              <a:t> Gene tree - species tree;</a:t>
            </a:r>
          </a:p>
          <a:p>
            <a:pPr algn="just">
              <a:spcBef>
                <a:spcPct val="50000"/>
              </a:spcBef>
              <a:defRPr/>
            </a:pPr>
            <a:r>
              <a:rPr lang="en-GB" altLang="x-none" sz="2800" b="1" dirty="0">
                <a:solidFill>
                  <a:srgbClr val="FF0000"/>
                </a:solidFill>
              </a:rPr>
              <a:t>•</a:t>
            </a:r>
            <a:r>
              <a:rPr lang="en-GB" altLang="x-none" sz="2800" b="1" dirty="0"/>
              <a:t> Multiple sequence alignment;</a:t>
            </a:r>
          </a:p>
          <a:p>
            <a:pPr algn="just">
              <a:spcBef>
                <a:spcPct val="50000"/>
              </a:spcBef>
              <a:defRPr/>
            </a:pPr>
            <a:r>
              <a:rPr lang="en-GB" altLang="x-none" sz="2800" b="1" dirty="0">
                <a:solidFill>
                  <a:srgbClr val="FF0000"/>
                </a:solidFill>
              </a:rPr>
              <a:t>•</a:t>
            </a:r>
            <a:r>
              <a:rPr lang="en-GB" altLang="x-none" sz="2800" b="1" dirty="0"/>
              <a:t> Methods for Phylogenetic tree construction;</a:t>
            </a:r>
          </a:p>
          <a:p>
            <a:pPr algn="just">
              <a:spcBef>
                <a:spcPct val="50000"/>
              </a:spcBef>
              <a:defRPr/>
            </a:pPr>
            <a:r>
              <a:rPr lang="en-GB" altLang="x-none" sz="2800" b="1" dirty="0">
                <a:solidFill>
                  <a:srgbClr val="FF0000"/>
                </a:solidFill>
              </a:rPr>
              <a:t>•</a:t>
            </a:r>
            <a:r>
              <a:rPr lang="en-GB" altLang="x-none" sz="2800" b="1" dirty="0"/>
              <a:t> Statistical evaluation of phylogenetic trees;</a:t>
            </a:r>
          </a:p>
          <a:p>
            <a:pPr algn="just">
              <a:spcBef>
                <a:spcPct val="50000"/>
              </a:spcBef>
              <a:defRPr/>
            </a:pPr>
            <a:r>
              <a:rPr lang="en-GB" altLang="x-none" sz="2800" b="1" dirty="0">
                <a:solidFill>
                  <a:schemeClr val="bg1">
                    <a:lumMod val="50000"/>
                  </a:schemeClr>
                </a:solidFill>
              </a:rPr>
              <a:t>• Introduction to </a:t>
            </a:r>
            <a:r>
              <a:rPr lang="en-GB" altLang="x-none" sz="2800" b="1" dirty="0" err="1">
                <a:solidFill>
                  <a:schemeClr val="bg1">
                    <a:lumMod val="50000"/>
                  </a:schemeClr>
                </a:solidFill>
              </a:rPr>
              <a:t>Phylogenomy</a:t>
            </a:r>
            <a:r>
              <a:rPr lang="en-GB" altLang="x-none" sz="2800" b="1" dirty="0">
                <a:solidFill>
                  <a:schemeClr val="bg1">
                    <a:lumMod val="50000"/>
                  </a:schemeClr>
                </a:solidFill>
              </a:rPr>
              <a:t>;</a:t>
            </a:r>
          </a:p>
          <a:p>
            <a:pPr algn="just">
              <a:spcBef>
                <a:spcPct val="50000"/>
              </a:spcBef>
              <a:defRPr/>
            </a:pPr>
            <a:r>
              <a:rPr lang="en-GB" altLang="x-none" sz="2800" b="1" dirty="0">
                <a:solidFill>
                  <a:schemeClr val="bg1">
                    <a:lumMod val="50000"/>
                  </a:schemeClr>
                </a:solidFill>
              </a:rPr>
              <a:t>• Introduction to Lateral Gene Transfer.</a:t>
            </a:r>
          </a:p>
        </p:txBody>
      </p:sp>
      <p:sp>
        <p:nvSpPr>
          <p:cNvPr id="19458" name="ZoneTexte 1"/>
          <p:cNvSpPr txBox="1">
            <a:spLocks noChangeArrowheads="1"/>
          </p:cNvSpPr>
          <p:nvPr/>
        </p:nvSpPr>
        <p:spPr bwMode="auto">
          <a:xfrm>
            <a:off x="0" y="0"/>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b="1">
                <a:solidFill>
                  <a:srgbClr val="0000FF"/>
                </a:solidFill>
                <a:latin typeface="Arial" charset="0"/>
                <a:ea typeface="Arial" charset="0"/>
                <a:cs typeface="Arial" charset="0"/>
              </a:rPr>
              <a:t>Plan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2"/>
          <p:cNvSpPr txBox="1">
            <a:spLocks noChangeArrowheads="1"/>
          </p:cNvSpPr>
          <p:nvPr/>
        </p:nvSpPr>
        <p:spPr bwMode="auto">
          <a:xfrm>
            <a:off x="0" y="-26988"/>
            <a:ext cx="9144000"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Gene tree - Species tree</a:t>
            </a:r>
            <a:endParaRPr lang="en-GB" altLang="x-none" sz="1200">
              <a:solidFill>
                <a:srgbClr val="0000FF"/>
              </a:solidFill>
            </a:endParaRPr>
          </a:p>
        </p:txBody>
      </p:sp>
      <p:grpSp>
        <p:nvGrpSpPr>
          <p:cNvPr id="67586" name="Group 55"/>
          <p:cNvGrpSpPr>
            <a:grpSpLocks/>
          </p:cNvGrpSpPr>
          <p:nvPr/>
        </p:nvGrpSpPr>
        <p:grpSpPr bwMode="auto">
          <a:xfrm>
            <a:off x="152400" y="1219200"/>
            <a:ext cx="3429000" cy="4313238"/>
            <a:chOff x="96" y="768"/>
            <a:chExt cx="2160" cy="2717"/>
          </a:xfrm>
        </p:grpSpPr>
        <p:grpSp>
          <p:nvGrpSpPr>
            <p:cNvPr id="67609" name="Group 31"/>
            <p:cNvGrpSpPr>
              <a:grpSpLocks/>
            </p:cNvGrpSpPr>
            <p:nvPr/>
          </p:nvGrpSpPr>
          <p:grpSpPr bwMode="auto">
            <a:xfrm>
              <a:off x="96" y="768"/>
              <a:ext cx="2160" cy="2208"/>
              <a:chOff x="0" y="864"/>
              <a:chExt cx="2160" cy="2208"/>
            </a:xfrm>
          </p:grpSpPr>
          <p:grpSp>
            <p:nvGrpSpPr>
              <p:cNvPr id="67611" name="Group 32"/>
              <p:cNvGrpSpPr>
                <a:grpSpLocks/>
              </p:cNvGrpSpPr>
              <p:nvPr/>
            </p:nvGrpSpPr>
            <p:grpSpPr bwMode="auto">
              <a:xfrm>
                <a:off x="192" y="864"/>
                <a:ext cx="1968" cy="2208"/>
                <a:chOff x="192" y="864"/>
                <a:chExt cx="1968" cy="2208"/>
              </a:xfrm>
            </p:grpSpPr>
            <p:grpSp>
              <p:nvGrpSpPr>
                <p:cNvPr id="67617" name="Group 33"/>
                <p:cNvGrpSpPr>
                  <a:grpSpLocks/>
                </p:cNvGrpSpPr>
                <p:nvPr/>
              </p:nvGrpSpPr>
              <p:grpSpPr bwMode="auto">
                <a:xfrm>
                  <a:off x="192" y="1008"/>
                  <a:ext cx="1392" cy="1872"/>
                  <a:chOff x="192" y="1536"/>
                  <a:chExt cx="1392" cy="1872"/>
                </a:xfrm>
              </p:grpSpPr>
              <p:sp>
                <p:nvSpPr>
                  <p:cNvPr id="30754" name="Line 34"/>
                  <p:cNvSpPr>
                    <a:spLocks noChangeShapeType="1"/>
                  </p:cNvSpPr>
                  <p:nvPr/>
                </p:nvSpPr>
                <p:spPr bwMode="auto">
                  <a:xfrm>
                    <a:off x="192" y="2592"/>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55" name="Line 35"/>
                  <p:cNvSpPr>
                    <a:spLocks noChangeShapeType="1"/>
                  </p:cNvSpPr>
                  <p:nvPr/>
                </p:nvSpPr>
                <p:spPr bwMode="auto">
                  <a:xfrm flipV="1">
                    <a:off x="672" y="1536"/>
                    <a:ext cx="912" cy="10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56" name="Line 36"/>
                  <p:cNvSpPr>
                    <a:spLocks noChangeShapeType="1"/>
                  </p:cNvSpPr>
                  <p:nvPr/>
                </p:nvSpPr>
                <p:spPr bwMode="auto">
                  <a:xfrm>
                    <a:off x="1344" y="1824"/>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57" name="Line 37"/>
                  <p:cNvSpPr>
                    <a:spLocks noChangeShapeType="1"/>
                  </p:cNvSpPr>
                  <p:nvPr/>
                </p:nvSpPr>
                <p:spPr bwMode="auto">
                  <a:xfrm>
                    <a:off x="1152" y="2016"/>
                    <a:ext cx="336"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58" name="Line 38"/>
                  <p:cNvSpPr>
                    <a:spLocks noChangeShapeType="1"/>
                  </p:cNvSpPr>
                  <p:nvPr/>
                </p:nvSpPr>
                <p:spPr bwMode="auto">
                  <a:xfrm>
                    <a:off x="912" y="2304"/>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59" name="Line 39"/>
                  <p:cNvSpPr>
                    <a:spLocks noChangeShapeType="1"/>
                  </p:cNvSpPr>
                  <p:nvPr/>
                </p:nvSpPr>
                <p:spPr bwMode="auto">
                  <a:xfrm>
                    <a:off x="672" y="2592"/>
                    <a:ext cx="480" cy="8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0760" name="Text Box 40"/>
                <p:cNvSpPr txBox="1">
                  <a:spLocks noChangeArrowheads="1"/>
                </p:cNvSpPr>
                <p:nvPr/>
              </p:nvSpPr>
              <p:spPr bwMode="auto">
                <a:xfrm>
                  <a:off x="1584" y="864"/>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Gene A</a:t>
                  </a:r>
                </a:p>
              </p:txBody>
            </p:sp>
            <p:sp>
              <p:nvSpPr>
                <p:cNvPr id="30761" name="Text Box 41"/>
                <p:cNvSpPr txBox="1">
                  <a:spLocks noChangeArrowheads="1"/>
                </p:cNvSpPr>
                <p:nvPr/>
              </p:nvSpPr>
              <p:spPr bwMode="auto">
                <a:xfrm>
                  <a:off x="1584" y="144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Gene B</a:t>
                  </a:r>
                </a:p>
              </p:txBody>
            </p:sp>
            <p:sp>
              <p:nvSpPr>
                <p:cNvPr id="30762" name="Text Box 42"/>
                <p:cNvSpPr txBox="1">
                  <a:spLocks noChangeArrowheads="1"/>
                </p:cNvSpPr>
                <p:nvPr/>
              </p:nvSpPr>
              <p:spPr bwMode="auto">
                <a:xfrm>
                  <a:off x="1488" y="1689"/>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Gene C</a:t>
                  </a:r>
                </a:p>
              </p:txBody>
            </p:sp>
            <p:sp>
              <p:nvSpPr>
                <p:cNvPr id="30763" name="Text Box 43"/>
                <p:cNvSpPr txBox="1">
                  <a:spLocks noChangeArrowheads="1"/>
                </p:cNvSpPr>
                <p:nvPr/>
              </p:nvSpPr>
              <p:spPr bwMode="auto">
                <a:xfrm>
                  <a:off x="1296" y="2073"/>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Gene D</a:t>
                  </a:r>
                </a:p>
              </p:txBody>
            </p:sp>
            <p:sp>
              <p:nvSpPr>
                <p:cNvPr id="30764" name="Text Box 44"/>
                <p:cNvSpPr txBox="1">
                  <a:spLocks noChangeArrowheads="1"/>
                </p:cNvSpPr>
                <p:nvPr/>
              </p:nvSpPr>
              <p:spPr bwMode="auto">
                <a:xfrm>
                  <a:off x="1152" y="284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Gene E</a:t>
                  </a:r>
                </a:p>
              </p:txBody>
            </p:sp>
          </p:grpSp>
          <p:sp>
            <p:nvSpPr>
              <p:cNvPr id="30765" name="Text Box 45"/>
              <p:cNvSpPr txBox="1">
                <a:spLocks noChangeArrowheads="1"/>
              </p:cNvSpPr>
              <p:nvPr/>
            </p:nvSpPr>
            <p:spPr bwMode="auto">
              <a:xfrm>
                <a:off x="0" y="912"/>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00FF"/>
                    </a:solidFill>
                  </a:rPr>
                  <a:t>Mutation events</a:t>
                </a:r>
                <a:endParaRPr lang="en-GB" altLang="x-none"/>
              </a:p>
            </p:txBody>
          </p:sp>
          <p:sp>
            <p:nvSpPr>
              <p:cNvPr id="30766" name="Line 46"/>
              <p:cNvSpPr>
                <a:spLocks noChangeShapeType="1"/>
              </p:cNvSpPr>
              <p:nvPr/>
            </p:nvSpPr>
            <p:spPr bwMode="auto">
              <a:xfrm flipH="1" flipV="1">
                <a:off x="528" y="1152"/>
                <a:ext cx="144" cy="9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67" name="Line 47"/>
              <p:cNvSpPr>
                <a:spLocks noChangeShapeType="1"/>
              </p:cNvSpPr>
              <p:nvPr/>
            </p:nvSpPr>
            <p:spPr bwMode="auto">
              <a:xfrm flipH="1" flipV="1">
                <a:off x="528" y="1152"/>
                <a:ext cx="624"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68" name="Line 48"/>
              <p:cNvSpPr>
                <a:spLocks noChangeShapeType="1"/>
              </p:cNvSpPr>
              <p:nvPr/>
            </p:nvSpPr>
            <p:spPr bwMode="auto">
              <a:xfrm flipH="1" flipV="1">
                <a:off x="528" y="1152"/>
                <a:ext cx="816" cy="14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69" name="Line 49"/>
              <p:cNvSpPr>
                <a:spLocks noChangeShapeType="1"/>
              </p:cNvSpPr>
              <p:nvPr/>
            </p:nvSpPr>
            <p:spPr bwMode="auto">
              <a:xfrm flipH="1" flipV="1">
                <a:off x="528" y="1152"/>
                <a:ext cx="384" cy="62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0772" name="Text Box 52"/>
            <p:cNvSpPr txBox="1">
              <a:spLocks noChangeArrowheads="1"/>
            </p:cNvSpPr>
            <p:nvPr/>
          </p:nvSpPr>
          <p:spPr bwMode="auto">
            <a:xfrm>
              <a:off x="336" y="3120"/>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0000FF"/>
                  </a:solidFill>
                </a:rPr>
                <a:t>Gene tree</a:t>
              </a:r>
            </a:p>
          </p:txBody>
        </p:sp>
      </p:grpSp>
      <p:grpSp>
        <p:nvGrpSpPr>
          <p:cNvPr id="67587" name="Group 56"/>
          <p:cNvGrpSpPr>
            <a:grpSpLocks/>
          </p:cNvGrpSpPr>
          <p:nvPr/>
        </p:nvGrpSpPr>
        <p:grpSpPr bwMode="auto">
          <a:xfrm>
            <a:off x="5181600" y="1066800"/>
            <a:ext cx="3733800" cy="4389438"/>
            <a:chOff x="3264" y="672"/>
            <a:chExt cx="2352" cy="2765"/>
          </a:xfrm>
        </p:grpSpPr>
        <p:grpSp>
          <p:nvGrpSpPr>
            <p:cNvPr id="67589" name="Group 51"/>
            <p:cNvGrpSpPr>
              <a:grpSpLocks/>
            </p:cNvGrpSpPr>
            <p:nvPr/>
          </p:nvGrpSpPr>
          <p:grpSpPr bwMode="auto">
            <a:xfrm>
              <a:off x="3264" y="672"/>
              <a:ext cx="2352" cy="2208"/>
              <a:chOff x="3264" y="864"/>
              <a:chExt cx="2352" cy="2208"/>
            </a:xfrm>
          </p:grpSpPr>
          <p:grpSp>
            <p:nvGrpSpPr>
              <p:cNvPr id="67591" name="Group 50"/>
              <p:cNvGrpSpPr>
                <a:grpSpLocks/>
              </p:cNvGrpSpPr>
              <p:nvPr/>
            </p:nvGrpSpPr>
            <p:grpSpPr bwMode="auto">
              <a:xfrm>
                <a:off x="3456" y="864"/>
                <a:ext cx="2160" cy="2208"/>
                <a:chOff x="3456" y="864"/>
                <a:chExt cx="2160" cy="2208"/>
              </a:xfrm>
            </p:grpSpPr>
            <p:grpSp>
              <p:nvGrpSpPr>
                <p:cNvPr id="67597" name="Group 9"/>
                <p:cNvGrpSpPr>
                  <a:grpSpLocks/>
                </p:cNvGrpSpPr>
                <p:nvPr/>
              </p:nvGrpSpPr>
              <p:grpSpPr bwMode="auto">
                <a:xfrm>
                  <a:off x="3456" y="1008"/>
                  <a:ext cx="1392" cy="1872"/>
                  <a:chOff x="192" y="1536"/>
                  <a:chExt cx="1392" cy="1872"/>
                </a:xfrm>
              </p:grpSpPr>
              <p:sp>
                <p:nvSpPr>
                  <p:cNvPr id="30723" name="Line 3"/>
                  <p:cNvSpPr>
                    <a:spLocks noChangeShapeType="1"/>
                  </p:cNvSpPr>
                  <p:nvPr/>
                </p:nvSpPr>
                <p:spPr bwMode="auto">
                  <a:xfrm>
                    <a:off x="192" y="2592"/>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24" name="Line 4"/>
                  <p:cNvSpPr>
                    <a:spLocks noChangeShapeType="1"/>
                  </p:cNvSpPr>
                  <p:nvPr/>
                </p:nvSpPr>
                <p:spPr bwMode="auto">
                  <a:xfrm flipV="1">
                    <a:off x="672" y="1536"/>
                    <a:ext cx="912" cy="10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25" name="Line 5"/>
                  <p:cNvSpPr>
                    <a:spLocks noChangeShapeType="1"/>
                  </p:cNvSpPr>
                  <p:nvPr/>
                </p:nvSpPr>
                <p:spPr bwMode="auto">
                  <a:xfrm>
                    <a:off x="1344" y="1824"/>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26" name="Line 6"/>
                  <p:cNvSpPr>
                    <a:spLocks noChangeShapeType="1"/>
                  </p:cNvSpPr>
                  <p:nvPr/>
                </p:nvSpPr>
                <p:spPr bwMode="auto">
                  <a:xfrm>
                    <a:off x="1152" y="2016"/>
                    <a:ext cx="336"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27" name="Line 7"/>
                  <p:cNvSpPr>
                    <a:spLocks noChangeShapeType="1"/>
                  </p:cNvSpPr>
                  <p:nvPr/>
                </p:nvSpPr>
                <p:spPr bwMode="auto">
                  <a:xfrm>
                    <a:off x="912" y="2304"/>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28" name="Line 8"/>
                  <p:cNvSpPr>
                    <a:spLocks noChangeShapeType="1"/>
                  </p:cNvSpPr>
                  <p:nvPr/>
                </p:nvSpPr>
                <p:spPr bwMode="auto">
                  <a:xfrm>
                    <a:off x="672" y="2592"/>
                    <a:ext cx="480" cy="8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0737" name="Text Box 17"/>
                <p:cNvSpPr txBox="1">
                  <a:spLocks noChangeArrowheads="1"/>
                </p:cNvSpPr>
                <p:nvPr/>
              </p:nvSpPr>
              <p:spPr bwMode="auto">
                <a:xfrm>
                  <a:off x="4848" y="86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Species A</a:t>
                  </a:r>
                </a:p>
              </p:txBody>
            </p:sp>
            <p:sp>
              <p:nvSpPr>
                <p:cNvPr id="30739" name="Text Box 19"/>
                <p:cNvSpPr txBox="1">
                  <a:spLocks noChangeArrowheads="1"/>
                </p:cNvSpPr>
                <p:nvPr/>
              </p:nvSpPr>
              <p:spPr bwMode="auto">
                <a:xfrm>
                  <a:off x="4848" y="1449"/>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Species B</a:t>
                  </a:r>
                </a:p>
              </p:txBody>
            </p:sp>
            <p:sp>
              <p:nvSpPr>
                <p:cNvPr id="30740" name="Text Box 20"/>
                <p:cNvSpPr txBox="1">
                  <a:spLocks noChangeArrowheads="1"/>
                </p:cNvSpPr>
                <p:nvPr/>
              </p:nvSpPr>
              <p:spPr bwMode="auto">
                <a:xfrm>
                  <a:off x="4752" y="1689"/>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Species C</a:t>
                  </a:r>
                </a:p>
              </p:txBody>
            </p:sp>
            <p:sp>
              <p:nvSpPr>
                <p:cNvPr id="30741" name="Text Box 21"/>
                <p:cNvSpPr txBox="1">
                  <a:spLocks noChangeArrowheads="1"/>
                </p:cNvSpPr>
                <p:nvPr/>
              </p:nvSpPr>
              <p:spPr bwMode="auto">
                <a:xfrm>
                  <a:off x="4560" y="2073"/>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Species D</a:t>
                  </a:r>
                </a:p>
              </p:txBody>
            </p:sp>
            <p:sp>
              <p:nvSpPr>
                <p:cNvPr id="30742" name="Text Box 22"/>
                <p:cNvSpPr txBox="1">
                  <a:spLocks noChangeArrowheads="1"/>
                </p:cNvSpPr>
                <p:nvPr/>
              </p:nvSpPr>
              <p:spPr bwMode="auto">
                <a:xfrm>
                  <a:off x="4416" y="2841"/>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Species E</a:t>
                  </a:r>
                </a:p>
              </p:txBody>
            </p:sp>
          </p:grpSp>
          <p:sp>
            <p:nvSpPr>
              <p:cNvPr id="30744" name="Text Box 24"/>
              <p:cNvSpPr txBox="1">
                <a:spLocks noChangeArrowheads="1"/>
              </p:cNvSpPr>
              <p:nvPr/>
            </p:nvSpPr>
            <p:spPr bwMode="auto">
              <a:xfrm>
                <a:off x="3264" y="912"/>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FF0000"/>
                    </a:solidFill>
                  </a:rPr>
                  <a:t>Speciation events</a:t>
                </a:r>
                <a:endParaRPr lang="en-GB" altLang="x-none">
                  <a:solidFill>
                    <a:srgbClr val="FF0000"/>
                  </a:solidFill>
                </a:endParaRPr>
              </a:p>
            </p:txBody>
          </p:sp>
          <p:sp>
            <p:nvSpPr>
              <p:cNvPr id="30745" name="Line 25"/>
              <p:cNvSpPr>
                <a:spLocks noChangeShapeType="1"/>
              </p:cNvSpPr>
              <p:nvPr/>
            </p:nvSpPr>
            <p:spPr bwMode="auto">
              <a:xfrm flipH="1" flipV="1">
                <a:off x="3792" y="1152"/>
                <a:ext cx="144" cy="91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47" name="Line 27"/>
              <p:cNvSpPr>
                <a:spLocks noChangeShapeType="1"/>
              </p:cNvSpPr>
              <p:nvPr/>
            </p:nvSpPr>
            <p:spPr bwMode="auto">
              <a:xfrm flipH="1" flipV="1">
                <a:off x="3792" y="1152"/>
                <a:ext cx="624" cy="33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48" name="Line 28"/>
              <p:cNvSpPr>
                <a:spLocks noChangeShapeType="1"/>
              </p:cNvSpPr>
              <p:nvPr/>
            </p:nvSpPr>
            <p:spPr bwMode="auto">
              <a:xfrm flipH="1" flipV="1">
                <a:off x="3792" y="1152"/>
                <a:ext cx="816"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749" name="Line 29"/>
              <p:cNvSpPr>
                <a:spLocks noChangeShapeType="1"/>
              </p:cNvSpPr>
              <p:nvPr/>
            </p:nvSpPr>
            <p:spPr bwMode="auto">
              <a:xfrm flipH="1" flipV="1">
                <a:off x="3792" y="1152"/>
                <a:ext cx="384" cy="62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0773" name="Text Box 53"/>
            <p:cNvSpPr txBox="1">
              <a:spLocks noChangeArrowheads="1"/>
            </p:cNvSpPr>
            <p:nvPr/>
          </p:nvSpPr>
          <p:spPr bwMode="auto">
            <a:xfrm>
              <a:off x="3984" y="3072"/>
              <a:ext cx="14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rPr>
                <a:t>Species tree</a:t>
              </a:r>
              <a:endParaRPr lang="en-GB" altLang="x-none" sz="3200" b="1"/>
            </a:p>
          </p:txBody>
        </p:sp>
      </p:grpSp>
      <p:sp>
        <p:nvSpPr>
          <p:cNvPr id="67588" name="Text Box 54"/>
          <p:cNvSpPr txBox="1">
            <a:spLocks noChangeArrowheads="1"/>
          </p:cNvSpPr>
          <p:nvPr/>
        </p:nvSpPr>
        <p:spPr bwMode="auto">
          <a:xfrm>
            <a:off x="0" y="5991225"/>
            <a:ext cx="9144000" cy="830263"/>
          </a:xfrm>
          <a:prstGeom prst="rect">
            <a:avLst/>
          </a:prstGeom>
          <a:solidFill>
            <a:schemeClr val="bg1"/>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t>The two events - </a:t>
            </a:r>
            <a:r>
              <a:rPr lang="en-GB" altLang="x-none" sz="2400" b="1">
                <a:solidFill>
                  <a:srgbClr val="FF0000"/>
                </a:solidFill>
              </a:rPr>
              <a:t>mutation</a:t>
            </a:r>
            <a:r>
              <a:rPr lang="en-GB" altLang="x-none" sz="2400" b="1"/>
              <a:t> and </a:t>
            </a:r>
            <a:r>
              <a:rPr lang="en-GB" altLang="x-none" sz="2400" b="1">
                <a:solidFill>
                  <a:srgbClr val="FF0000"/>
                </a:solidFill>
              </a:rPr>
              <a:t>speciation </a:t>
            </a:r>
            <a:r>
              <a:rPr lang="en-GB" altLang="x-none" sz="2400" b="1"/>
              <a:t>- are not expected to occur at the same time. </a:t>
            </a:r>
            <a:r>
              <a:rPr lang="en-GB" altLang="x-none" sz="2400" b="1">
                <a:solidFill>
                  <a:srgbClr val="0000FF"/>
                </a:solidFill>
              </a:rPr>
              <a:t>So gene trees cannot represent species tree</a:t>
            </a:r>
            <a:r>
              <a:rPr lang="en-GB" altLang="x-none" sz="2400" b="1"/>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Group 2"/>
          <p:cNvGrpSpPr>
            <a:grpSpLocks/>
          </p:cNvGrpSpPr>
          <p:nvPr/>
        </p:nvGrpSpPr>
        <p:grpSpPr bwMode="auto">
          <a:xfrm>
            <a:off x="0" y="-26988"/>
            <a:ext cx="9144000" cy="6732588"/>
            <a:chOff x="0" y="-17"/>
            <a:chExt cx="5760" cy="4241"/>
          </a:xfrm>
        </p:grpSpPr>
        <p:sp>
          <p:nvSpPr>
            <p:cNvPr id="215043" name="Text Box 3"/>
            <p:cNvSpPr txBox="1">
              <a:spLocks noChangeArrowheads="1"/>
            </p:cNvSpPr>
            <p:nvPr/>
          </p:nvSpPr>
          <p:spPr bwMode="auto">
            <a:xfrm>
              <a:off x="2256" y="4032"/>
              <a:ext cx="2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b="1">
                  <a:solidFill>
                    <a:srgbClr val="0000FF"/>
                  </a:solidFill>
                </a:rPr>
                <a:t>Genomes 2 edition 2002.  T.A. Brown</a:t>
              </a:r>
              <a:endParaRPr lang="en-GB" altLang="x-none" sz="2400" b="1"/>
            </a:p>
          </p:txBody>
        </p:sp>
        <p:grpSp>
          <p:nvGrpSpPr>
            <p:cNvPr id="69635" name="Group 4"/>
            <p:cNvGrpSpPr>
              <a:grpSpLocks/>
            </p:cNvGrpSpPr>
            <p:nvPr/>
          </p:nvGrpSpPr>
          <p:grpSpPr bwMode="auto">
            <a:xfrm>
              <a:off x="0" y="-17"/>
              <a:ext cx="5760" cy="4049"/>
              <a:chOff x="0" y="-17"/>
              <a:chExt cx="5760" cy="4049"/>
            </a:xfrm>
          </p:grpSpPr>
          <p:sp>
            <p:nvSpPr>
              <p:cNvPr id="215045" name="Text Box 5"/>
              <p:cNvSpPr txBox="1">
                <a:spLocks noChangeArrowheads="1"/>
              </p:cNvSpPr>
              <p:nvPr/>
            </p:nvSpPr>
            <p:spPr bwMode="auto">
              <a:xfrm>
                <a:off x="0" y="-17"/>
                <a:ext cx="5760" cy="407"/>
              </a:xfrm>
              <a:prstGeom prst="rect">
                <a:avLst/>
              </a:prstGeom>
              <a:solidFill>
                <a:srgbClr val="FFFF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ltLang="x-none" sz="3600" b="1">
                    <a:solidFill>
                      <a:srgbClr val="0000FF"/>
                    </a:solidFill>
                  </a:rPr>
                  <a:t>Gene tree - Species tree</a:t>
                </a:r>
                <a:endParaRPr lang="en-GB" altLang="x-none" sz="3600"/>
              </a:p>
            </p:txBody>
          </p:sp>
          <p:grpSp>
            <p:nvGrpSpPr>
              <p:cNvPr id="69637" name="Group 6"/>
              <p:cNvGrpSpPr>
                <a:grpSpLocks/>
              </p:cNvGrpSpPr>
              <p:nvPr/>
            </p:nvGrpSpPr>
            <p:grpSpPr bwMode="auto">
              <a:xfrm>
                <a:off x="0" y="336"/>
                <a:ext cx="5616" cy="3696"/>
                <a:chOff x="0" y="336"/>
                <a:chExt cx="5616" cy="3696"/>
              </a:xfrm>
            </p:grpSpPr>
            <p:grpSp>
              <p:nvGrpSpPr>
                <p:cNvPr id="69638" name="Group 7"/>
                <p:cNvGrpSpPr>
                  <a:grpSpLocks/>
                </p:cNvGrpSpPr>
                <p:nvPr/>
              </p:nvGrpSpPr>
              <p:grpSpPr bwMode="auto">
                <a:xfrm>
                  <a:off x="4080" y="528"/>
                  <a:ext cx="1536" cy="3456"/>
                  <a:chOff x="4080" y="528"/>
                  <a:chExt cx="1536" cy="3456"/>
                </a:xfrm>
              </p:grpSpPr>
              <p:grpSp>
                <p:nvGrpSpPr>
                  <p:cNvPr id="69699" name="Group 8"/>
                  <p:cNvGrpSpPr>
                    <a:grpSpLocks/>
                  </p:cNvGrpSpPr>
                  <p:nvPr/>
                </p:nvGrpSpPr>
                <p:grpSpPr bwMode="auto">
                  <a:xfrm>
                    <a:off x="4128" y="2342"/>
                    <a:ext cx="1488" cy="1642"/>
                    <a:chOff x="4128" y="2342"/>
                    <a:chExt cx="1488" cy="1642"/>
                  </a:xfrm>
                </p:grpSpPr>
                <p:sp>
                  <p:nvSpPr>
                    <p:cNvPr id="215049" name="Text Box 9"/>
                    <p:cNvSpPr txBox="1">
                      <a:spLocks noChangeArrowheads="1"/>
                    </p:cNvSpPr>
                    <p:nvPr/>
                  </p:nvSpPr>
                  <p:spPr bwMode="auto">
                    <a:xfrm>
                      <a:off x="4464" y="373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Species tree</a:t>
                      </a:r>
                      <a:endParaRPr lang="en-GB" altLang="x-none"/>
                    </a:p>
                  </p:txBody>
                </p:sp>
                <p:grpSp>
                  <p:nvGrpSpPr>
                    <p:cNvPr id="69714" name="Group 10"/>
                    <p:cNvGrpSpPr>
                      <a:grpSpLocks/>
                    </p:cNvGrpSpPr>
                    <p:nvPr/>
                  </p:nvGrpSpPr>
                  <p:grpSpPr bwMode="auto">
                    <a:xfrm>
                      <a:off x="4128" y="2342"/>
                      <a:ext cx="1488" cy="1354"/>
                      <a:chOff x="4128" y="2342"/>
                      <a:chExt cx="1488" cy="1354"/>
                    </a:xfrm>
                  </p:grpSpPr>
                  <p:grpSp>
                    <p:nvGrpSpPr>
                      <p:cNvPr id="69715" name="Group 11"/>
                      <p:cNvGrpSpPr>
                        <a:grpSpLocks/>
                      </p:cNvGrpSpPr>
                      <p:nvPr/>
                    </p:nvGrpSpPr>
                    <p:grpSpPr bwMode="auto">
                      <a:xfrm>
                        <a:off x="4272" y="2342"/>
                        <a:ext cx="1248" cy="1008"/>
                        <a:chOff x="4320" y="576"/>
                        <a:chExt cx="1248" cy="1008"/>
                      </a:xfrm>
                    </p:grpSpPr>
                    <p:sp>
                      <p:nvSpPr>
                        <p:cNvPr id="215052" name="Line 12"/>
                        <p:cNvSpPr>
                          <a:spLocks noChangeShapeType="1"/>
                        </p:cNvSpPr>
                        <p:nvPr/>
                      </p:nvSpPr>
                      <p:spPr bwMode="auto">
                        <a:xfrm>
                          <a:off x="4944" y="576"/>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53" name="Line 13"/>
                        <p:cNvSpPr>
                          <a:spLocks noChangeShapeType="1"/>
                        </p:cNvSpPr>
                        <p:nvPr/>
                      </p:nvSpPr>
                      <p:spPr bwMode="auto">
                        <a:xfrm flipH="1">
                          <a:off x="4320" y="960"/>
                          <a:ext cx="624" cy="6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54" name="Line 14"/>
                        <p:cNvSpPr>
                          <a:spLocks noChangeShapeType="1"/>
                        </p:cNvSpPr>
                        <p:nvPr/>
                      </p:nvSpPr>
                      <p:spPr bwMode="auto">
                        <a:xfrm>
                          <a:off x="4944" y="960"/>
                          <a:ext cx="624" cy="6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55" name="Line 15"/>
                        <p:cNvSpPr>
                          <a:spLocks noChangeShapeType="1"/>
                        </p:cNvSpPr>
                        <p:nvPr/>
                      </p:nvSpPr>
                      <p:spPr bwMode="auto">
                        <a:xfrm>
                          <a:off x="4656" y="1248"/>
                          <a:ext cx="192"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15056" name="Text Box 16"/>
                      <p:cNvSpPr txBox="1">
                        <a:spLocks noChangeArrowheads="1"/>
                      </p:cNvSpPr>
                      <p:nvPr/>
                    </p:nvSpPr>
                    <p:spPr bwMode="auto">
                      <a:xfrm>
                        <a:off x="4128" y="344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sp>
                    <p:nvSpPr>
                      <p:cNvPr id="215057" name="Text Box 17"/>
                      <p:cNvSpPr txBox="1">
                        <a:spLocks noChangeArrowheads="1"/>
                      </p:cNvSpPr>
                      <p:nvPr/>
                    </p:nvSpPr>
                    <p:spPr bwMode="auto">
                      <a:xfrm>
                        <a:off x="4704" y="344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B</a:t>
                        </a:r>
                        <a:endParaRPr lang="en-GB" altLang="x-none"/>
                      </a:p>
                    </p:txBody>
                  </p:sp>
                  <p:sp>
                    <p:nvSpPr>
                      <p:cNvPr id="215058" name="Text Box 18"/>
                      <p:cNvSpPr txBox="1">
                        <a:spLocks noChangeArrowheads="1"/>
                      </p:cNvSpPr>
                      <p:nvPr/>
                    </p:nvSpPr>
                    <p:spPr bwMode="auto">
                      <a:xfrm>
                        <a:off x="5376" y="339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a:p>
                    </p:txBody>
                  </p:sp>
                  <p:sp>
                    <p:nvSpPr>
                      <p:cNvPr id="215059" name="Line 19"/>
                      <p:cNvSpPr>
                        <a:spLocks noChangeShapeType="1"/>
                      </p:cNvSpPr>
                      <p:nvPr/>
                    </p:nvSpPr>
                    <p:spPr bwMode="auto">
                      <a:xfrm flipH="1">
                        <a:off x="4992" y="2726"/>
                        <a:ext cx="240" cy="0"/>
                      </a:xfrm>
                      <a:prstGeom prst="line">
                        <a:avLst/>
                      </a:prstGeom>
                      <a:noFill/>
                      <a:ln w="952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60" name="Line 20"/>
                      <p:cNvSpPr>
                        <a:spLocks noChangeShapeType="1"/>
                      </p:cNvSpPr>
                      <p:nvPr/>
                    </p:nvSpPr>
                    <p:spPr bwMode="auto">
                      <a:xfrm>
                        <a:off x="4320" y="3014"/>
                        <a:ext cx="240" cy="0"/>
                      </a:xfrm>
                      <a:prstGeom prst="line">
                        <a:avLst/>
                      </a:prstGeom>
                      <a:noFill/>
                      <a:ln w="952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nvGrpSpPr>
                  <p:cNvPr id="69700" name="Group 21"/>
                  <p:cNvGrpSpPr>
                    <a:grpSpLocks/>
                  </p:cNvGrpSpPr>
                  <p:nvPr/>
                </p:nvGrpSpPr>
                <p:grpSpPr bwMode="auto">
                  <a:xfrm>
                    <a:off x="4080" y="528"/>
                    <a:ext cx="1536" cy="1642"/>
                    <a:chOff x="4128" y="2400"/>
                    <a:chExt cx="1536" cy="1642"/>
                  </a:xfrm>
                </p:grpSpPr>
                <p:sp>
                  <p:nvSpPr>
                    <p:cNvPr id="215062" name="Text Box 22"/>
                    <p:cNvSpPr txBox="1">
                      <a:spLocks noChangeArrowheads="1"/>
                    </p:cNvSpPr>
                    <p:nvPr/>
                  </p:nvSpPr>
                  <p:spPr bwMode="auto">
                    <a:xfrm>
                      <a:off x="4656" y="37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Gene tree</a:t>
                      </a:r>
                      <a:endParaRPr lang="en-GB" altLang="x-none"/>
                    </a:p>
                  </p:txBody>
                </p:sp>
                <p:grpSp>
                  <p:nvGrpSpPr>
                    <p:cNvPr id="69702" name="Group 23"/>
                    <p:cNvGrpSpPr>
                      <a:grpSpLocks/>
                    </p:cNvGrpSpPr>
                    <p:nvPr/>
                  </p:nvGrpSpPr>
                  <p:grpSpPr bwMode="auto">
                    <a:xfrm>
                      <a:off x="4128" y="2400"/>
                      <a:ext cx="1536" cy="1258"/>
                      <a:chOff x="4128" y="2400"/>
                      <a:chExt cx="1536" cy="1258"/>
                    </a:xfrm>
                  </p:grpSpPr>
                  <p:grpSp>
                    <p:nvGrpSpPr>
                      <p:cNvPr id="69703" name="Group 24"/>
                      <p:cNvGrpSpPr>
                        <a:grpSpLocks/>
                      </p:cNvGrpSpPr>
                      <p:nvPr/>
                    </p:nvGrpSpPr>
                    <p:grpSpPr bwMode="auto">
                      <a:xfrm>
                        <a:off x="4128" y="2400"/>
                        <a:ext cx="1536" cy="1258"/>
                        <a:chOff x="4128" y="2400"/>
                        <a:chExt cx="1536" cy="1258"/>
                      </a:xfrm>
                    </p:grpSpPr>
                    <p:sp>
                      <p:nvSpPr>
                        <p:cNvPr id="215065" name="Line 25"/>
                        <p:cNvSpPr>
                          <a:spLocks noChangeShapeType="1"/>
                        </p:cNvSpPr>
                        <p:nvPr/>
                      </p:nvSpPr>
                      <p:spPr bwMode="auto">
                        <a:xfrm>
                          <a:off x="4944" y="2400"/>
                          <a:ext cx="0"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66" name="Line 26"/>
                        <p:cNvSpPr>
                          <a:spLocks noChangeShapeType="1"/>
                        </p:cNvSpPr>
                        <p:nvPr/>
                      </p:nvSpPr>
                      <p:spPr bwMode="auto">
                        <a:xfrm flipH="1">
                          <a:off x="4272" y="2736"/>
                          <a:ext cx="672" cy="62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67" name="Line 27"/>
                        <p:cNvSpPr>
                          <a:spLocks noChangeShapeType="1"/>
                        </p:cNvSpPr>
                        <p:nvPr/>
                      </p:nvSpPr>
                      <p:spPr bwMode="auto">
                        <a:xfrm>
                          <a:off x="4944" y="2736"/>
                          <a:ext cx="624" cy="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68" name="Line 28"/>
                        <p:cNvSpPr>
                          <a:spLocks noChangeShapeType="1"/>
                        </p:cNvSpPr>
                        <p:nvPr/>
                      </p:nvSpPr>
                      <p:spPr bwMode="auto">
                        <a:xfrm flipH="1">
                          <a:off x="4992" y="3024"/>
                          <a:ext cx="240" cy="33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69" name="Text Box 29"/>
                        <p:cNvSpPr txBox="1">
                          <a:spLocks noChangeArrowheads="1"/>
                        </p:cNvSpPr>
                        <p:nvPr/>
                      </p:nvSpPr>
                      <p:spPr bwMode="auto">
                        <a:xfrm>
                          <a:off x="4128" y="339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endParaRPr lang="en-GB" altLang="x-none"/>
                        </a:p>
                      </p:txBody>
                    </p:sp>
                    <p:sp>
                      <p:nvSpPr>
                        <p:cNvPr id="215070" name="Text Box 30"/>
                        <p:cNvSpPr txBox="1">
                          <a:spLocks noChangeArrowheads="1"/>
                        </p:cNvSpPr>
                        <p:nvPr/>
                      </p:nvSpPr>
                      <p:spPr bwMode="auto">
                        <a:xfrm>
                          <a:off x="4800" y="340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B</a:t>
                          </a:r>
                        </a:p>
                      </p:txBody>
                    </p:sp>
                    <p:sp>
                      <p:nvSpPr>
                        <p:cNvPr id="215071" name="Text Box 31"/>
                        <p:cNvSpPr txBox="1">
                          <a:spLocks noChangeArrowheads="1"/>
                        </p:cNvSpPr>
                        <p:nvPr/>
                      </p:nvSpPr>
                      <p:spPr bwMode="auto">
                        <a:xfrm>
                          <a:off x="5424" y="34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a:p>
                      </p:txBody>
                    </p:sp>
                  </p:grpSp>
                  <p:sp>
                    <p:nvSpPr>
                      <p:cNvPr id="215072" name="Line 32"/>
                      <p:cNvSpPr>
                        <a:spLocks noChangeShapeType="1"/>
                      </p:cNvSpPr>
                      <p:nvPr/>
                    </p:nvSpPr>
                    <p:spPr bwMode="auto">
                      <a:xfrm flipH="1">
                        <a:off x="4992" y="2736"/>
                        <a:ext cx="24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73" name="Line 33"/>
                      <p:cNvSpPr>
                        <a:spLocks noChangeShapeType="1"/>
                      </p:cNvSpPr>
                      <p:nvPr/>
                    </p:nvSpPr>
                    <p:spPr bwMode="auto">
                      <a:xfrm flipH="1">
                        <a:off x="5280" y="3024"/>
                        <a:ext cx="24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nvGrpSpPr>
                <p:cNvPr id="69639" name="Group 34"/>
                <p:cNvGrpSpPr>
                  <a:grpSpLocks/>
                </p:cNvGrpSpPr>
                <p:nvPr/>
              </p:nvGrpSpPr>
              <p:grpSpPr bwMode="auto">
                <a:xfrm>
                  <a:off x="0" y="336"/>
                  <a:ext cx="3936" cy="3696"/>
                  <a:chOff x="0" y="336"/>
                  <a:chExt cx="3936" cy="3696"/>
                </a:xfrm>
              </p:grpSpPr>
              <p:sp>
                <p:nvSpPr>
                  <p:cNvPr id="215075" name="Text Box 35"/>
                  <p:cNvSpPr txBox="1">
                    <a:spLocks noChangeArrowheads="1"/>
                  </p:cNvSpPr>
                  <p:nvPr/>
                </p:nvSpPr>
                <p:spPr bwMode="auto">
                  <a:xfrm>
                    <a:off x="3264" y="1248"/>
                    <a:ext cx="6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fr-FR" altLang="x-none"/>
                  </a:p>
                </p:txBody>
              </p:sp>
              <p:sp>
                <p:nvSpPr>
                  <p:cNvPr id="215076" name="Line 36"/>
                  <p:cNvSpPr>
                    <a:spLocks noChangeShapeType="1"/>
                  </p:cNvSpPr>
                  <p:nvPr/>
                </p:nvSpPr>
                <p:spPr bwMode="auto">
                  <a:xfrm>
                    <a:off x="1824" y="336"/>
                    <a:ext cx="0" cy="72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77" name="Line 37"/>
                  <p:cNvSpPr>
                    <a:spLocks noChangeShapeType="1"/>
                  </p:cNvSpPr>
                  <p:nvPr/>
                </p:nvSpPr>
                <p:spPr bwMode="auto">
                  <a:xfrm flipH="1">
                    <a:off x="1680" y="1056"/>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78" name="Line 38"/>
                  <p:cNvSpPr>
                    <a:spLocks noChangeShapeType="1"/>
                  </p:cNvSpPr>
                  <p:nvPr/>
                </p:nvSpPr>
                <p:spPr bwMode="auto">
                  <a:xfrm>
                    <a:off x="1824" y="1056"/>
                    <a:ext cx="144"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79" name="Line 39"/>
                  <p:cNvSpPr>
                    <a:spLocks noChangeShapeType="1"/>
                  </p:cNvSpPr>
                  <p:nvPr/>
                </p:nvSpPr>
                <p:spPr bwMode="auto">
                  <a:xfrm>
                    <a:off x="1968" y="1200"/>
                    <a:ext cx="0" cy="4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0" name="Line 40"/>
                  <p:cNvSpPr>
                    <a:spLocks noChangeShapeType="1"/>
                  </p:cNvSpPr>
                  <p:nvPr/>
                </p:nvSpPr>
                <p:spPr bwMode="auto">
                  <a:xfrm>
                    <a:off x="1968" y="1632"/>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1" name="Line 41"/>
                  <p:cNvSpPr>
                    <a:spLocks noChangeShapeType="1"/>
                  </p:cNvSpPr>
                  <p:nvPr/>
                </p:nvSpPr>
                <p:spPr bwMode="auto">
                  <a:xfrm flipH="1">
                    <a:off x="1872" y="1632"/>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2" name="Line 42"/>
                  <p:cNvSpPr>
                    <a:spLocks noChangeShapeType="1"/>
                  </p:cNvSpPr>
                  <p:nvPr/>
                </p:nvSpPr>
                <p:spPr bwMode="auto">
                  <a:xfrm>
                    <a:off x="2064" y="1728"/>
                    <a:ext cx="0" cy="6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3" name="Line 43"/>
                  <p:cNvSpPr>
                    <a:spLocks noChangeShapeType="1"/>
                  </p:cNvSpPr>
                  <p:nvPr/>
                </p:nvSpPr>
                <p:spPr bwMode="auto">
                  <a:xfrm>
                    <a:off x="1872" y="1728"/>
                    <a:ext cx="0" cy="67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4" name="Line 44"/>
                  <p:cNvSpPr>
                    <a:spLocks noChangeShapeType="1"/>
                  </p:cNvSpPr>
                  <p:nvPr/>
                </p:nvSpPr>
                <p:spPr bwMode="auto">
                  <a:xfrm>
                    <a:off x="2064" y="2400"/>
                    <a:ext cx="1008" cy="10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5" name="Line 45"/>
                  <p:cNvSpPr>
                    <a:spLocks noChangeShapeType="1"/>
                  </p:cNvSpPr>
                  <p:nvPr/>
                </p:nvSpPr>
                <p:spPr bwMode="auto">
                  <a:xfrm>
                    <a:off x="1680" y="1200"/>
                    <a:ext cx="0" cy="1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6" name="Line 46"/>
                  <p:cNvSpPr>
                    <a:spLocks noChangeShapeType="1"/>
                  </p:cNvSpPr>
                  <p:nvPr/>
                </p:nvSpPr>
                <p:spPr bwMode="auto">
                  <a:xfrm flipH="1">
                    <a:off x="144" y="2400"/>
                    <a:ext cx="1536" cy="1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7" name="Line 47"/>
                  <p:cNvSpPr>
                    <a:spLocks noChangeShapeType="1"/>
                  </p:cNvSpPr>
                  <p:nvPr/>
                </p:nvSpPr>
                <p:spPr bwMode="auto">
                  <a:xfrm>
                    <a:off x="1104" y="3024"/>
                    <a:ext cx="576" cy="57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88" name="Text Box 48"/>
                  <p:cNvSpPr txBox="1">
                    <a:spLocks noChangeArrowheads="1"/>
                  </p:cNvSpPr>
                  <p:nvPr/>
                </p:nvSpPr>
                <p:spPr bwMode="auto">
                  <a:xfrm>
                    <a:off x="1728" y="912"/>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solidFill>
                          <a:srgbClr val="FF0000"/>
                        </a:solidFill>
                      </a:rPr>
                      <a:t>•</a:t>
                    </a:r>
                  </a:p>
                </p:txBody>
              </p:sp>
              <p:sp>
                <p:nvSpPr>
                  <p:cNvPr id="215089" name="Text Box 49"/>
                  <p:cNvSpPr txBox="1">
                    <a:spLocks noChangeArrowheads="1"/>
                  </p:cNvSpPr>
                  <p:nvPr/>
                </p:nvSpPr>
                <p:spPr bwMode="auto">
                  <a:xfrm>
                    <a:off x="1872" y="1459"/>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solidFill>
                          <a:srgbClr val="0000FF"/>
                        </a:solidFill>
                      </a:rPr>
                      <a:t>•</a:t>
                    </a:r>
                    <a:endParaRPr lang="en-GB" altLang="x-none" sz="3200">
                      <a:solidFill>
                        <a:srgbClr val="FF0000"/>
                      </a:solidFill>
                    </a:endParaRPr>
                  </a:p>
                </p:txBody>
              </p:sp>
              <p:sp>
                <p:nvSpPr>
                  <p:cNvPr id="215090" name="Line 50"/>
                  <p:cNvSpPr>
                    <a:spLocks noChangeShapeType="1"/>
                  </p:cNvSpPr>
                  <p:nvPr/>
                </p:nvSpPr>
                <p:spPr bwMode="auto">
                  <a:xfrm>
                    <a:off x="672" y="480"/>
                    <a:ext cx="0" cy="1344"/>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91" name="Text Box 51"/>
                  <p:cNvSpPr txBox="1">
                    <a:spLocks noChangeArrowheads="1"/>
                  </p:cNvSpPr>
                  <p:nvPr/>
                </p:nvSpPr>
                <p:spPr bwMode="auto">
                  <a:xfrm>
                    <a:off x="144" y="969"/>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0000FF"/>
                        </a:solidFill>
                      </a:rPr>
                      <a:t>Time</a:t>
                    </a:r>
                  </a:p>
                </p:txBody>
              </p:sp>
              <p:sp>
                <p:nvSpPr>
                  <p:cNvPr id="215092" name="Line 52"/>
                  <p:cNvSpPr>
                    <a:spLocks noChangeShapeType="1"/>
                  </p:cNvSpPr>
                  <p:nvPr/>
                </p:nvSpPr>
                <p:spPr bwMode="auto">
                  <a:xfrm flipH="1">
                    <a:off x="2016" y="1104"/>
                    <a:ext cx="816"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93" name="Line 53"/>
                  <p:cNvSpPr>
                    <a:spLocks noChangeShapeType="1"/>
                  </p:cNvSpPr>
                  <p:nvPr/>
                </p:nvSpPr>
                <p:spPr bwMode="auto">
                  <a:xfrm flipH="1">
                    <a:off x="2112" y="1632"/>
                    <a:ext cx="816"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94" name="Line 54"/>
                  <p:cNvSpPr>
                    <a:spLocks noChangeShapeType="1"/>
                  </p:cNvSpPr>
                  <p:nvPr/>
                </p:nvSpPr>
                <p:spPr bwMode="auto">
                  <a:xfrm flipH="1">
                    <a:off x="2160" y="2400"/>
                    <a:ext cx="816" cy="0"/>
                  </a:xfrm>
                  <a:prstGeom prst="line">
                    <a:avLst/>
                  </a:prstGeom>
                  <a:noFill/>
                  <a:ln w="190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95" name="Line 55"/>
                  <p:cNvSpPr>
                    <a:spLocks noChangeShapeType="1"/>
                  </p:cNvSpPr>
                  <p:nvPr/>
                </p:nvSpPr>
                <p:spPr bwMode="auto">
                  <a:xfrm>
                    <a:off x="192" y="3024"/>
                    <a:ext cx="576" cy="0"/>
                  </a:xfrm>
                  <a:prstGeom prst="line">
                    <a:avLst/>
                  </a:prstGeom>
                  <a:noFill/>
                  <a:ln w="190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096" name="Text Box 56"/>
                  <p:cNvSpPr txBox="1">
                    <a:spLocks noChangeArrowheads="1"/>
                  </p:cNvSpPr>
                  <p:nvPr/>
                </p:nvSpPr>
                <p:spPr bwMode="auto">
                  <a:xfrm>
                    <a:off x="2832" y="95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FF0000"/>
                        </a:solidFill>
                      </a:rPr>
                      <a:t>Duplication</a:t>
                    </a:r>
                    <a:endParaRPr lang="en-GB" altLang="x-none" sz="2000"/>
                  </a:p>
                </p:txBody>
              </p:sp>
              <p:sp>
                <p:nvSpPr>
                  <p:cNvPr id="215097" name="Rectangle 57"/>
                  <p:cNvSpPr>
                    <a:spLocks noChangeArrowheads="1"/>
                  </p:cNvSpPr>
                  <p:nvPr/>
                </p:nvSpPr>
                <p:spPr bwMode="auto">
                  <a:xfrm>
                    <a:off x="2928" y="1478"/>
                    <a:ext cx="8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solidFill>
                          <a:srgbClr val="FF0000"/>
                        </a:solidFill>
                      </a:rPr>
                      <a:t>Duplication</a:t>
                    </a:r>
                  </a:p>
                </p:txBody>
              </p:sp>
              <p:sp>
                <p:nvSpPr>
                  <p:cNvPr id="215098" name="Text Box 58"/>
                  <p:cNvSpPr txBox="1">
                    <a:spLocks noChangeArrowheads="1"/>
                  </p:cNvSpPr>
                  <p:nvPr/>
                </p:nvSpPr>
                <p:spPr bwMode="auto">
                  <a:xfrm flipH="1">
                    <a:off x="2928" y="2256"/>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800080"/>
                        </a:solidFill>
                      </a:rPr>
                      <a:t>Speciation</a:t>
                    </a:r>
                  </a:p>
                </p:txBody>
              </p:sp>
              <p:sp>
                <p:nvSpPr>
                  <p:cNvPr id="215099" name="Text Box 59"/>
                  <p:cNvSpPr txBox="1">
                    <a:spLocks noChangeArrowheads="1"/>
                  </p:cNvSpPr>
                  <p:nvPr/>
                </p:nvSpPr>
                <p:spPr bwMode="auto">
                  <a:xfrm>
                    <a:off x="0" y="2678"/>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solidFill>
                          <a:srgbClr val="800080"/>
                        </a:solidFill>
                      </a:rPr>
                      <a:t>Speciation</a:t>
                    </a:r>
                    <a:endParaRPr lang="en-GB" altLang="x-none"/>
                  </a:p>
                </p:txBody>
              </p:sp>
              <p:grpSp>
                <p:nvGrpSpPr>
                  <p:cNvPr id="69665" name="Group 60"/>
                  <p:cNvGrpSpPr>
                    <a:grpSpLocks/>
                  </p:cNvGrpSpPr>
                  <p:nvPr/>
                </p:nvGrpSpPr>
                <p:grpSpPr bwMode="auto">
                  <a:xfrm>
                    <a:off x="624" y="2400"/>
                    <a:ext cx="1248" cy="912"/>
                    <a:chOff x="624" y="2400"/>
                    <a:chExt cx="1248" cy="912"/>
                  </a:xfrm>
                </p:grpSpPr>
                <p:sp>
                  <p:nvSpPr>
                    <p:cNvPr id="215101" name="Line 61"/>
                    <p:cNvSpPr>
                      <a:spLocks noChangeShapeType="1"/>
                    </p:cNvSpPr>
                    <p:nvPr/>
                  </p:nvSpPr>
                  <p:spPr bwMode="auto">
                    <a:xfrm flipH="1">
                      <a:off x="720" y="2400"/>
                      <a:ext cx="1152" cy="91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02" name="Line 62"/>
                    <p:cNvSpPr>
                      <a:spLocks noChangeShapeType="1"/>
                    </p:cNvSpPr>
                    <p:nvPr/>
                  </p:nvSpPr>
                  <p:spPr bwMode="auto">
                    <a:xfrm>
                      <a:off x="624" y="3312"/>
                      <a:ext cx="192"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66" name="Group 63"/>
                  <p:cNvGrpSpPr>
                    <a:grpSpLocks/>
                  </p:cNvGrpSpPr>
                  <p:nvPr/>
                </p:nvGrpSpPr>
                <p:grpSpPr bwMode="auto">
                  <a:xfrm>
                    <a:off x="864" y="3024"/>
                    <a:ext cx="384" cy="288"/>
                    <a:chOff x="864" y="3024"/>
                    <a:chExt cx="384" cy="288"/>
                  </a:xfrm>
                </p:grpSpPr>
                <p:sp>
                  <p:nvSpPr>
                    <p:cNvPr id="215104" name="Line 64"/>
                    <p:cNvSpPr>
                      <a:spLocks noChangeShapeType="1"/>
                    </p:cNvSpPr>
                    <p:nvPr/>
                  </p:nvSpPr>
                  <p:spPr bwMode="auto">
                    <a:xfrm>
                      <a:off x="864" y="3024"/>
                      <a:ext cx="288" cy="28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05" name="Line 65"/>
                    <p:cNvSpPr>
                      <a:spLocks noChangeShapeType="1"/>
                    </p:cNvSpPr>
                    <p:nvPr/>
                  </p:nvSpPr>
                  <p:spPr bwMode="auto">
                    <a:xfrm>
                      <a:off x="1056" y="3312"/>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67" name="Group 66"/>
                  <p:cNvGrpSpPr>
                    <a:grpSpLocks/>
                  </p:cNvGrpSpPr>
                  <p:nvPr/>
                </p:nvGrpSpPr>
                <p:grpSpPr bwMode="auto">
                  <a:xfrm>
                    <a:off x="1344" y="2400"/>
                    <a:ext cx="720" cy="624"/>
                    <a:chOff x="1344" y="2400"/>
                    <a:chExt cx="720" cy="624"/>
                  </a:xfrm>
                </p:grpSpPr>
                <p:sp>
                  <p:nvSpPr>
                    <p:cNvPr id="215107" name="Line 67"/>
                    <p:cNvSpPr>
                      <a:spLocks noChangeShapeType="1"/>
                    </p:cNvSpPr>
                    <p:nvPr/>
                  </p:nvSpPr>
                  <p:spPr bwMode="auto">
                    <a:xfrm flipH="1">
                      <a:off x="1440" y="2400"/>
                      <a:ext cx="624" cy="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08" name="Line 68"/>
                    <p:cNvSpPr>
                      <a:spLocks noChangeShapeType="1"/>
                    </p:cNvSpPr>
                    <p:nvPr/>
                  </p:nvSpPr>
                  <p:spPr bwMode="auto">
                    <a:xfrm>
                      <a:off x="1344" y="3024"/>
                      <a:ext cx="19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68" name="Group 69"/>
                  <p:cNvGrpSpPr>
                    <a:grpSpLocks/>
                  </p:cNvGrpSpPr>
                  <p:nvPr/>
                </p:nvGrpSpPr>
                <p:grpSpPr bwMode="auto">
                  <a:xfrm>
                    <a:off x="1680" y="2400"/>
                    <a:ext cx="672" cy="576"/>
                    <a:chOff x="1680" y="2400"/>
                    <a:chExt cx="672" cy="576"/>
                  </a:xfrm>
                </p:grpSpPr>
                <p:sp>
                  <p:nvSpPr>
                    <p:cNvPr id="215110" name="Line 70"/>
                    <p:cNvSpPr>
                      <a:spLocks noChangeShapeType="1"/>
                    </p:cNvSpPr>
                    <p:nvPr/>
                  </p:nvSpPr>
                  <p:spPr bwMode="auto">
                    <a:xfrm>
                      <a:off x="1680" y="2400"/>
                      <a:ext cx="576"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11" name="Line 71"/>
                    <p:cNvSpPr>
                      <a:spLocks noChangeShapeType="1"/>
                    </p:cNvSpPr>
                    <p:nvPr/>
                  </p:nvSpPr>
                  <p:spPr bwMode="auto">
                    <a:xfrm>
                      <a:off x="2160" y="2976"/>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69" name="Group 72"/>
                  <p:cNvGrpSpPr>
                    <a:grpSpLocks/>
                  </p:cNvGrpSpPr>
                  <p:nvPr/>
                </p:nvGrpSpPr>
                <p:grpSpPr bwMode="auto">
                  <a:xfrm>
                    <a:off x="1872" y="2400"/>
                    <a:ext cx="576" cy="480"/>
                    <a:chOff x="1872" y="2400"/>
                    <a:chExt cx="576" cy="480"/>
                  </a:xfrm>
                </p:grpSpPr>
                <p:sp>
                  <p:nvSpPr>
                    <p:cNvPr id="215113" name="Line 73"/>
                    <p:cNvSpPr>
                      <a:spLocks noChangeShapeType="1"/>
                    </p:cNvSpPr>
                    <p:nvPr/>
                  </p:nvSpPr>
                  <p:spPr bwMode="auto">
                    <a:xfrm>
                      <a:off x="1872" y="2400"/>
                      <a:ext cx="480" cy="48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14" name="Line 74"/>
                    <p:cNvSpPr>
                      <a:spLocks noChangeShapeType="1"/>
                    </p:cNvSpPr>
                    <p:nvPr/>
                  </p:nvSpPr>
                  <p:spPr bwMode="auto">
                    <a:xfrm>
                      <a:off x="2256" y="2880"/>
                      <a:ext cx="192"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15115" name="Text Box 75"/>
                  <p:cNvSpPr txBox="1">
                    <a:spLocks noChangeArrowheads="1"/>
                  </p:cNvSpPr>
                  <p:nvPr/>
                </p:nvSpPr>
                <p:spPr bwMode="auto">
                  <a:xfrm>
                    <a:off x="144" y="3705"/>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A</a:t>
                    </a:r>
                  </a:p>
                </p:txBody>
              </p:sp>
              <p:sp>
                <p:nvSpPr>
                  <p:cNvPr id="215116" name="Text Box 76"/>
                  <p:cNvSpPr txBox="1">
                    <a:spLocks noChangeArrowheads="1"/>
                  </p:cNvSpPr>
                  <p:nvPr/>
                </p:nvSpPr>
                <p:spPr bwMode="auto">
                  <a:xfrm>
                    <a:off x="1344" y="3657"/>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B</a:t>
                    </a:r>
                    <a:endParaRPr lang="en-GB" altLang="x-none"/>
                  </a:p>
                </p:txBody>
              </p:sp>
              <p:sp>
                <p:nvSpPr>
                  <p:cNvPr id="215117" name="Text Box 77"/>
                  <p:cNvSpPr txBox="1">
                    <a:spLocks noChangeArrowheads="1"/>
                  </p:cNvSpPr>
                  <p:nvPr/>
                </p:nvSpPr>
                <p:spPr bwMode="auto">
                  <a:xfrm>
                    <a:off x="2736" y="3657"/>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C</a:t>
                    </a:r>
                  </a:p>
                </p:txBody>
              </p:sp>
              <p:sp>
                <p:nvSpPr>
                  <p:cNvPr id="215118" name="Line 78"/>
                  <p:cNvSpPr>
                    <a:spLocks noChangeShapeType="1"/>
                  </p:cNvSpPr>
                  <p:nvPr/>
                </p:nvSpPr>
                <p:spPr bwMode="auto">
                  <a:xfrm>
                    <a:off x="1824" y="576"/>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19" name="Line 79"/>
                  <p:cNvSpPr>
                    <a:spLocks noChangeShapeType="1"/>
                  </p:cNvSpPr>
                  <p:nvPr/>
                </p:nvSpPr>
                <p:spPr bwMode="auto">
                  <a:xfrm>
                    <a:off x="1968" y="1296"/>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20" name="Line 80"/>
                  <p:cNvSpPr>
                    <a:spLocks noChangeShapeType="1"/>
                  </p:cNvSpPr>
                  <p:nvPr/>
                </p:nvSpPr>
                <p:spPr bwMode="auto">
                  <a:xfrm>
                    <a:off x="1872" y="1872"/>
                    <a:ext cx="0" cy="240"/>
                  </a:xfrm>
                  <a:prstGeom prst="line">
                    <a:avLst/>
                  </a:prstGeom>
                  <a:noFill/>
                  <a:ln w="38100">
                    <a:solidFill>
                      <a:srgbClr val="8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69676" name="Group 81"/>
                  <p:cNvGrpSpPr>
                    <a:grpSpLocks/>
                  </p:cNvGrpSpPr>
                  <p:nvPr/>
                </p:nvGrpSpPr>
                <p:grpSpPr bwMode="auto">
                  <a:xfrm>
                    <a:off x="2304" y="864"/>
                    <a:ext cx="1152" cy="2688"/>
                    <a:chOff x="2304" y="864"/>
                    <a:chExt cx="1152" cy="2688"/>
                  </a:xfrm>
                </p:grpSpPr>
                <p:sp>
                  <p:nvSpPr>
                    <p:cNvPr id="215122" name="Line 82"/>
                    <p:cNvSpPr>
                      <a:spLocks noChangeShapeType="1"/>
                    </p:cNvSpPr>
                    <p:nvPr/>
                  </p:nvSpPr>
                  <p:spPr bwMode="auto">
                    <a:xfrm>
                      <a:off x="2304" y="864"/>
                      <a:ext cx="0" cy="15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23" name="Line 83"/>
                    <p:cNvSpPr>
                      <a:spLocks noChangeShapeType="1"/>
                    </p:cNvSpPr>
                    <p:nvPr/>
                  </p:nvSpPr>
                  <p:spPr bwMode="auto">
                    <a:xfrm>
                      <a:off x="2304" y="2400"/>
                      <a:ext cx="1152" cy="11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77" name="Group 84"/>
                  <p:cNvGrpSpPr>
                    <a:grpSpLocks/>
                  </p:cNvGrpSpPr>
                  <p:nvPr/>
                </p:nvGrpSpPr>
                <p:grpSpPr bwMode="auto">
                  <a:xfrm>
                    <a:off x="144" y="864"/>
                    <a:ext cx="1392" cy="2544"/>
                    <a:chOff x="144" y="864"/>
                    <a:chExt cx="1392" cy="2544"/>
                  </a:xfrm>
                </p:grpSpPr>
                <p:sp>
                  <p:nvSpPr>
                    <p:cNvPr id="215125" name="Line 85"/>
                    <p:cNvSpPr>
                      <a:spLocks noChangeShapeType="1"/>
                    </p:cNvSpPr>
                    <p:nvPr/>
                  </p:nvSpPr>
                  <p:spPr bwMode="auto">
                    <a:xfrm>
                      <a:off x="1536" y="864"/>
                      <a:ext cx="0" cy="15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26" name="Line 86"/>
                    <p:cNvSpPr>
                      <a:spLocks noChangeShapeType="1"/>
                    </p:cNvSpPr>
                    <p:nvPr/>
                  </p:nvSpPr>
                  <p:spPr bwMode="auto">
                    <a:xfrm flipH="1">
                      <a:off x="144" y="2400"/>
                      <a:ext cx="1392"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78" name="Group 87"/>
                  <p:cNvGrpSpPr>
                    <a:grpSpLocks/>
                  </p:cNvGrpSpPr>
                  <p:nvPr/>
                </p:nvGrpSpPr>
                <p:grpSpPr bwMode="auto">
                  <a:xfrm>
                    <a:off x="1488" y="2880"/>
                    <a:ext cx="1152" cy="768"/>
                    <a:chOff x="1488" y="2880"/>
                    <a:chExt cx="1152" cy="768"/>
                  </a:xfrm>
                </p:grpSpPr>
                <p:sp>
                  <p:nvSpPr>
                    <p:cNvPr id="215128" name="Line 88"/>
                    <p:cNvSpPr>
                      <a:spLocks noChangeShapeType="1"/>
                    </p:cNvSpPr>
                    <p:nvPr/>
                  </p:nvSpPr>
                  <p:spPr bwMode="auto">
                    <a:xfrm flipH="1">
                      <a:off x="1488" y="2880"/>
                      <a:ext cx="384"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29" name="Line 89"/>
                    <p:cNvSpPr>
                      <a:spLocks noChangeShapeType="1"/>
                    </p:cNvSpPr>
                    <p:nvPr/>
                  </p:nvSpPr>
                  <p:spPr bwMode="auto">
                    <a:xfrm>
                      <a:off x="1872" y="2880"/>
                      <a:ext cx="768" cy="7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30" name="Line 90"/>
                    <p:cNvSpPr>
                      <a:spLocks noChangeShapeType="1"/>
                    </p:cNvSpPr>
                    <p:nvPr/>
                  </p:nvSpPr>
                  <p:spPr bwMode="auto">
                    <a:xfrm>
                      <a:off x="1488" y="3216"/>
                      <a:ext cx="432" cy="4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69679" name="Group 91"/>
                  <p:cNvGrpSpPr>
                    <a:grpSpLocks/>
                  </p:cNvGrpSpPr>
                  <p:nvPr/>
                </p:nvGrpSpPr>
                <p:grpSpPr bwMode="auto">
                  <a:xfrm>
                    <a:off x="672" y="3504"/>
                    <a:ext cx="672" cy="288"/>
                    <a:chOff x="624" y="3456"/>
                    <a:chExt cx="672" cy="288"/>
                  </a:xfrm>
                </p:grpSpPr>
                <p:sp>
                  <p:nvSpPr>
                    <p:cNvPr id="215132" name="Line 92"/>
                    <p:cNvSpPr>
                      <a:spLocks noChangeShapeType="1"/>
                    </p:cNvSpPr>
                    <p:nvPr/>
                  </p:nvSpPr>
                  <p:spPr bwMode="auto">
                    <a:xfrm flipH="1">
                      <a:off x="624" y="3456"/>
                      <a:ext cx="432"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15133" name="Line 93"/>
                    <p:cNvSpPr>
                      <a:spLocks noChangeShapeType="1"/>
                    </p:cNvSpPr>
                    <p:nvPr/>
                  </p:nvSpPr>
                  <p:spPr bwMode="auto">
                    <a:xfrm>
                      <a:off x="1056" y="3456"/>
                      <a:ext cx="24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4925" y="4351338"/>
            <a:ext cx="9037638"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828800" indent="-457200">
              <a:defRPr sz="2400">
                <a:solidFill>
                  <a:schemeClr val="tx1"/>
                </a:solidFill>
                <a:latin typeface="Times" charset="0"/>
              </a:defRPr>
            </a:lvl4pPr>
            <a:lvl5pPr marL="2286000" indent="-457200">
              <a:defRPr sz="2400">
                <a:solidFill>
                  <a:schemeClr val="tx1"/>
                </a:solidFill>
                <a:latin typeface="Times" charset="0"/>
              </a:defRPr>
            </a:lvl5pPr>
            <a:lvl6pPr marL="2743200" indent="-457200" eaLnBrk="0" fontAlgn="base" hangingPunct="0">
              <a:spcBef>
                <a:spcPct val="0"/>
              </a:spcBef>
              <a:spcAft>
                <a:spcPct val="0"/>
              </a:spcAft>
              <a:defRPr sz="2400">
                <a:solidFill>
                  <a:schemeClr val="tx1"/>
                </a:solidFill>
                <a:latin typeface="Times" charset="0"/>
              </a:defRPr>
            </a:lvl6pPr>
            <a:lvl7pPr marL="3200400" indent="-457200" eaLnBrk="0" fontAlgn="base" hangingPunct="0">
              <a:spcBef>
                <a:spcPct val="0"/>
              </a:spcBef>
              <a:spcAft>
                <a:spcPct val="0"/>
              </a:spcAft>
              <a:defRPr sz="2400">
                <a:solidFill>
                  <a:schemeClr val="tx1"/>
                </a:solidFill>
                <a:latin typeface="Times" charset="0"/>
              </a:defRPr>
            </a:lvl7pPr>
            <a:lvl8pPr marL="3657600" indent="-457200" eaLnBrk="0" fontAlgn="base" hangingPunct="0">
              <a:spcBef>
                <a:spcPct val="0"/>
              </a:spcBef>
              <a:spcAft>
                <a:spcPct val="0"/>
              </a:spcAft>
              <a:defRPr sz="2400">
                <a:solidFill>
                  <a:schemeClr val="tx1"/>
                </a:solidFill>
                <a:latin typeface="Times" charset="0"/>
              </a:defRPr>
            </a:lvl8pPr>
            <a:lvl9pPr marL="4114800" indent="-457200" eaLnBrk="0" fontAlgn="base" hangingPunct="0">
              <a:spcBef>
                <a:spcPct val="0"/>
              </a:spcBef>
              <a:spcAft>
                <a:spcPct val="0"/>
              </a:spcAft>
              <a:defRPr sz="2400">
                <a:solidFill>
                  <a:schemeClr val="tx1"/>
                </a:solidFill>
                <a:latin typeface="Times" charset="0"/>
              </a:defRPr>
            </a:lvl9pPr>
          </a:lstStyle>
          <a:p>
            <a:pPr algn="just">
              <a:spcBef>
                <a:spcPts val="600"/>
              </a:spcBef>
              <a:defRPr/>
            </a:pPr>
            <a:r>
              <a:rPr lang="en-GB" altLang="x-none" sz="3200" b="1">
                <a:solidFill>
                  <a:srgbClr val="FF0000"/>
                </a:solidFill>
              </a:rPr>
              <a:t>Methodology :</a:t>
            </a:r>
            <a:endParaRPr lang="en-GB" altLang="x-none" b="1"/>
          </a:p>
          <a:p>
            <a:pPr algn="just">
              <a:defRPr/>
            </a:pPr>
            <a:endParaRPr lang="en-GB" altLang="x-none" b="1"/>
          </a:p>
          <a:p>
            <a:pPr algn="just">
              <a:defRPr/>
            </a:pPr>
            <a:r>
              <a:rPr lang="en-GB" altLang="x-none" sz="2800" b="1">
                <a:solidFill>
                  <a:srgbClr val="0000FF"/>
                </a:solidFill>
              </a:rPr>
              <a:t>1-</a:t>
            </a:r>
            <a:r>
              <a:rPr lang="en-GB" altLang="x-none" sz="2800" b="1"/>
              <a:t> </a:t>
            </a:r>
            <a:r>
              <a:rPr lang="en-GB" altLang="x-none" sz="2800" b="1">
                <a:solidFill>
                  <a:srgbClr val="0000FF"/>
                </a:solidFill>
              </a:rPr>
              <a:t>Multiple alignment;</a:t>
            </a:r>
          </a:p>
          <a:p>
            <a:pPr algn="just">
              <a:defRPr/>
            </a:pPr>
            <a:r>
              <a:rPr lang="en-GB" altLang="x-none" sz="2800" b="1">
                <a:solidFill>
                  <a:srgbClr val="0000FF"/>
                </a:solidFill>
              </a:rPr>
              <a:t>2-</a:t>
            </a:r>
            <a:r>
              <a:rPr lang="en-GB" altLang="x-none" sz="2800" b="1"/>
              <a:t> </a:t>
            </a:r>
            <a:r>
              <a:rPr lang="en-GB" altLang="x-none" sz="2800" b="1">
                <a:solidFill>
                  <a:srgbClr val="0000FF"/>
                </a:solidFill>
              </a:rPr>
              <a:t>Bootstrapping;</a:t>
            </a:r>
          </a:p>
          <a:p>
            <a:pPr>
              <a:defRPr/>
            </a:pPr>
            <a:r>
              <a:rPr lang="en-GB" altLang="x-none" sz="2800" b="1">
                <a:solidFill>
                  <a:srgbClr val="0000FF"/>
                </a:solidFill>
              </a:rPr>
              <a:t>3-</a:t>
            </a:r>
            <a:r>
              <a:rPr lang="en-GB" altLang="x-none" sz="2800" b="1"/>
              <a:t> </a:t>
            </a:r>
            <a:r>
              <a:rPr lang="en-GB" altLang="x-none" sz="2800" b="1">
                <a:solidFill>
                  <a:srgbClr val="0000FF"/>
                </a:solidFill>
              </a:rPr>
              <a:t>Consensus tree construction and evaluation.</a:t>
            </a:r>
          </a:p>
        </p:txBody>
      </p:sp>
      <p:sp>
        <p:nvSpPr>
          <p:cNvPr id="71682" name="ZoneTexte 1"/>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3600" b="1">
                <a:solidFill>
                  <a:srgbClr val="0000FF"/>
                </a:solidFill>
                <a:latin typeface="Helvetica" charset="0"/>
              </a:rPr>
              <a:t>Tree construction: </a:t>
            </a:r>
            <a:r>
              <a:rPr lang="en-GB" altLang="x-none" sz="3600" b="1">
                <a:solidFill>
                  <a:srgbClr val="0000FF"/>
                </a:solidFill>
                <a:latin typeface="Helvetica" charset="0"/>
              </a:rPr>
              <a:t>how</a:t>
            </a:r>
            <a:r>
              <a:rPr lang="fr-FR" altLang="x-none" sz="3600" b="1">
                <a:solidFill>
                  <a:srgbClr val="0000FF"/>
                </a:solidFill>
                <a:latin typeface="Helvetica" charset="0"/>
              </a:rPr>
              <a:t> to </a:t>
            </a:r>
            <a:r>
              <a:rPr lang="en-GB" altLang="x-none" sz="3600" b="1">
                <a:solidFill>
                  <a:srgbClr val="0000FF"/>
                </a:solidFill>
                <a:latin typeface="Helvetica" charset="0"/>
              </a:rPr>
              <a:t>proceed</a:t>
            </a:r>
            <a:r>
              <a:rPr lang="fr-FR" altLang="x-none" sz="3600" b="1">
                <a:solidFill>
                  <a:srgbClr val="0000FF"/>
                </a:solidFill>
                <a:latin typeface="Helvetica" charset="0"/>
              </a:rPr>
              <a:t>?</a:t>
            </a:r>
            <a:endParaRPr lang="fr-FR" altLang="x-none" sz="3600">
              <a:solidFill>
                <a:srgbClr val="0000FF"/>
              </a:solidFill>
              <a:latin typeface="Helvetica" charset="0"/>
            </a:endParaRPr>
          </a:p>
        </p:txBody>
      </p:sp>
      <p:sp>
        <p:nvSpPr>
          <p:cNvPr id="3" name="ZoneTexte 2"/>
          <p:cNvSpPr txBox="1">
            <a:spLocks noChangeArrowheads="1"/>
          </p:cNvSpPr>
          <p:nvPr/>
        </p:nvSpPr>
        <p:spPr bwMode="auto">
          <a:xfrm>
            <a:off x="0" y="1125538"/>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0000FF"/>
                </a:solidFill>
              </a:rPr>
              <a:t>1.</a:t>
            </a:r>
            <a:r>
              <a:rPr lang="en-GB" altLang="x-none" sz="2800" b="1"/>
              <a:t> Consider the set of sequences to analyse ; </a:t>
            </a:r>
          </a:p>
        </p:txBody>
      </p:sp>
      <p:sp>
        <p:nvSpPr>
          <p:cNvPr id="5" name="ZoneTexte 4"/>
          <p:cNvSpPr txBox="1">
            <a:spLocks noChangeArrowheads="1"/>
          </p:cNvSpPr>
          <p:nvPr/>
        </p:nvSpPr>
        <p:spPr bwMode="auto">
          <a:xfrm>
            <a:off x="34925" y="1844675"/>
            <a:ext cx="9037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0000FF"/>
                </a:solidFill>
              </a:rPr>
              <a:t>2.</a:t>
            </a:r>
            <a:r>
              <a:rPr lang="en-GB" altLang="x-none" sz="2800" b="1"/>
              <a:t> Align "properly" these sequences ;</a:t>
            </a:r>
          </a:p>
        </p:txBody>
      </p:sp>
      <p:sp>
        <p:nvSpPr>
          <p:cNvPr id="6" name="ZoneTexte 5"/>
          <p:cNvSpPr txBox="1">
            <a:spLocks noChangeArrowheads="1"/>
          </p:cNvSpPr>
          <p:nvPr/>
        </p:nvSpPr>
        <p:spPr bwMode="auto">
          <a:xfrm>
            <a:off x="34925" y="2636838"/>
            <a:ext cx="9037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0000FF"/>
                </a:solidFill>
              </a:rPr>
              <a:t>3.</a:t>
            </a:r>
            <a:r>
              <a:rPr lang="en-GB" altLang="x-none" sz="2800" b="1"/>
              <a:t> Apply phylogenetic making tree method ;</a:t>
            </a:r>
          </a:p>
        </p:txBody>
      </p:sp>
      <p:sp>
        <p:nvSpPr>
          <p:cNvPr id="7" name="ZoneTexte 6"/>
          <p:cNvSpPr txBox="1">
            <a:spLocks noChangeArrowheads="1"/>
          </p:cNvSpPr>
          <p:nvPr/>
        </p:nvSpPr>
        <p:spPr bwMode="auto">
          <a:xfrm>
            <a:off x="34925" y="3429000"/>
            <a:ext cx="9037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0000FF"/>
                </a:solidFill>
              </a:rPr>
              <a:t>4.</a:t>
            </a:r>
            <a:r>
              <a:rPr lang="en-GB" altLang="x-none" sz="2800" b="1"/>
              <a:t> Evaluate statistically the obtained phylogenetic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fill="hold"/>
                                        <p:tgtEl>
                                          <p:spTgt spid="7"/>
                                        </p:tgtEl>
                                        <p:attrNameLst>
                                          <p:attrName>ppt_x</p:attrName>
                                        </p:attrNameLst>
                                      </p:cBhvr>
                                      <p:tavLst>
                                        <p:tav tm="0">
                                          <p:val>
                                            <p:strVal val="#ppt_x"/>
                                          </p:val>
                                        </p:tav>
                                        <p:tav tm="100000">
                                          <p:val>
                                            <p:strVal val="#ppt_x"/>
                                          </p:val>
                                        </p:tav>
                                      </p:tavLst>
                                    </p:anim>
                                    <p:anim calcmode="lin" valueType="num">
                                      <p:cBhvr additive="base">
                                        <p:cTn id="23" dur="1000" fill="hold"/>
                                        <p:tgtEl>
                                          <p:spTgt spid="7"/>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3500"/>
                            </p:stCondLst>
                            <p:childTnLst>
                              <p:par>
                                <p:cTn id="25" presetID="2" presetClass="entr" presetSubtype="4" fill="hold" grpId="0" nodeType="afterEffect">
                                  <p:stCondLst>
                                    <p:cond delay="0"/>
                                  </p:stCondLst>
                                  <p:childTnLst>
                                    <p:set>
                                      <p:cBhvr>
                                        <p:cTn id="26" dur="1" fill="hold">
                                          <p:stCondLst>
                                            <p:cond delay="0"/>
                                          </p:stCondLst>
                                        </p:cTn>
                                        <p:tgtEl>
                                          <p:spTgt spid="13314"/>
                                        </p:tgtEl>
                                        <p:attrNameLst>
                                          <p:attrName>style.visibility</p:attrName>
                                        </p:attrNameLst>
                                      </p:cBhvr>
                                      <p:to>
                                        <p:strVal val="visible"/>
                                      </p:to>
                                    </p:set>
                                    <p:anim calcmode="lin" valueType="num">
                                      <p:cBhvr additive="base">
                                        <p:cTn id="27" dur="1000" fill="hold"/>
                                        <p:tgtEl>
                                          <p:spTgt spid="13314"/>
                                        </p:tgtEl>
                                        <p:attrNameLst>
                                          <p:attrName>ppt_x</p:attrName>
                                        </p:attrNameLst>
                                      </p:cBhvr>
                                      <p:tavLst>
                                        <p:tav tm="0">
                                          <p:val>
                                            <p:strVal val="#ppt_x"/>
                                          </p:val>
                                        </p:tav>
                                        <p:tav tm="100000">
                                          <p:val>
                                            <p:strVal val="#ppt_x"/>
                                          </p:val>
                                        </p:tav>
                                      </p:tavLst>
                                    </p:anim>
                                    <p:anim calcmode="lin" valueType="num">
                                      <p:cBhvr additive="base">
                                        <p:cTn id="28" dur="10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3"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2"/>
          <p:cNvSpPr txBox="1">
            <a:spLocks noChangeArrowheads="1"/>
          </p:cNvSpPr>
          <p:nvPr/>
        </p:nvSpPr>
        <p:spPr bwMode="auto">
          <a:xfrm>
            <a:off x="0" y="-26988"/>
            <a:ext cx="9144000" cy="523876"/>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a:solidFill>
                  <a:srgbClr val="0000FF"/>
                </a:solidFill>
              </a:rPr>
              <a:t>Alignment is an essential preliminary to tree construction</a:t>
            </a:r>
          </a:p>
        </p:txBody>
      </p:sp>
      <p:sp>
        <p:nvSpPr>
          <p:cNvPr id="31756" name="Text Box 12"/>
          <p:cNvSpPr txBox="1">
            <a:spLocks noChangeArrowheads="1"/>
          </p:cNvSpPr>
          <p:nvPr/>
        </p:nvSpPr>
        <p:spPr bwMode="auto">
          <a:xfrm>
            <a:off x="0" y="5013325"/>
            <a:ext cx="91440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a:t>
            </a:r>
            <a:r>
              <a:rPr lang="en-GB" altLang="x-none" sz="2800" b="1"/>
              <a:t> If errors in </a:t>
            </a:r>
            <a:r>
              <a:rPr lang="en-GB" altLang="x-none" sz="2800" b="1" err="1"/>
              <a:t>indel</a:t>
            </a:r>
            <a:r>
              <a:rPr lang="en-GB" altLang="x-none" sz="2800" b="1"/>
              <a:t> placement are made in a multiple alignment then the reconstructed tree by phylogenetic analysis is unlikely to be correct.</a:t>
            </a:r>
          </a:p>
        </p:txBody>
      </p:sp>
      <p:grpSp>
        <p:nvGrpSpPr>
          <p:cNvPr id="73731" name="Group 13"/>
          <p:cNvGrpSpPr>
            <a:grpSpLocks/>
          </p:cNvGrpSpPr>
          <p:nvPr/>
        </p:nvGrpSpPr>
        <p:grpSpPr bwMode="auto">
          <a:xfrm>
            <a:off x="1547813" y="1268413"/>
            <a:ext cx="6096000" cy="2971800"/>
            <a:chOff x="240" y="1200"/>
            <a:chExt cx="3840" cy="1872"/>
          </a:xfrm>
        </p:grpSpPr>
        <p:sp>
          <p:nvSpPr>
            <p:cNvPr id="31758" name="Text Box 14"/>
            <p:cNvSpPr txBox="1">
              <a:spLocks noChangeArrowheads="1"/>
            </p:cNvSpPr>
            <p:nvPr/>
          </p:nvSpPr>
          <p:spPr bwMode="auto">
            <a:xfrm>
              <a:off x="240" y="1200"/>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latin typeface="Courier" charset="0"/>
                </a:rPr>
                <a:t>GAC</a:t>
              </a:r>
              <a:r>
                <a:rPr lang="en-GB" altLang="x-none" sz="2000" b="1">
                  <a:solidFill>
                    <a:srgbClr val="0000FF"/>
                  </a:solidFill>
                  <a:latin typeface="Courier" charset="0"/>
                </a:rPr>
                <a:t>G</a:t>
              </a:r>
              <a:r>
                <a:rPr lang="en-GB" altLang="x-none" sz="2000" b="1">
                  <a:latin typeface="Courier" charset="0"/>
                </a:rPr>
                <a:t>ACCATAGA</a:t>
              </a:r>
              <a:r>
                <a:rPr lang="en-GB" altLang="x-none" sz="2000" b="1">
                  <a:solidFill>
                    <a:srgbClr val="FF0000"/>
                  </a:solidFill>
                  <a:latin typeface="Courier" charset="0"/>
                </a:rPr>
                <a:t>C</a:t>
              </a:r>
              <a:r>
                <a:rPr lang="en-GB" altLang="x-none" sz="2000" b="1">
                  <a:latin typeface="Courier" charset="0"/>
                </a:rPr>
                <a:t>C</a:t>
              </a:r>
              <a:r>
                <a:rPr lang="en-GB" altLang="x-none" sz="2000" b="1">
                  <a:solidFill>
                    <a:srgbClr val="0000FF"/>
                  </a:solidFill>
                  <a:latin typeface="Courier" charset="0"/>
                </a:rPr>
                <a:t>A</a:t>
              </a:r>
              <a:r>
                <a:rPr lang="en-GB" altLang="x-none" sz="2000" b="1">
                  <a:latin typeface="Courier" charset="0"/>
                </a:rPr>
                <a:t>GCATAG</a:t>
              </a:r>
            </a:p>
            <a:p>
              <a:pPr>
                <a:spcBef>
                  <a:spcPct val="50000"/>
                </a:spcBef>
                <a:defRPr/>
              </a:pPr>
              <a:r>
                <a:rPr lang="en-GB" altLang="x-none" sz="2000" b="1">
                  <a:latin typeface="Courier" charset="0"/>
                </a:rPr>
                <a:t>GAC</a:t>
              </a:r>
              <a:r>
                <a:rPr lang="en-GB" altLang="x-none" sz="2000" b="1">
                  <a:solidFill>
                    <a:srgbClr val="0000FF"/>
                  </a:solidFill>
                  <a:latin typeface="Courier" charset="0"/>
                </a:rPr>
                <a:t>T</a:t>
              </a:r>
              <a:r>
                <a:rPr lang="en-GB" altLang="x-none" sz="2000" b="1">
                  <a:latin typeface="Courier" charset="0"/>
                </a:rPr>
                <a:t>ACCATAGA</a:t>
              </a:r>
              <a:r>
                <a:rPr lang="en-GB" altLang="x-none" sz="2000" b="1">
                  <a:solidFill>
                    <a:srgbClr val="FF0000"/>
                  </a:solidFill>
                  <a:latin typeface="Courier" charset="0"/>
                </a:rPr>
                <a:t>-</a:t>
              </a:r>
              <a:r>
                <a:rPr lang="en-GB" altLang="x-none" sz="2000" b="1">
                  <a:latin typeface="Courier" charset="0"/>
                </a:rPr>
                <a:t>C</a:t>
              </a:r>
              <a:r>
                <a:rPr lang="en-GB" altLang="x-none" sz="2000" b="1">
                  <a:solidFill>
                    <a:srgbClr val="0000FF"/>
                  </a:solidFill>
                  <a:latin typeface="Courier" charset="0"/>
                </a:rPr>
                <a:t>T</a:t>
              </a:r>
              <a:r>
                <a:rPr lang="en-GB" altLang="x-none" sz="2000" b="1">
                  <a:latin typeface="Courier" charset="0"/>
                </a:rPr>
                <a:t>GCAAAG</a:t>
              </a:r>
            </a:p>
            <a:p>
              <a:pPr>
                <a:spcBef>
                  <a:spcPct val="50000"/>
                </a:spcBef>
                <a:defRPr/>
              </a:pPr>
              <a:r>
                <a:rPr lang="en-GB" altLang="x-none" sz="2000" b="1">
                  <a:solidFill>
                    <a:srgbClr val="FF0000"/>
                  </a:solidFill>
                  <a:latin typeface="Courier" charset="0"/>
                </a:rPr>
                <a:t>*** ******** * *** **</a:t>
              </a:r>
            </a:p>
          </p:txBody>
        </p:sp>
        <p:sp>
          <p:nvSpPr>
            <p:cNvPr id="31759" name="Text Box 15"/>
            <p:cNvSpPr txBox="1">
              <a:spLocks noChangeArrowheads="1"/>
            </p:cNvSpPr>
            <p:nvPr/>
          </p:nvSpPr>
          <p:spPr bwMode="auto">
            <a:xfrm>
              <a:off x="288" y="2246"/>
              <a:ext cx="23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latin typeface="Courier" charset="0"/>
                </a:rPr>
                <a:t>GAC</a:t>
              </a:r>
              <a:r>
                <a:rPr lang="en-GB" altLang="x-none" sz="2000" b="1">
                  <a:solidFill>
                    <a:srgbClr val="0000FF"/>
                  </a:solidFill>
                  <a:latin typeface="Courier" charset="0"/>
                </a:rPr>
                <a:t>G</a:t>
              </a:r>
              <a:r>
                <a:rPr lang="en-GB" altLang="x-none" sz="2000" b="1">
                  <a:latin typeface="Courier" charset="0"/>
                </a:rPr>
                <a:t>ACCATAGAC</a:t>
              </a:r>
              <a:r>
                <a:rPr lang="en-GB" altLang="x-none" sz="2000" b="1">
                  <a:solidFill>
                    <a:srgbClr val="0000FF"/>
                  </a:solidFill>
                  <a:latin typeface="Courier" charset="0"/>
                </a:rPr>
                <a:t>C</a:t>
              </a:r>
              <a:r>
                <a:rPr lang="en-GB" altLang="x-none" sz="2000" b="1">
                  <a:solidFill>
                    <a:srgbClr val="FF0000"/>
                  </a:solidFill>
                  <a:latin typeface="Courier" charset="0"/>
                </a:rPr>
                <a:t>A</a:t>
              </a:r>
              <a:r>
                <a:rPr lang="en-GB" altLang="x-none" sz="2000" b="1">
                  <a:latin typeface="Courier" charset="0"/>
                </a:rPr>
                <a:t>GCA</a:t>
              </a:r>
              <a:r>
                <a:rPr lang="en-GB" altLang="x-none" sz="2000" b="1">
                  <a:solidFill>
                    <a:srgbClr val="0000FF"/>
                  </a:solidFill>
                  <a:latin typeface="Courier" charset="0"/>
                </a:rPr>
                <a:t>T</a:t>
              </a:r>
              <a:r>
                <a:rPr lang="en-GB" altLang="x-none" sz="2000" b="1">
                  <a:latin typeface="Courier" charset="0"/>
                </a:rPr>
                <a:t>AG</a:t>
              </a:r>
            </a:p>
            <a:p>
              <a:pPr>
                <a:spcBef>
                  <a:spcPct val="50000"/>
                </a:spcBef>
                <a:defRPr/>
              </a:pPr>
              <a:r>
                <a:rPr lang="en-GB" altLang="x-none" sz="2000" b="1">
                  <a:latin typeface="Courier" charset="0"/>
                </a:rPr>
                <a:t>GAC</a:t>
              </a:r>
              <a:r>
                <a:rPr lang="en-GB" altLang="x-none" sz="2000" b="1">
                  <a:solidFill>
                    <a:srgbClr val="0000FF"/>
                  </a:solidFill>
                  <a:latin typeface="Courier" charset="0"/>
                </a:rPr>
                <a:t>T</a:t>
              </a:r>
              <a:r>
                <a:rPr lang="en-GB" altLang="x-none" sz="2000" b="1">
                  <a:latin typeface="Courier" charset="0"/>
                </a:rPr>
                <a:t>ACCATAGAC</a:t>
              </a:r>
              <a:r>
                <a:rPr lang="en-GB" altLang="x-none" sz="2000" b="1">
                  <a:solidFill>
                    <a:srgbClr val="0000FF"/>
                  </a:solidFill>
                  <a:latin typeface="Courier" charset="0"/>
                </a:rPr>
                <a:t>T</a:t>
              </a:r>
              <a:r>
                <a:rPr lang="en-GB" altLang="x-none" sz="2000" b="1">
                  <a:solidFill>
                    <a:srgbClr val="FF0000"/>
                  </a:solidFill>
                  <a:latin typeface="Courier" charset="0"/>
                </a:rPr>
                <a:t>-</a:t>
              </a:r>
              <a:r>
                <a:rPr lang="en-GB" altLang="x-none" sz="2000" b="1">
                  <a:latin typeface="Courier" charset="0"/>
                </a:rPr>
                <a:t>GCA</a:t>
              </a:r>
              <a:r>
                <a:rPr lang="en-GB" altLang="x-none" sz="2000" b="1">
                  <a:solidFill>
                    <a:srgbClr val="0000FF"/>
                  </a:solidFill>
                  <a:latin typeface="Courier" charset="0"/>
                </a:rPr>
                <a:t>A</a:t>
              </a:r>
              <a:r>
                <a:rPr lang="en-GB" altLang="x-none" sz="2000" b="1">
                  <a:latin typeface="Courier" charset="0"/>
                </a:rPr>
                <a:t>AG</a:t>
              </a:r>
            </a:p>
            <a:p>
              <a:pPr>
                <a:spcBef>
                  <a:spcPct val="50000"/>
                </a:spcBef>
                <a:defRPr/>
              </a:pPr>
              <a:r>
                <a:rPr lang="en-GB" altLang="x-none" sz="2000" b="1">
                  <a:solidFill>
                    <a:srgbClr val="FF0000"/>
                  </a:solidFill>
                  <a:latin typeface="Courier" charset="0"/>
                </a:rPr>
                <a:t>*** *********  *** **</a:t>
              </a:r>
            </a:p>
          </p:txBody>
        </p:sp>
        <p:grpSp>
          <p:nvGrpSpPr>
            <p:cNvPr id="73734" name="Group 16"/>
            <p:cNvGrpSpPr>
              <a:grpSpLocks/>
            </p:cNvGrpSpPr>
            <p:nvPr/>
          </p:nvGrpSpPr>
          <p:grpSpPr bwMode="auto">
            <a:xfrm>
              <a:off x="1488" y="1632"/>
              <a:ext cx="1200" cy="1392"/>
              <a:chOff x="1488" y="1632"/>
              <a:chExt cx="1200" cy="1392"/>
            </a:xfrm>
          </p:grpSpPr>
          <p:sp>
            <p:nvSpPr>
              <p:cNvPr id="31761" name="Line 17"/>
              <p:cNvSpPr>
                <a:spLocks noChangeShapeType="1"/>
              </p:cNvSpPr>
              <p:nvPr/>
            </p:nvSpPr>
            <p:spPr bwMode="auto">
              <a:xfrm flipH="1" flipV="1">
                <a:off x="1488" y="1632"/>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1762" name="Line 18"/>
              <p:cNvSpPr>
                <a:spLocks noChangeShapeType="1"/>
              </p:cNvSpPr>
              <p:nvPr/>
            </p:nvSpPr>
            <p:spPr bwMode="auto">
              <a:xfrm flipH="1" flipV="1">
                <a:off x="1728" y="2688"/>
                <a:ext cx="48" cy="33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1763" name="Line 19"/>
              <p:cNvSpPr>
                <a:spLocks noChangeShapeType="1"/>
              </p:cNvSpPr>
              <p:nvPr/>
            </p:nvSpPr>
            <p:spPr bwMode="auto">
              <a:xfrm>
                <a:off x="1536" y="1968"/>
                <a:ext cx="115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1764" name="Line 20"/>
              <p:cNvSpPr>
                <a:spLocks noChangeShapeType="1"/>
              </p:cNvSpPr>
              <p:nvPr/>
            </p:nvSpPr>
            <p:spPr bwMode="auto">
              <a:xfrm>
                <a:off x="1776" y="3024"/>
                <a:ext cx="91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1765" name="Line 21"/>
              <p:cNvSpPr>
                <a:spLocks noChangeShapeType="1"/>
              </p:cNvSpPr>
              <p:nvPr/>
            </p:nvSpPr>
            <p:spPr bwMode="auto">
              <a:xfrm flipV="1">
                <a:off x="2688" y="1968"/>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31766" name="Text Box 22"/>
            <p:cNvSpPr txBox="1">
              <a:spLocks noChangeArrowheads="1"/>
            </p:cNvSpPr>
            <p:nvPr/>
          </p:nvSpPr>
          <p:spPr bwMode="auto">
            <a:xfrm>
              <a:off x="2880" y="1776"/>
              <a:ext cx="120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Two possible positions for the indel</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4" name="Rectangle 2"/>
          <p:cNvSpPr>
            <a:spLocks noChangeArrowheads="1"/>
          </p:cNvSpPr>
          <p:nvPr/>
        </p:nvSpPr>
        <p:spPr bwMode="auto">
          <a:xfrm>
            <a:off x="1752600" y="381000"/>
            <a:ext cx="5029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nchor="ctr"/>
          <a:lstStyle>
            <a:lvl1pPr algn="ctr">
              <a:defRPr sz="4400">
                <a:solidFill>
                  <a:schemeClr val="tx2"/>
                </a:solidFill>
                <a:latin typeface="Times" charset="0"/>
              </a:defRPr>
            </a:lvl1pPr>
            <a:lvl2pPr algn="ctr">
              <a:defRPr sz="4400">
                <a:solidFill>
                  <a:schemeClr val="tx2"/>
                </a:solidFill>
                <a:latin typeface="Times" charset="0"/>
              </a:defRPr>
            </a:lvl2pPr>
            <a:lvl3pPr algn="ctr">
              <a:defRPr sz="4400">
                <a:solidFill>
                  <a:schemeClr val="tx2"/>
                </a:solidFill>
                <a:latin typeface="Times" charset="0"/>
              </a:defRPr>
            </a:lvl3pPr>
            <a:lvl4pPr algn="ctr">
              <a:defRPr sz="4400">
                <a:solidFill>
                  <a:schemeClr val="tx2"/>
                </a:solidFill>
                <a:latin typeface="Times" charset="0"/>
              </a:defRPr>
            </a:lvl4pPr>
            <a:lvl5pPr algn="ctr">
              <a:defRPr sz="4400">
                <a:solidFill>
                  <a:schemeClr val="tx2"/>
                </a:solidFill>
                <a:latin typeface="Times" charset="0"/>
              </a:defRPr>
            </a:lvl5pPr>
            <a:lvl6pPr marL="457200" algn="ctr" fontAlgn="base">
              <a:spcBef>
                <a:spcPct val="0"/>
              </a:spcBef>
              <a:spcAft>
                <a:spcPct val="0"/>
              </a:spcAft>
              <a:defRPr sz="4400">
                <a:solidFill>
                  <a:schemeClr val="tx2"/>
                </a:solidFill>
                <a:latin typeface="Times" charset="0"/>
              </a:defRPr>
            </a:lvl6pPr>
            <a:lvl7pPr marL="914400" algn="ctr" fontAlgn="base">
              <a:spcBef>
                <a:spcPct val="0"/>
              </a:spcBef>
              <a:spcAft>
                <a:spcPct val="0"/>
              </a:spcAft>
              <a:defRPr sz="4400">
                <a:solidFill>
                  <a:schemeClr val="tx2"/>
                </a:solidFill>
                <a:latin typeface="Times" charset="0"/>
              </a:defRPr>
            </a:lvl7pPr>
            <a:lvl8pPr marL="1371600" algn="ctr" fontAlgn="base">
              <a:spcBef>
                <a:spcPct val="0"/>
              </a:spcBef>
              <a:spcAft>
                <a:spcPct val="0"/>
              </a:spcAft>
              <a:defRPr sz="4400">
                <a:solidFill>
                  <a:schemeClr val="tx2"/>
                </a:solidFill>
                <a:latin typeface="Times" charset="0"/>
              </a:defRPr>
            </a:lvl8pPr>
            <a:lvl9pPr marL="1828800" algn="ctr" fontAlgn="base">
              <a:spcBef>
                <a:spcPct val="0"/>
              </a:spcBef>
              <a:spcAft>
                <a:spcPct val="0"/>
              </a:spcAft>
              <a:defRPr sz="4400">
                <a:solidFill>
                  <a:schemeClr val="tx2"/>
                </a:solidFill>
                <a:latin typeface="Times" charset="0"/>
              </a:defRPr>
            </a:lvl9pPr>
          </a:lstStyle>
          <a:p>
            <a:pPr eaLnBrk="1" hangingPunct="1">
              <a:defRPr/>
            </a:pPr>
            <a:r>
              <a:rPr lang="en-GB" altLang="x-none" sz="3200" b="1">
                <a:solidFill>
                  <a:srgbClr val="FF0000"/>
                </a:solidFill>
              </a:rPr>
              <a:t>Alignment and Gaps</a:t>
            </a:r>
          </a:p>
        </p:txBody>
      </p:sp>
      <p:sp>
        <p:nvSpPr>
          <p:cNvPr id="289795" name="Rectangle 3"/>
          <p:cNvSpPr>
            <a:spLocks noChangeArrowheads="1"/>
          </p:cNvSpPr>
          <p:nvPr/>
        </p:nvSpPr>
        <p:spPr bwMode="auto">
          <a:xfrm>
            <a:off x="0" y="1143000"/>
            <a:ext cx="8991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lstStyle>
            <a:lvl1pPr marL="342900" indent="-342900">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fontAlgn="base">
              <a:spcBef>
                <a:spcPct val="20000"/>
              </a:spcBef>
              <a:spcAft>
                <a:spcPct val="0"/>
              </a:spcAft>
              <a:buChar char="»"/>
              <a:defRPr sz="2000">
                <a:solidFill>
                  <a:schemeClr val="tx1"/>
                </a:solidFill>
                <a:latin typeface="Times" charset="0"/>
              </a:defRPr>
            </a:lvl6pPr>
            <a:lvl7pPr marL="2971800" indent="-228600" fontAlgn="base">
              <a:spcBef>
                <a:spcPct val="20000"/>
              </a:spcBef>
              <a:spcAft>
                <a:spcPct val="0"/>
              </a:spcAft>
              <a:buChar char="»"/>
              <a:defRPr sz="2000">
                <a:solidFill>
                  <a:schemeClr val="tx1"/>
                </a:solidFill>
                <a:latin typeface="Times" charset="0"/>
              </a:defRPr>
            </a:lvl7pPr>
            <a:lvl8pPr marL="3429000" indent="-228600" fontAlgn="base">
              <a:spcBef>
                <a:spcPct val="20000"/>
              </a:spcBef>
              <a:spcAft>
                <a:spcPct val="0"/>
              </a:spcAft>
              <a:buChar char="»"/>
              <a:defRPr sz="2000">
                <a:solidFill>
                  <a:schemeClr val="tx1"/>
                </a:solidFill>
                <a:latin typeface="Times" charset="0"/>
              </a:defRPr>
            </a:lvl8pPr>
            <a:lvl9pPr marL="3886200" indent="-228600" fontAlgn="base">
              <a:spcBef>
                <a:spcPct val="20000"/>
              </a:spcBef>
              <a:spcAft>
                <a:spcPct val="0"/>
              </a:spcAft>
              <a:buChar char="»"/>
              <a:defRPr sz="2000">
                <a:solidFill>
                  <a:schemeClr val="tx1"/>
                </a:solidFill>
                <a:latin typeface="Times" charset="0"/>
              </a:defRPr>
            </a:lvl9pPr>
          </a:lstStyle>
          <a:p>
            <a:pPr algn="just" eaLnBrk="1" hangingPunct="1">
              <a:buFontTx/>
              <a:buNone/>
              <a:defRPr/>
            </a:pPr>
            <a:r>
              <a:rPr lang="en-GB" altLang="x-none" sz="2400" b="1">
                <a:solidFill>
                  <a:srgbClr val="FF0000"/>
                </a:solidFill>
                <a:ea typeface="Times" charset="0"/>
                <a:cs typeface="Times" charset="0"/>
              </a:rPr>
              <a:t>•</a:t>
            </a:r>
            <a:r>
              <a:rPr lang="en-GB" altLang="x-none" sz="2400" b="1">
                <a:solidFill>
                  <a:srgbClr val="000000"/>
                </a:solidFill>
                <a:ea typeface="Times" charset="0"/>
                <a:cs typeface="Times" charset="0"/>
              </a:rPr>
              <a:t> The quality of the alignment is essential : each column of the alignment (site) is supposed to contain homologous residues (nucleotides, amino acids) that derive from a common ancestor.</a:t>
            </a:r>
            <a:br>
              <a:rPr lang="en-GB" altLang="x-none" sz="2400" b="1">
                <a:solidFill>
                  <a:srgbClr val="000000"/>
                </a:solidFill>
                <a:ea typeface="Times" charset="0"/>
                <a:cs typeface="Times" charset="0"/>
              </a:rPr>
            </a:br>
            <a:r>
              <a:rPr lang="en-GB" altLang="x-none" sz="2400" b="1">
                <a:solidFill>
                  <a:srgbClr val="FF0000"/>
                </a:solidFill>
                <a:ea typeface="Times" charset="0"/>
                <a:cs typeface="Times" charset="0"/>
              </a:rPr>
              <a:t>==&gt;</a:t>
            </a:r>
            <a:r>
              <a:rPr lang="en-GB" altLang="x-none" sz="2400" b="1">
                <a:solidFill>
                  <a:srgbClr val="000000"/>
                </a:solidFill>
                <a:ea typeface="Times" charset="0"/>
                <a:cs typeface="Times" charset="0"/>
              </a:rPr>
              <a:t> Unreliable parts of the alignment must be omitted from further phylogenetic analysis.</a:t>
            </a:r>
          </a:p>
          <a:p>
            <a:pPr algn="just" eaLnBrk="1" hangingPunct="1">
              <a:buFontTx/>
              <a:buNone/>
              <a:defRPr/>
            </a:pPr>
            <a:r>
              <a:rPr lang="en-GB" altLang="x-none" sz="2400" b="1">
                <a:solidFill>
                  <a:srgbClr val="FF0000"/>
                </a:solidFill>
                <a:ea typeface="Times" charset="0"/>
                <a:cs typeface="Times" charset="0"/>
              </a:rPr>
              <a:t>•</a:t>
            </a:r>
            <a:r>
              <a:rPr lang="en-GB" altLang="x-none" sz="2400" b="1">
                <a:solidFill>
                  <a:srgbClr val="000000"/>
                </a:solidFill>
                <a:ea typeface="Times" charset="0"/>
                <a:cs typeface="Times" charset="0"/>
              </a:rPr>
              <a:t> Most methods take into account only substitutions ; </a:t>
            </a:r>
            <a:r>
              <a:rPr lang="en-GB" altLang="x-none" sz="2800" b="1" u="sng">
                <a:solidFill>
                  <a:srgbClr val="000000"/>
                </a:solidFill>
                <a:ea typeface="Times" charset="0"/>
                <a:cs typeface="Times" charset="0"/>
              </a:rPr>
              <a:t>gaps</a:t>
            </a:r>
            <a:r>
              <a:rPr lang="en-GB" altLang="x-none" sz="2400" b="1">
                <a:solidFill>
                  <a:srgbClr val="000000"/>
                </a:solidFill>
                <a:ea typeface="Times" charset="0"/>
                <a:cs typeface="Times" charset="0"/>
              </a:rPr>
              <a:t> (insertion/deletion events) are not used.</a:t>
            </a:r>
            <a:br>
              <a:rPr lang="en-GB" altLang="x-none" sz="2400" b="1">
                <a:solidFill>
                  <a:srgbClr val="000000"/>
                </a:solidFill>
                <a:ea typeface="Times" charset="0"/>
                <a:cs typeface="Times" charset="0"/>
              </a:rPr>
            </a:br>
            <a:r>
              <a:rPr lang="en-GB" altLang="x-none" sz="2400" b="1">
                <a:solidFill>
                  <a:srgbClr val="FF0000"/>
                </a:solidFill>
                <a:ea typeface="Times" charset="0"/>
                <a:cs typeface="Times" charset="0"/>
              </a:rPr>
              <a:t>==&gt;</a:t>
            </a:r>
            <a:r>
              <a:rPr lang="en-GB" altLang="x-none" sz="2400" b="1">
                <a:solidFill>
                  <a:srgbClr val="000000"/>
                </a:solidFill>
                <a:ea typeface="Times" charset="0"/>
                <a:cs typeface="Times" charset="0"/>
              </a:rPr>
              <a:t> gaps-containing sites are ignored.</a:t>
            </a:r>
            <a:endParaRPr lang="en-GB" altLang="x-none" sz="2400" b="1"/>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2"/>
          <p:cNvSpPr txBox="1">
            <a:spLocks noChangeArrowheads="1"/>
          </p:cNvSpPr>
          <p:nvPr/>
        </p:nvSpPr>
        <p:spPr bwMode="auto">
          <a:xfrm>
            <a:off x="0" y="-26988"/>
            <a:ext cx="9144000"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Steps in Multiple Sequence Alignments</a:t>
            </a:r>
          </a:p>
        </p:txBody>
      </p:sp>
      <p:sp>
        <p:nvSpPr>
          <p:cNvPr id="37891" name="Text Box 3"/>
          <p:cNvSpPr txBox="1">
            <a:spLocks noChangeArrowheads="1"/>
          </p:cNvSpPr>
          <p:nvPr/>
        </p:nvSpPr>
        <p:spPr bwMode="auto">
          <a:xfrm>
            <a:off x="228600" y="1143000"/>
            <a:ext cx="876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sz="1800" b="1"/>
          </a:p>
        </p:txBody>
      </p:sp>
      <p:sp>
        <p:nvSpPr>
          <p:cNvPr id="37893" name="Text Box 5"/>
          <p:cNvSpPr txBox="1">
            <a:spLocks noChangeArrowheads="1"/>
          </p:cNvSpPr>
          <p:nvPr/>
        </p:nvSpPr>
        <p:spPr bwMode="auto">
          <a:xfrm>
            <a:off x="152400" y="1066800"/>
            <a:ext cx="87630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a:t>A common strategy of several popular multiple sequence alignment algorithms is to:</a:t>
            </a:r>
          </a:p>
          <a:p>
            <a:pPr>
              <a:spcBef>
                <a:spcPct val="50000"/>
              </a:spcBef>
              <a:defRPr/>
            </a:pPr>
            <a:r>
              <a:rPr lang="en-GB" altLang="x-none" sz="2400" b="1">
                <a:solidFill>
                  <a:srgbClr val="0000FF"/>
                </a:solidFill>
              </a:rPr>
              <a:t>1-</a:t>
            </a:r>
            <a:r>
              <a:rPr lang="en-GB" altLang="x-none" sz="2400"/>
              <a:t> generate a pairwise distance matrix based on all possible pairwise alignments between the sequences being considered;</a:t>
            </a:r>
          </a:p>
          <a:p>
            <a:pPr>
              <a:spcBef>
                <a:spcPct val="50000"/>
              </a:spcBef>
              <a:defRPr/>
            </a:pPr>
            <a:r>
              <a:rPr lang="en-GB" altLang="x-none" sz="2400" b="1">
                <a:solidFill>
                  <a:srgbClr val="0000FF"/>
                </a:solidFill>
              </a:rPr>
              <a:t>2-</a:t>
            </a:r>
            <a:r>
              <a:rPr lang="en-GB" altLang="x-none" sz="2400"/>
              <a:t> use a statistically based approach to construct an initial tree;</a:t>
            </a:r>
          </a:p>
          <a:p>
            <a:pPr>
              <a:spcBef>
                <a:spcPct val="50000"/>
              </a:spcBef>
              <a:defRPr/>
            </a:pPr>
            <a:r>
              <a:rPr lang="en-GB" altLang="x-none" sz="2400" b="1">
                <a:solidFill>
                  <a:srgbClr val="0000FF"/>
                </a:solidFill>
              </a:rPr>
              <a:t>3-</a:t>
            </a:r>
            <a:r>
              <a:rPr lang="en-GB" altLang="x-none" sz="2400"/>
              <a:t> realign the sequences progressively in order of their relatedness according to the inferred tree;</a:t>
            </a:r>
          </a:p>
          <a:p>
            <a:pPr>
              <a:spcBef>
                <a:spcPct val="50000"/>
              </a:spcBef>
              <a:defRPr/>
            </a:pPr>
            <a:r>
              <a:rPr lang="en-GB" altLang="x-none" sz="2400" b="1">
                <a:solidFill>
                  <a:srgbClr val="0000FF"/>
                </a:solidFill>
              </a:rPr>
              <a:t>4-</a:t>
            </a:r>
            <a:r>
              <a:rPr lang="en-GB" altLang="x-none" sz="2400"/>
              <a:t> construct a new tree from the pairwise distances obtained in the new multiple alignment;</a:t>
            </a:r>
          </a:p>
          <a:p>
            <a:pPr>
              <a:spcBef>
                <a:spcPct val="50000"/>
              </a:spcBef>
              <a:defRPr/>
            </a:pPr>
            <a:r>
              <a:rPr lang="en-GB" altLang="x-none" sz="2400" b="1">
                <a:solidFill>
                  <a:srgbClr val="0000FF"/>
                </a:solidFill>
              </a:rPr>
              <a:t>5-</a:t>
            </a:r>
            <a:r>
              <a:rPr lang="en-GB" altLang="x-none" sz="2400"/>
              <a:t> repeat the process if the new tree is not the same as the previous one.</a:t>
            </a:r>
          </a:p>
          <a:p>
            <a:pPr>
              <a:spcBef>
                <a:spcPct val="50000"/>
              </a:spcBef>
              <a:defRPr/>
            </a:pPr>
            <a:endParaRPr lang="en-GB" altLang="x-non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3" name="Object 2"/>
          <p:cNvGraphicFramePr>
            <a:graphicFrameLocks noChangeAspect="1"/>
          </p:cNvGraphicFramePr>
          <p:nvPr/>
        </p:nvGraphicFramePr>
        <p:xfrm>
          <a:off x="914400" y="304800"/>
          <a:ext cx="6858000" cy="6096000"/>
        </p:xfrm>
        <a:graphic>
          <a:graphicData uri="http://schemas.openxmlformats.org/presentationml/2006/ole">
            <mc:AlternateContent xmlns:mc="http://schemas.openxmlformats.org/markup-compatibility/2006">
              <mc:Choice xmlns:v="urn:schemas-microsoft-com:vml" Requires="v">
                <p:oleObj spid="_x0000_s79888" name="Document" r:id="rId4" imgW="9168254" imgH="8990476" progId="Word.Document.8">
                  <p:embed/>
                </p:oleObj>
              </mc:Choice>
              <mc:Fallback>
                <p:oleObj name="Document" r:id="rId4" imgW="9168254" imgH="8990476"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04800"/>
                        <a:ext cx="6858000" cy="609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1" name="Object 3"/>
          <p:cNvGraphicFramePr>
            <a:graphicFrameLocks noChangeAspect="1"/>
          </p:cNvGraphicFramePr>
          <p:nvPr/>
        </p:nvGraphicFramePr>
        <p:xfrm>
          <a:off x="123825" y="787400"/>
          <a:ext cx="8897938" cy="2641600"/>
        </p:xfrm>
        <a:graphic>
          <a:graphicData uri="http://schemas.openxmlformats.org/presentationml/2006/ole">
            <mc:AlternateContent xmlns:mc="http://schemas.openxmlformats.org/markup-compatibility/2006">
              <mc:Choice xmlns:v="urn:schemas-microsoft-com:vml" Requires="v">
                <p:oleObj spid="_x0000_s81952" name="Document" r:id="rId3" imgW="17790476" imgH="5257143" progId="Word.Document.8">
                  <p:embed/>
                </p:oleObj>
              </mc:Choice>
              <mc:Fallback>
                <p:oleObj name="Document" r:id="rId3" imgW="17790476" imgH="5257143"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787400"/>
                        <a:ext cx="8897938" cy="264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1922" name="Object 4"/>
          <p:cNvGraphicFramePr>
            <a:graphicFrameLocks noChangeAspect="1"/>
          </p:cNvGraphicFramePr>
          <p:nvPr/>
        </p:nvGraphicFramePr>
        <p:xfrm>
          <a:off x="150813" y="3733800"/>
          <a:ext cx="8897937" cy="2311400"/>
        </p:xfrm>
        <a:graphic>
          <a:graphicData uri="http://schemas.openxmlformats.org/presentationml/2006/ole">
            <mc:AlternateContent xmlns:mc="http://schemas.openxmlformats.org/markup-compatibility/2006">
              <mc:Choice xmlns:v="urn:schemas-microsoft-com:vml" Requires="v">
                <p:oleObj spid="_x0000_s81953" name="Document" r:id="rId5" imgW="17790476" imgH="4622222" progId="Word.Document.8">
                  <p:embed/>
                </p:oleObj>
              </mc:Choice>
              <mc:Fallback>
                <p:oleObj name="Document" r:id="rId5" imgW="17790476" imgH="4622222"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3" y="3733800"/>
                        <a:ext cx="8897937" cy="231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1923" name="Text Box 5"/>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ea typeface="ＭＳ Ｐゴシック" charset="-128"/>
              </a:rPr>
              <a:t>Multiple Alignment</a:t>
            </a:r>
            <a:endParaRPr lang="en-GB" altLang="x-none" sz="1200">
              <a:ea typeface="ＭＳ Ｐゴシック" charset="-128"/>
            </a:endParaRPr>
          </a:p>
        </p:txBody>
      </p:sp>
      <p:sp>
        <p:nvSpPr>
          <p:cNvPr id="5" name="Rectangle 6"/>
          <p:cNvSpPr>
            <a:spLocks noChangeArrowheads="1"/>
          </p:cNvSpPr>
          <p:nvPr/>
        </p:nvSpPr>
        <p:spPr bwMode="auto">
          <a:xfrm>
            <a:off x="1447800" y="685800"/>
            <a:ext cx="1752600" cy="2819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endParaRPr lang="fr-FR" altLang="x-none" sz="1200">
              <a:solidFill>
                <a:srgbClr val="FF0000"/>
              </a:solidFill>
              <a:ea typeface="ＭＳ Ｐゴシック" charset="-128"/>
            </a:endParaRPr>
          </a:p>
        </p:txBody>
      </p:sp>
      <p:sp>
        <p:nvSpPr>
          <p:cNvPr id="6" name="Rectangle 7"/>
          <p:cNvSpPr>
            <a:spLocks noChangeArrowheads="1"/>
          </p:cNvSpPr>
          <p:nvPr/>
        </p:nvSpPr>
        <p:spPr bwMode="auto">
          <a:xfrm>
            <a:off x="4038600" y="3657600"/>
            <a:ext cx="3505200" cy="2438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endParaRPr lang="fr-FR" altLang="x-none" sz="1200">
              <a:ea typeface="ＭＳ Ｐゴシック" charset="-128"/>
            </a:endParaRPr>
          </a:p>
        </p:txBody>
      </p:sp>
      <p:sp>
        <p:nvSpPr>
          <p:cNvPr id="7" name="Text Box 8"/>
          <p:cNvSpPr txBox="1">
            <a:spLocks noChangeArrowheads="1"/>
          </p:cNvSpPr>
          <p:nvPr/>
        </p:nvSpPr>
        <p:spPr bwMode="auto">
          <a:xfrm>
            <a:off x="0" y="6324600"/>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FF0000"/>
                </a:solidFill>
                <a:ea typeface="ＭＳ Ｐゴシック" charset="-128"/>
              </a:rPr>
              <a:t>Remove unconserved regions from multiple alignment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900" decel="100000" fill="hold"/>
                                        <p:tgtEl>
                                          <p:spTgt spid="7"/>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4"/>
          <p:cNvSpPr txBox="1">
            <a:spLocks noChangeArrowheads="1"/>
          </p:cNvSpPr>
          <p:nvPr/>
        </p:nvSpPr>
        <p:spPr bwMode="auto">
          <a:xfrm>
            <a:off x="0" y="-26988"/>
            <a:ext cx="9144000" cy="10763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Procedure: dna alignment using corresponding aa alignment</a:t>
            </a:r>
            <a:endParaRPr lang="en-GB" altLang="x-none" sz="2400">
              <a:solidFill>
                <a:srgbClr val="0000FF"/>
              </a:solidFill>
            </a:endParaRPr>
          </a:p>
        </p:txBody>
      </p:sp>
      <p:grpSp>
        <p:nvGrpSpPr>
          <p:cNvPr id="82946" name="Group 7"/>
          <p:cNvGrpSpPr>
            <a:grpSpLocks/>
          </p:cNvGrpSpPr>
          <p:nvPr/>
        </p:nvGrpSpPr>
        <p:grpSpPr bwMode="auto">
          <a:xfrm>
            <a:off x="125413" y="3463925"/>
            <a:ext cx="8839200" cy="1668463"/>
            <a:chOff x="48" y="560"/>
            <a:chExt cx="5568" cy="1051"/>
          </a:xfrm>
        </p:grpSpPr>
        <p:sp>
          <p:nvSpPr>
            <p:cNvPr id="148482" name="Text Box 2"/>
            <p:cNvSpPr txBox="1">
              <a:spLocks noChangeArrowheads="1"/>
            </p:cNvSpPr>
            <p:nvPr/>
          </p:nvSpPr>
          <p:spPr bwMode="auto">
            <a:xfrm>
              <a:off x="48" y="560"/>
              <a:ext cx="5568" cy="29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1.</a:t>
              </a:r>
              <a:r>
                <a:rPr lang="en-GB" altLang="x-none" sz="2400" b="1"/>
                <a:t> </a:t>
              </a:r>
              <a:r>
                <a:rPr lang="en-GB" altLang="x-none" sz="2400" b="1">
                  <a:solidFill>
                    <a:srgbClr val="0000FF"/>
                  </a:solidFill>
                </a:rPr>
                <a:t>Alignment of a family of protein sequences using </a:t>
              </a:r>
              <a:r>
                <a:rPr lang="en-GB" altLang="x-none" sz="2400" b="1" i="1" err="1">
                  <a:solidFill>
                    <a:srgbClr val="0000FF"/>
                  </a:solidFill>
                </a:rPr>
                <a:t>clustalW</a:t>
              </a:r>
              <a:r>
                <a:rPr lang="en-GB" altLang="x-none" sz="2400" b="1" i="1">
                  <a:solidFill>
                    <a:srgbClr val="0000FF"/>
                  </a:solidFill>
                </a:rPr>
                <a:t>;</a:t>
              </a:r>
              <a:endParaRPr lang="en-GB" altLang="x-none" sz="2400" b="1">
                <a:solidFill>
                  <a:srgbClr val="0000FF"/>
                </a:solidFill>
              </a:endParaRPr>
            </a:p>
          </p:txBody>
        </p:sp>
        <p:sp>
          <p:nvSpPr>
            <p:cNvPr id="148483" name="Text Box 3"/>
            <p:cNvSpPr txBox="1">
              <a:spLocks noChangeArrowheads="1"/>
            </p:cNvSpPr>
            <p:nvPr/>
          </p:nvSpPr>
          <p:spPr bwMode="auto">
            <a:xfrm>
              <a:off x="48" y="1088"/>
              <a:ext cx="5568" cy="523"/>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rPr>
                <a:t>2.</a:t>
              </a:r>
              <a:r>
                <a:rPr lang="en-GB" altLang="x-none" sz="2400" b="1"/>
                <a:t> </a:t>
              </a:r>
              <a:r>
                <a:rPr lang="en-GB" altLang="x-none" sz="2400" b="1">
                  <a:solidFill>
                    <a:srgbClr val="0000FF"/>
                  </a:solidFill>
                </a:rPr>
                <a:t>Alignment of corresponding DNA sequences using as template their corresponding amino acid alignment obtained in step 1;</a:t>
              </a:r>
            </a:p>
          </p:txBody>
        </p:sp>
        <p:sp>
          <p:nvSpPr>
            <p:cNvPr id="148485" name="Line 5"/>
            <p:cNvSpPr>
              <a:spLocks noChangeShapeType="1"/>
            </p:cNvSpPr>
            <p:nvPr/>
          </p:nvSpPr>
          <p:spPr bwMode="auto">
            <a:xfrm>
              <a:off x="2640" y="864"/>
              <a:ext cx="0" cy="192"/>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148486" name="Text Box 6"/>
          <p:cNvSpPr txBox="1">
            <a:spLocks noChangeArrowheads="1"/>
          </p:cNvSpPr>
          <p:nvPr/>
        </p:nvSpPr>
        <p:spPr bwMode="auto">
          <a:xfrm>
            <a:off x="0" y="5822950"/>
            <a:ext cx="9144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Note:</a:t>
            </a:r>
            <a:r>
              <a:rPr lang="en-GB" altLang="x-none" sz="2800" b="1"/>
              <a:t> clean multiple alignment from gaps common to the majority of considered sequences</a:t>
            </a:r>
          </a:p>
        </p:txBody>
      </p:sp>
      <p:sp>
        <p:nvSpPr>
          <p:cNvPr id="148488" name="Text Box 8"/>
          <p:cNvSpPr txBox="1">
            <a:spLocks noChangeArrowheads="1"/>
          </p:cNvSpPr>
          <p:nvPr/>
        </p:nvSpPr>
        <p:spPr bwMode="auto">
          <a:xfrm>
            <a:off x="34925" y="1406525"/>
            <a:ext cx="9109075"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a:solidFill>
                  <a:srgbClr val="FF0000"/>
                </a:solidFill>
              </a:rPr>
              <a:t>• </a:t>
            </a:r>
            <a:r>
              <a:rPr lang="en-GB" altLang="x-none" sz="2400" b="1"/>
              <a:t>An efficient procedure consists of aligning amino-acid sequences and use the resulting alignment as template for corresponding nucleotide sequences.</a:t>
            </a:r>
          </a:p>
          <a:p>
            <a:pPr algn="just">
              <a:spcBef>
                <a:spcPct val="50000"/>
              </a:spcBef>
              <a:defRPr/>
            </a:pPr>
            <a:r>
              <a:rPr lang="en-GB" altLang="x-none" sz="2400" b="1"/>
              <a:t>Alignment is then guaranteed at the codon level.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0" y="838200"/>
            <a:ext cx="9144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800">
                <a:latin typeface="Courier" charset="0"/>
              </a:rPr>
              <a:t>&gt;KLLA-IPF5339</a:t>
            </a:r>
          </a:p>
          <a:p>
            <a:pPr>
              <a:defRPr/>
            </a:pPr>
            <a:r>
              <a:rPr lang="en-GB" altLang="x-none" sz="1800">
                <a:latin typeface="Courier" charset="0"/>
              </a:rPr>
              <a:t>ATGGCTCCACCTACGAAAATACTCGGTCTTGACACTCAGCAGAGAATGCTTCAACGTGGT</a:t>
            </a:r>
          </a:p>
          <a:p>
            <a:pPr>
              <a:defRPr/>
            </a:pPr>
            <a:r>
              <a:rPr lang="en-GB" altLang="x-none" sz="1800">
                <a:latin typeface="Courier" charset="0"/>
              </a:rPr>
              <a:t>GAAAATTGCAGTTTAAAGTCTCTGGTACAGAATGAATGTGCTTTTAATGGTAATGACTAT</a:t>
            </a:r>
          </a:p>
          <a:p>
            <a:pPr>
              <a:defRPr/>
            </a:pPr>
            <a:r>
              <a:rPr lang="en-GB" altLang="x-none" sz="1800">
                <a:latin typeface="Courier" charset="0"/>
              </a:rPr>
              <a:t>GTGTGTACGCCTTTCAAAAGACTATTTGAACAATGCATGGTGAAGGATGGACGTGTATTA</a:t>
            </a:r>
          </a:p>
          <a:p>
            <a:pPr>
              <a:defRPr/>
            </a:pPr>
            <a:r>
              <a:rPr lang="en-GB" altLang="x-none" sz="1800">
                <a:latin typeface="Courier" charset="0"/>
              </a:rPr>
              <a:t>AACATTGAGGTAACAAATCTGAACACCAACAGATGA</a:t>
            </a:r>
          </a:p>
          <a:p>
            <a:pPr>
              <a:defRPr/>
            </a:pPr>
            <a:r>
              <a:rPr lang="en-GB" altLang="x-none" sz="1800">
                <a:latin typeface="Courier" charset="0"/>
              </a:rPr>
              <a:t>&gt;KLWA-IPF3854</a:t>
            </a:r>
          </a:p>
          <a:p>
            <a:pPr>
              <a:defRPr/>
            </a:pPr>
            <a:r>
              <a:rPr lang="en-GB" altLang="x-none" sz="1800">
                <a:latin typeface="Courier" charset="0"/>
              </a:rPr>
              <a:t>ATGGCACCGCCCACAGTAGTGTTTGGCAAAGAGGAACTAGAGCCTCTCTTGCGCAATGTT</a:t>
            </a:r>
          </a:p>
          <a:p>
            <a:pPr>
              <a:defRPr/>
            </a:pPr>
            <a:r>
              <a:rPr lang="en-GB" altLang="x-none" sz="1800">
                <a:latin typeface="Courier" charset="0"/>
              </a:rPr>
              <a:t>ATGGCGACGTGTATCTTCAAGTCTCTGACTCAAAGCGAATGCAACTTTGACGGTCATCAA</a:t>
            </a:r>
          </a:p>
          <a:p>
            <a:pPr>
              <a:defRPr/>
            </a:pPr>
            <a:r>
              <a:rPr lang="en-GB" altLang="x-none" sz="1800">
                <a:latin typeface="Courier" charset="0"/>
              </a:rPr>
              <a:t>TATGTTTGTGTACCTTTCAAGAGGGTGTTCAAAGAATGCAAGGTGGATGGGAAATCAATC</a:t>
            </a:r>
          </a:p>
          <a:p>
            <a:pPr>
              <a:defRPr/>
            </a:pPr>
            <a:r>
              <a:rPr lang="en-GB" altLang="x-none" sz="1800">
                <a:latin typeface="Courier" charset="0"/>
              </a:rPr>
              <a:t>AGAATAGAGGTGACAGATAGAAACACCAACAAGGCAAAAGCTGATGAGATGGTTGACAGT</a:t>
            </a:r>
          </a:p>
          <a:p>
            <a:pPr>
              <a:defRPr/>
            </a:pPr>
            <a:r>
              <a:rPr lang="en-GB" altLang="x-none" sz="1800">
                <a:latin typeface="Courier" charset="0"/>
              </a:rPr>
              <a:t>TTCTGGAATTCCCGAAAGTCATTTACACGGAATTGA</a:t>
            </a:r>
          </a:p>
        </p:txBody>
      </p:sp>
      <p:sp>
        <p:nvSpPr>
          <p:cNvPr id="250883" name="Text Box 3"/>
          <p:cNvSpPr txBox="1">
            <a:spLocks noChangeArrowheads="1"/>
          </p:cNvSpPr>
          <p:nvPr/>
        </p:nvSpPr>
        <p:spPr bwMode="auto">
          <a:xfrm>
            <a:off x="0" y="4691063"/>
            <a:ext cx="91440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800">
                <a:latin typeface="Courier" charset="0"/>
              </a:rPr>
              <a:t>&gt;KLLA-IPF5339</a:t>
            </a:r>
          </a:p>
          <a:p>
            <a:pPr>
              <a:defRPr/>
            </a:pPr>
            <a:r>
              <a:rPr lang="en-GB" altLang="x-none" sz="1800">
                <a:latin typeface="Courier" charset="0"/>
              </a:rPr>
              <a:t>MAPPTKILGLDTQQRMLQRGENCSLKSLVQNECAFNGNDYVCTPFKRLFEQCMVKDGRVL</a:t>
            </a:r>
          </a:p>
          <a:p>
            <a:pPr>
              <a:defRPr/>
            </a:pPr>
            <a:r>
              <a:rPr lang="en-GB" altLang="x-none" sz="1800">
                <a:latin typeface="Courier" charset="0"/>
              </a:rPr>
              <a:t>NIEVTNLNTNR</a:t>
            </a:r>
          </a:p>
          <a:p>
            <a:pPr>
              <a:defRPr/>
            </a:pPr>
            <a:r>
              <a:rPr lang="en-GB" altLang="x-none" sz="1800">
                <a:latin typeface="Courier" charset="0"/>
              </a:rPr>
              <a:t>&gt;KLWA-IPF3854</a:t>
            </a:r>
          </a:p>
          <a:p>
            <a:pPr>
              <a:defRPr/>
            </a:pPr>
            <a:r>
              <a:rPr lang="en-GB" altLang="x-none" sz="1800">
                <a:latin typeface="Courier" charset="0"/>
              </a:rPr>
              <a:t>MAPPTVVFGKEELEPLLRNVMATCIFKSLTQSECNFDGHQYVCVPFKRVFKECKVDGKSI</a:t>
            </a:r>
          </a:p>
          <a:p>
            <a:pPr>
              <a:defRPr/>
            </a:pPr>
            <a:r>
              <a:rPr lang="en-GB" altLang="x-none" sz="1800">
                <a:latin typeface="Courier" charset="0"/>
              </a:rPr>
              <a:t>RIEVTDRNTNKAKADEMVDSFWNSRKSFTRN</a:t>
            </a:r>
            <a:endParaRPr lang="en-GB" altLang="x-none" sz="2400">
              <a:latin typeface="Courier" charset="0"/>
            </a:endParaRPr>
          </a:p>
          <a:p>
            <a:pPr>
              <a:spcBef>
                <a:spcPct val="50000"/>
              </a:spcBef>
              <a:defRPr/>
            </a:pPr>
            <a:endParaRPr lang="en-GB" altLang="x-none"/>
          </a:p>
        </p:txBody>
      </p:sp>
      <p:sp>
        <p:nvSpPr>
          <p:cNvPr id="84995" name="Text Box 4"/>
          <p:cNvSpPr txBox="1">
            <a:spLocks noChangeArrowheads="1"/>
          </p:cNvSpPr>
          <p:nvPr/>
        </p:nvSpPr>
        <p:spPr bwMode="auto">
          <a:xfrm>
            <a:off x="0" y="-26988"/>
            <a:ext cx="9144000" cy="457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solidFill>
                  <a:srgbClr val="0000FF"/>
                </a:solidFill>
                <a:latin typeface="Arial" charset="0"/>
                <a:ea typeface="Arial" charset="0"/>
                <a:cs typeface="Arial" charset="0"/>
              </a:rPr>
              <a:t>Example</a:t>
            </a:r>
          </a:p>
        </p:txBody>
      </p:sp>
      <p:sp>
        <p:nvSpPr>
          <p:cNvPr id="250885" name="Text Box 5"/>
          <p:cNvSpPr txBox="1">
            <a:spLocks noChangeArrowheads="1"/>
          </p:cNvSpPr>
          <p:nvPr/>
        </p:nvSpPr>
        <p:spPr bwMode="auto">
          <a:xfrm>
            <a:off x="152400" y="4572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SPO2.113.dna</a:t>
            </a:r>
          </a:p>
        </p:txBody>
      </p:sp>
      <p:sp>
        <p:nvSpPr>
          <p:cNvPr id="250886" name="Text Box 6"/>
          <p:cNvSpPr txBox="1">
            <a:spLocks noChangeArrowheads="1"/>
          </p:cNvSpPr>
          <p:nvPr/>
        </p:nvSpPr>
        <p:spPr bwMode="auto">
          <a:xfrm>
            <a:off x="152400" y="42672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solidFill>
                  <a:srgbClr val="FF0000"/>
                </a:solidFill>
              </a:rPr>
              <a:t>SPO2.113.pep</a:t>
            </a:r>
            <a:endParaRPr lang="en-GB" altLang="x-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Text Box 2"/>
          <p:cNvSpPr txBox="1">
            <a:spLocks noChangeArrowheads="1"/>
          </p:cNvSpPr>
          <p:nvPr/>
        </p:nvSpPr>
        <p:spPr bwMode="auto">
          <a:xfrm>
            <a:off x="76200" y="203200"/>
            <a:ext cx="8991600" cy="641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1800" b="1"/>
              <a:t>Within the field of phylogenetic reconstruction and taxonomy there have been two different ways and two different philosophies to the process of reconstructing a phylogeny. </a:t>
            </a:r>
          </a:p>
          <a:p>
            <a:pPr algn="just">
              <a:spcBef>
                <a:spcPct val="50000"/>
              </a:spcBef>
              <a:defRPr/>
            </a:pPr>
            <a:r>
              <a:rPr lang="en-GB" altLang="x-none" sz="1800" b="1"/>
              <a:t>One approach is the </a:t>
            </a:r>
            <a:r>
              <a:rPr lang="en-GB" altLang="x-none" sz="1800" b="1">
                <a:solidFill>
                  <a:srgbClr val="FF0000"/>
                </a:solidFill>
              </a:rPr>
              <a:t>phenetic approach</a:t>
            </a:r>
            <a:r>
              <a:rPr lang="en-GB" altLang="x-none" sz="1800" b="1"/>
              <a:t>. In this approach, a tree is constructed by considering the phenotypic similarities of the species without trying to understand the evolutionary pathways of the species. Since a tree constructed by this method does not necessarily reflect evolutionary relationships but rather is designed to represent phenotypic similarity, trees constructed via this method are called </a:t>
            </a:r>
            <a:r>
              <a:rPr lang="en-GB" altLang="x-none" sz="1800" b="1">
                <a:solidFill>
                  <a:srgbClr val="FF0000"/>
                </a:solidFill>
              </a:rPr>
              <a:t>phenograms</a:t>
            </a:r>
            <a:r>
              <a:rPr lang="en-GB" altLang="x-none" sz="1800" b="1"/>
              <a:t>. A phylogenetic tree based on such information is often termed a </a:t>
            </a:r>
            <a:r>
              <a:rPr lang="en-GB" altLang="x-none" sz="1800" b="1">
                <a:solidFill>
                  <a:srgbClr val="FF0000"/>
                </a:solidFill>
              </a:rPr>
              <a:t>dendrogram</a:t>
            </a:r>
            <a:r>
              <a:rPr lang="en-GB" altLang="x-none" sz="1800" b="1"/>
              <a:t> (a branching order that may or may not be the correct phylogeny).</a:t>
            </a:r>
          </a:p>
          <a:p>
            <a:pPr algn="just">
              <a:spcBef>
                <a:spcPct val="50000"/>
              </a:spcBef>
              <a:defRPr/>
            </a:pPr>
            <a:r>
              <a:rPr lang="en-GB" altLang="x-none" sz="1800" b="1"/>
              <a:t>The second approach is called the </a:t>
            </a:r>
            <a:r>
              <a:rPr lang="en-GB" altLang="x-none" sz="1800" b="1">
                <a:solidFill>
                  <a:srgbClr val="FF0000"/>
                </a:solidFill>
              </a:rPr>
              <a:t>cladistic approach</a:t>
            </a:r>
            <a:r>
              <a:rPr lang="en-GB" altLang="x-none" sz="1800" b="1"/>
              <a:t>. Via these methods, a tree is reconstructed by considering the various possible pathways of evolution and choosing from amongst these the best possible tree. Trees reconstructed via these methods are called </a:t>
            </a:r>
            <a:r>
              <a:rPr lang="en-GB" altLang="x-none" sz="1800" b="1">
                <a:solidFill>
                  <a:srgbClr val="FF0000"/>
                </a:solidFill>
              </a:rPr>
              <a:t>cladograms</a:t>
            </a:r>
            <a:r>
              <a:rPr lang="en-GB" altLang="x-none" sz="1800" b="1"/>
              <a:t>.</a:t>
            </a:r>
          </a:p>
          <a:p>
            <a:pPr algn="just">
              <a:spcBef>
                <a:spcPct val="50000"/>
              </a:spcBef>
              <a:defRPr/>
            </a:pPr>
            <a:r>
              <a:rPr lang="en-GB" altLang="x-none" sz="1800" b="1"/>
              <a:t>The phenetic philosophy as a way to do taxonomy is definitely incorrect. However, this does not mean that phenetic methods are necessarily poor estimates of the cladogram.</a:t>
            </a:r>
          </a:p>
          <a:p>
            <a:pPr algn="just">
              <a:spcBef>
                <a:spcPct val="50000"/>
              </a:spcBef>
              <a:defRPr/>
            </a:pPr>
            <a:r>
              <a:rPr lang="en-GB" altLang="x-none" sz="1800" b="1"/>
              <a:t>For character data where ancestral forms are known and to construct a taxonomic classification the cladistic approach is almost certainly superior. However, the cladistic methods are often difficult to implement with assumptions that are not always satisfied with molecular data. The phenetic approaches are generally faster algorithms and often have nicer statistical properties for molecular data. Hence, there appears to be a place for both types of methods in the analysis of molecular sequence data.</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0" y="68580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2400" b="1">
                <a:solidFill>
                  <a:srgbClr val="FF0000"/>
                </a:solidFill>
                <a:latin typeface="Courier" charset="0"/>
              </a:rPr>
              <a:t>Alignment of aa sequences:</a:t>
            </a:r>
            <a:endParaRPr lang="en-GB" altLang="x-none" b="1">
              <a:latin typeface="Courier" charset="0"/>
            </a:endParaRPr>
          </a:p>
          <a:p>
            <a:pPr>
              <a:defRPr/>
            </a:pPr>
            <a:r>
              <a:rPr lang="en-GB" altLang="x-none" b="1">
                <a:latin typeface="Courier" charset="0"/>
              </a:rPr>
              <a:t>&gt;KLLA-IPF5339</a:t>
            </a:r>
          </a:p>
          <a:p>
            <a:pPr>
              <a:defRPr/>
            </a:pPr>
            <a:r>
              <a:rPr lang="en-GB" altLang="x-none" b="1">
                <a:solidFill>
                  <a:srgbClr val="FF0000"/>
                </a:solidFill>
                <a:latin typeface="Courier" charset="0"/>
              </a:rPr>
              <a:t>M</a:t>
            </a:r>
            <a:r>
              <a:rPr lang="en-GB" altLang="x-none" b="1">
                <a:solidFill>
                  <a:srgbClr val="0000FF"/>
                </a:solidFill>
                <a:latin typeface="Courier" charset="0"/>
              </a:rPr>
              <a:t>A</a:t>
            </a:r>
            <a:r>
              <a:rPr lang="en-GB" altLang="x-none" b="1">
                <a:solidFill>
                  <a:schemeClr val="hlink"/>
                </a:solidFill>
                <a:latin typeface="Courier" charset="0"/>
              </a:rPr>
              <a:t>P</a:t>
            </a:r>
            <a:r>
              <a:rPr lang="en-GB" altLang="x-none" b="1">
                <a:latin typeface="Courier" charset="0"/>
              </a:rPr>
              <a:t>PTKILGLDTQQRMLQ</a:t>
            </a:r>
            <a:r>
              <a:rPr lang="en-GB" altLang="x-none" b="1">
                <a:solidFill>
                  <a:srgbClr val="FF0000"/>
                </a:solidFill>
                <a:latin typeface="Courier" charset="0"/>
              </a:rPr>
              <a:t>-</a:t>
            </a:r>
            <a:r>
              <a:rPr lang="en-GB" altLang="x-none" b="1">
                <a:latin typeface="Courier" charset="0"/>
              </a:rPr>
              <a:t>RGENCSLKSLVQNECAFNGNDYVCTPFKRLFEQCMVKDGRVLNIEVTNLNTNR--------------------</a:t>
            </a:r>
          </a:p>
          <a:p>
            <a:pPr>
              <a:defRPr/>
            </a:pPr>
            <a:r>
              <a:rPr lang="en-GB" altLang="x-none" b="1">
                <a:latin typeface="Courier" charset="0"/>
              </a:rPr>
              <a:t>&gt;KLWA-IPF3854</a:t>
            </a:r>
          </a:p>
          <a:p>
            <a:pPr>
              <a:defRPr/>
            </a:pPr>
            <a:r>
              <a:rPr lang="en-GB" altLang="x-none" b="1">
                <a:solidFill>
                  <a:srgbClr val="FF0000"/>
                </a:solidFill>
                <a:latin typeface="Courier" charset="0"/>
              </a:rPr>
              <a:t>M</a:t>
            </a:r>
            <a:r>
              <a:rPr lang="en-GB" altLang="x-none" b="1">
                <a:solidFill>
                  <a:srgbClr val="0000FF"/>
                </a:solidFill>
                <a:latin typeface="Courier" charset="0"/>
              </a:rPr>
              <a:t>A</a:t>
            </a:r>
            <a:r>
              <a:rPr lang="en-GB" altLang="x-none" b="1">
                <a:solidFill>
                  <a:schemeClr val="hlink"/>
                </a:solidFill>
                <a:latin typeface="Courier" charset="0"/>
              </a:rPr>
              <a:t>P</a:t>
            </a:r>
            <a:r>
              <a:rPr lang="en-GB" altLang="x-none" b="1">
                <a:latin typeface="Courier" charset="0"/>
              </a:rPr>
              <a:t>PTVVFGKEELEPLLRNVMATCIFKSLTQSECNFDGHQYVCVPFKRVFKECKV-DGKSIRIEVTDRNTNKAKADEMVDSFWNSRKSFTRN</a:t>
            </a:r>
            <a:endParaRPr lang="en-GB" altLang="x-none"/>
          </a:p>
        </p:txBody>
      </p:sp>
      <p:sp>
        <p:nvSpPr>
          <p:cNvPr id="252931" name="Text Box 3"/>
          <p:cNvSpPr txBox="1">
            <a:spLocks noChangeArrowheads="1"/>
          </p:cNvSpPr>
          <p:nvPr/>
        </p:nvSpPr>
        <p:spPr bwMode="auto">
          <a:xfrm>
            <a:off x="0" y="4751388"/>
            <a:ext cx="91440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b="1">
                <a:latin typeface="Courier" charset="0"/>
              </a:rPr>
              <a:t>&gt;KLLA-IPF5339   </a:t>
            </a:r>
          </a:p>
          <a:p>
            <a:pPr>
              <a:defRPr/>
            </a:pPr>
            <a:r>
              <a:rPr lang="en-GB" altLang="x-none" b="1">
                <a:solidFill>
                  <a:srgbClr val="FF0000"/>
                </a:solidFill>
                <a:latin typeface="Courier" charset="0"/>
              </a:rPr>
              <a:t>ATG</a:t>
            </a:r>
            <a:r>
              <a:rPr lang="en-GB" altLang="x-none" b="1">
                <a:solidFill>
                  <a:srgbClr val="0000FF"/>
                </a:solidFill>
                <a:latin typeface="Courier" charset="0"/>
              </a:rPr>
              <a:t>GCT</a:t>
            </a:r>
            <a:r>
              <a:rPr lang="en-GB" altLang="x-none" b="1">
                <a:solidFill>
                  <a:schemeClr val="hlink"/>
                </a:solidFill>
                <a:latin typeface="Courier" charset="0"/>
              </a:rPr>
              <a:t>CCA</a:t>
            </a:r>
            <a:r>
              <a:rPr lang="en-GB" altLang="x-none" b="1">
                <a:latin typeface="Courier" charset="0"/>
              </a:rPr>
              <a:t>CCTACGAAAATACTCGGTCTTGACACTCAGCAGAGAATGCTTCAA</a:t>
            </a:r>
            <a:r>
              <a:rPr lang="en-GB" altLang="x-none" b="1">
                <a:solidFill>
                  <a:srgbClr val="FF0000"/>
                </a:solidFill>
                <a:latin typeface="Courier" charset="0"/>
              </a:rPr>
              <a:t>---</a:t>
            </a:r>
            <a:r>
              <a:rPr lang="en-GB" altLang="x-none" b="1">
                <a:latin typeface="Courier" charset="0"/>
              </a:rPr>
              <a:t>CGTGGTGAAAATTGCAGTTTAAAGTCTCTGGTACAGAATGAATGTGCTTTTAATGGTAATGACTATGTGTGTACGCCTTTCAAAAGACTATTTGAACAATGCATGGTGAAGGATGGACGTGTATTAAACATTGAGGTAACAAATCTGAACACCAACAGA------------------------------------------------------------</a:t>
            </a:r>
          </a:p>
          <a:p>
            <a:pPr>
              <a:defRPr/>
            </a:pPr>
            <a:r>
              <a:rPr lang="en-GB" altLang="x-none" b="1">
                <a:latin typeface="Courier" charset="0"/>
              </a:rPr>
              <a:t>&gt;KLWA-IPF3854   </a:t>
            </a:r>
            <a:r>
              <a:rPr lang="en-GB" altLang="x-none" b="1">
                <a:solidFill>
                  <a:srgbClr val="FF0000"/>
                </a:solidFill>
                <a:latin typeface="Courier" charset="0"/>
              </a:rPr>
              <a:t>ATG</a:t>
            </a:r>
            <a:r>
              <a:rPr lang="en-GB" altLang="x-none" b="1">
                <a:solidFill>
                  <a:srgbClr val="0000FF"/>
                </a:solidFill>
                <a:latin typeface="Courier" charset="0"/>
              </a:rPr>
              <a:t>GCA</a:t>
            </a:r>
            <a:r>
              <a:rPr lang="en-GB" altLang="x-none" b="1">
                <a:solidFill>
                  <a:schemeClr val="hlink"/>
                </a:solidFill>
                <a:latin typeface="Courier" charset="0"/>
              </a:rPr>
              <a:t>CCG</a:t>
            </a:r>
            <a:r>
              <a:rPr lang="en-GB" altLang="x-none" b="1">
                <a:latin typeface="Courier" charset="0"/>
              </a:rPr>
              <a:t>CCCACAGTAGTGTTTGGCAAAGAGGAACTAGAGCCTCTCTTGCGCAATGTTATGGCGACGTGTATCTTCAAGTCTCTGACTCAAAGCGAATGCAACTTTGACGGTCATCAATATGTTTGTGTACCTTTCAAGAGGGTGTTCAAAGAATGCAAGGTG---GATGGGAAATCAATCAGAATAGAGGTGACAGATAGAAACACCAACAAGGCAAAAGCTGATGAGATGGTTGACAGTTTCTGGAATTCCCGAAAGTCATTTACACGGAAT</a:t>
            </a:r>
            <a:endParaRPr lang="en-GB" altLang="x-none"/>
          </a:p>
        </p:txBody>
      </p:sp>
      <p:sp>
        <p:nvSpPr>
          <p:cNvPr id="252932" name="Text Box 4"/>
          <p:cNvSpPr txBox="1">
            <a:spLocks noChangeArrowheads="1"/>
          </p:cNvSpPr>
          <p:nvPr/>
        </p:nvSpPr>
        <p:spPr bwMode="auto">
          <a:xfrm>
            <a:off x="0" y="42672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latin typeface="Courier" charset="0"/>
              </a:rPr>
              <a:t>Construct corresponding </a:t>
            </a:r>
            <a:r>
              <a:rPr lang="en-GB" altLang="x-none" sz="2400" b="1" err="1">
                <a:solidFill>
                  <a:srgbClr val="FF0000"/>
                </a:solidFill>
                <a:latin typeface="Courier" charset="0"/>
              </a:rPr>
              <a:t>dna</a:t>
            </a:r>
            <a:r>
              <a:rPr lang="en-GB" altLang="x-none" sz="2400" b="1">
                <a:solidFill>
                  <a:srgbClr val="FF0000"/>
                </a:solidFill>
                <a:latin typeface="Courier" charset="0"/>
              </a:rPr>
              <a:t> alignment:</a:t>
            </a:r>
          </a:p>
        </p:txBody>
      </p:sp>
      <p:sp>
        <p:nvSpPr>
          <p:cNvPr id="252933" name="Text Box 5"/>
          <p:cNvSpPr txBox="1">
            <a:spLocks noChangeArrowheads="1"/>
          </p:cNvSpPr>
          <p:nvPr/>
        </p:nvSpPr>
        <p:spPr bwMode="auto">
          <a:xfrm>
            <a:off x="0" y="2209800"/>
            <a:ext cx="89916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2400" b="1">
                <a:solidFill>
                  <a:srgbClr val="FF0000"/>
                </a:solidFill>
                <a:latin typeface="Courier" charset="0"/>
              </a:rPr>
              <a:t>Using corresponding </a:t>
            </a:r>
            <a:r>
              <a:rPr lang="en-GB" altLang="x-none" sz="2400" b="1" err="1">
                <a:solidFill>
                  <a:srgbClr val="FF0000"/>
                </a:solidFill>
                <a:latin typeface="Courier" charset="0"/>
              </a:rPr>
              <a:t>dna</a:t>
            </a:r>
            <a:r>
              <a:rPr lang="en-GB" altLang="x-none" sz="2400" b="1">
                <a:solidFill>
                  <a:srgbClr val="FF0000"/>
                </a:solidFill>
                <a:latin typeface="Courier" charset="0"/>
              </a:rPr>
              <a:t> sequences:</a:t>
            </a:r>
          </a:p>
          <a:p>
            <a:pPr>
              <a:defRPr/>
            </a:pPr>
            <a:r>
              <a:rPr lang="en-GB" altLang="x-none" b="1">
                <a:latin typeface="Courier" charset="0"/>
              </a:rPr>
              <a:t>&gt;KLLA-IPF5339</a:t>
            </a:r>
          </a:p>
          <a:p>
            <a:pPr>
              <a:defRPr/>
            </a:pPr>
            <a:r>
              <a:rPr lang="en-GB" altLang="x-none" b="1">
                <a:latin typeface="Courier" charset="0"/>
              </a:rPr>
              <a:t>ATGGCTCCACCTACGAAAATACTCGGTCTTGACACTCAGCAGAGAATGCTTCAACGTGGTGAAAATTGCAGTTTAAAGTCTCTGGTACAGAATGAATGTGCTTTTAATGGTAATGACTATGTGTGTACGCCTTTCAAAAGACTATTTGAACAATGCATGGTGAAGGATGGACGTGTATTAAACATTGAGGTAACAAATCTGAACACCAACAGATGA</a:t>
            </a:r>
          </a:p>
          <a:p>
            <a:pPr>
              <a:defRPr/>
            </a:pPr>
            <a:r>
              <a:rPr lang="en-GB" altLang="x-none" b="1">
                <a:latin typeface="Courier" charset="0"/>
              </a:rPr>
              <a:t>&gt;KLWA-IPF3854</a:t>
            </a:r>
          </a:p>
          <a:p>
            <a:pPr>
              <a:defRPr/>
            </a:pPr>
            <a:r>
              <a:rPr lang="en-GB" altLang="x-none" b="1">
                <a:latin typeface="Courier" charset="0"/>
              </a:rPr>
              <a:t>ATGGCACCGCCCACAGTAGTGTTTGGCAAAGAGGAACTAGAGCCTCTCTTGCGCAATGTTATGGCGACGTGTATCTTCAAGTCTCTGACTCAAAGCGAATGCAACTTTGACGGTCATCAATATGTTTGTGTACCTTTCAAGAGGGTGTTCAAAGAATGCAAGGTGGATGGGAAATCAATCAGAATAGAGGTGACAGATAGAAACACCAACAAGGCAAAAGCTGATGAGATGGTTGACAGTTTCTGGAATTCCCGAAAGTCATTTACACGGAATTGA</a:t>
            </a:r>
            <a:endParaRPr lang="en-GB" altLang="x-none"/>
          </a:p>
        </p:txBody>
      </p:sp>
      <p:sp>
        <p:nvSpPr>
          <p:cNvPr id="87045" name="Text Box 4"/>
          <p:cNvSpPr txBox="1">
            <a:spLocks noChangeArrowheads="1"/>
          </p:cNvSpPr>
          <p:nvPr/>
        </p:nvSpPr>
        <p:spPr bwMode="auto">
          <a:xfrm>
            <a:off x="0" y="-26988"/>
            <a:ext cx="9144000" cy="457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400" b="1">
                <a:solidFill>
                  <a:srgbClr val="0000FF"/>
                </a:solidFill>
                <a:latin typeface="Arial" charset="0"/>
                <a:ea typeface="Arial" charset="0"/>
                <a:cs typeface="Arial" charset="0"/>
              </a:rPr>
              <a:t>Example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6200" y="2903538"/>
            <a:ext cx="89916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ts val="600"/>
              </a:spcBef>
              <a:defRPr/>
            </a:pPr>
            <a:r>
              <a:rPr lang="en-GB" altLang="x-none" sz="2800" b="1">
                <a:solidFill>
                  <a:srgbClr val="FF0000"/>
                </a:solidFill>
              </a:rPr>
              <a:t>•</a:t>
            </a:r>
            <a:r>
              <a:rPr lang="en-GB" altLang="x-none" sz="2800" b="1"/>
              <a:t> Each </a:t>
            </a:r>
            <a:r>
              <a:rPr lang="en-GB" altLang="x-none" sz="2800" b="1">
                <a:solidFill>
                  <a:srgbClr val="0000FF"/>
                </a:solidFill>
              </a:rPr>
              <a:t>node</a:t>
            </a:r>
            <a:r>
              <a:rPr lang="en-GB" altLang="x-none" sz="2800" b="1"/>
              <a:t> of a tree is an estimation of the </a:t>
            </a:r>
            <a:r>
              <a:rPr lang="en-GB" altLang="x-none" sz="2800" b="1">
                <a:solidFill>
                  <a:srgbClr val="0000FF"/>
                </a:solidFill>
              </a:rPr>
              <a:t>ancestor</a:t>
            </a:r>
            <a:r>
              <a:rPr lang="en-GB" altLang="x-none" sz="2800" b="1"/>
              <a:t> of the elements included in this node; </a:t>
            </a:r>
          </a:p>
        </p:txBody>
      </p:sp>
      <p:sp>
        <p:nvSpPr>
          <p:cNvPr id="89090" name="Text Box 3"/>
          <p:cNvSpPr txBox="1">
            <a:spLocks noChangeArrowheads="1"/>
          </p:cNvSpPr>
          <p:nvPr/>
        </p:nvSpPr>
        <p:spPr bwMode="auto">
          <a:xfrm>
            <a:off x="0" y="-26988"/>
            <a:ext cx="9109075"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FF"/>
                </a:solidFill>
              </a:rPr>
              <a:t>Phylogenetic tree construction methods</a:t>
            </a:r>
            <a:r>
              <a:rPr lang="en-GB" altLang="x-none" sz="2400">
                <a:solidFill>
                  <a:srgbClr val="0000FF"/>
                </a:solidFill>
              </a:rPr>
              <a:t> </a:t>
            </a:r>
            <a:endParaRPr lang="en-GB" altLang="x-none" sz="1200">
              <a:solidFill>
                <a:srgbClr val="0000FF"/>
              </a:solidFill>
            </a:endParaRPr>
          </a:p>
        </p:txBody>
      </p:sp>
      <p:sp>
        <p:nvSpPr>
          <p:cNvPr id="89091" name="ZoneTexte 1"/>
          <p:cNvSpPr txBox="1">
            <a:spLocks noChangeArrowheads="1"/>
          </p:cNvSpPr>
          <p:nvPr/>
        </p:nvSpPr>
        <p:spPr bwMode="auto">
          <a:xfrm>
            <a:off x="0" y="1268413"/>
            <a:ext cx="91090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a:solidFill>
                  <a:srgbClr val="FF0000"/>
                </a:solidFill>
              </a:rPr>
              <a:t>•</a:t>
            </a:r>
            <a:r>
              <a:rPr lang="en-GB" altLang="x-none" sz="2800" b="1"/>
              <a:t> A phylogenetic tree is characterised by its </a:t>
            </a:r>
            <a:r>
              <a:rPr lang="en-GB" altLang="x-none" sz="2800" b="1">
                <a:solidFill>
                  <a:srgbClr val="0000FF"/>
                </a:solidFill>
              </a:rPr>
              <a:t>topology</a:t>
            </a:r>
            <a:r>
              <a:rPr lang="en-GB" altLang="x-none" sz="2800" b="1"/>
              <a:t> (</a:t>
            </a:r>
            <a:r>
              <a:rPr lang="en-GB" altLang="x-none" sz="2800" b="1">
                <a:solidFill>
                  <a:srgbClr val="0000FF"/>
                </a:solidFill>
              </a:rPr>
              <a:t>form</a:t>
            </a:r>
            <a:r>
              <a:rPr lang="en-GB" altLang="x-none" sz="2800" b="1"/>
              <a:t>) and its </a:t>
            </a:r>
            <a:r>
              <a:rPr lang="en-GB" altLang="x-none" sz="2800" b="1">
                <a:solidFill>
                  <a:srgbClr val="0000FF"/>
                </a:solidFill>
              </a:rPr>
              <a:t>length</a:t>
            </a:r>
            <a:r>
              <a:rPr lang="en-GB" altLang="x-none" sz="2800" b="1"/>
              <a:t> (</a:t>
            </a:r>
            <a:r>
              <a:rPr lang="en-GB" altLang="x-none" sz="2800" b="1">
                <a:solidFill>
                  <a:srgbClr val="0000FF"/>
                </a:solidFill>
              </a:rPr>
              <a:t>sum of its branch lengths</a:t>
            </a:r>
            <a:r>
              <a:rPr lang="en-GB" altLang="x-none" sz="2800" b="1"/>
              <a:t>) ;</a:t>
            </a:r>
          </a:p>
        </p:txBody>
      </p:sp>
      <p:grpSp>
        <p:nvGrpSpPr>
          <p:cNvPr id="89092" name="Grouper 2"/>
          <p:cNvGrpSpPr>
            <a:grpSpLocks/>
          </p:cNvGrpSpPr>
          <p:nvPr/>
        </p:nvGrpSpPr>
        <p:grpSpPr bwMode="auto">
          <a:xfrm>
            <a:off x="3492500" y="4240213"/>
            <a:ext cx="2438400" cy="1997075"/>
            <a:chOff x="3491880" y="4240237"/>
            <a:chExt cx="2438400" cy="1997075"/>
          </a:xfrm>
        </p:grpSpPr>
        <p:sp>
          <p:nvSpPr>
            <p:cNvPr id="5" name="Line 25"/>
            <p:cNvSpPr>
              <a:spLocks noChangeShapeType="1"/>
            </p:cNvSpPr>
            <p:nvPr/>
          </p:nvSpPr>
          <p:spPr bwMode="auto">
            <a:xfrm>
              <a:off x="4787280" y="4240237"/>
              <a:ext cx="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6" name="Line 26"/>
            <p:cNvSpPr>
              <a:spLocks noChangeShapeType="1"/>
            </p:cNvSpPr>
            <p:nvPr/>
          </p:nvSpPr>
          <p:spPr bwMode="auto">
            <a:xfrm flipH="1">
              <a:off x="3720480" y="4773637"/>
              <a:ext cx="1066800" cy="990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7" name="Line 27"/>
            <p:cNvSpPr>
              <a:spLocks noChangeShapeType="1"/>
            </p:cNvSpPr>
            <p:nvPr/>
          </p:nvSpPr>
          <p:spPr bwMode="auto">
            <a:xfrm>
              <a:off x="4787280" y="4773637"/>
              <a:ext cx="990600" cy="9906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8" name="Line 28"/>
            <p:cNvSpPr>
              <a:spLocks noChangeShapeType="1"/>
            </p:cNvSpPr>
            <p:nvPr/>
          </p:nvSpPr>
          <p:spPr bwMode="auto">
            <a:xfrm flipH="1">
              <a:off x="4863480" y="5230837"/>
              <a:ext cx="381000" cy="53340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9" name="Text Box 29"/>
            <p:cNvSpPr txBox="1">
              <a:spLocks noChangeArrowheads="1"/>
            </p:cNvSpPr>
            <p:nvPr/>
          </p:nvSpPr>
          <p:spPr bwMode="auto">
            <a:xfrm>
              <a:off x="3491880" y="582456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endParaRPr lang="en-GB" altLang="x-none"/>
            </a:p>
          </p:txBody>
        </p:sp>
        <p:sp>
          <p:nvSpPr>
            <p:cNvPr id="10" name="Text Box 30"/>
            <p:cNvSpPr txBox="1">
              <a:spLocks noChangeArrowheads="1"/>
            </p:cNvSpPr>
            <p:nvPr/>
          </p:nvSpPr>
          <p:spPr bwMode="auto">
            <a:xfrm>
              <a:off x="4558680" y="5840437"/>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B</a:t>
              </a:r>
            </a:p>
          </p:txBody>
        </p:sp>
        <p:sp>
          <p:nvSpPr>
            <p:cNvPr id="11" name="Text Box 31"/>
            <p:cNvSpPr txBox="1">
              <a:spLocks noChangeArrowheads="1"/>
            </p:cNvSpPr>
            <p:nvPr/>
          </p:nvSpPr>
          <p:spPr bwMode="auto">
            <a:xfrm>
              <a:off x="5549280" y="5840437"/>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a:t>
              </a:r>
              <a:endParaRPr lang="en-GB" altLang="x-none"/>
            </a:p>
          </p:txBody>
        </p:sp>
      </p:grpSp>
      <p:grpSp>
        <p:nvGrpSpPr>
          <p:cNvPr id="12" name="Grouper 11"/>
          <p:cNvGrpSpPr>
            <a:grpSpLocks/>
          </p:cNvGrpSpPr>
          <p:nvPr/>
        </p:nvGrpSpPr>
        <p:grpSpPr bwMode="auto">
          <a:xfrm>
            <a:off x="4572000" y="4652963"/>
            <a:ext cx="863600" cy="719137"/>
            <a:chOff x="6156176" y="4653136"/>
            <a:chExt cx="864096" cy="718467"/>
          </a:xfrm>
        </p:grpSpPr>
        <p:sp>
          <p:nvSpPr>
            <p:cNvPr id="4" name="Cadre 3"/>
            <p:cNvSpPr/>
            <p:nvPr/>
          </p:nvSpPr>
          <p:spPr bwMode="auto">
            <a:xfrm>
              <a:off x="6600931" y="5084534"/>
              <a:ext cx="419341" cy="287069"/>
            </a:xfrm>
            <a:prstGeom prst="frame">
              <a:avLst/>
            </a:prstGeom>
            <a:solidFill>
              <a:srgbClr val="C00000"/>
            </a:solidFill>
            <a:ln w="9525" cap="flat" cmpd="sng" algn="ctr">
              <a:solidFill>
                <a:srgbClr val="C00000"/>
              </a:solidFill>
              <a:prstDash val="solid"/>
              <a:round/>
              <a:headEnd type="none" w="med" len="med"/>
              <a:tailEnd type="none" w="med" len="med"/>
            </a:ln>
            <a:effectLst/>
            <a:extLst/>
          </p:spPr>
          <p:txBody>
            <a:bodyPr/>
            <a:lstStyle/>
            <a:p>
              <a:pPr>
                <a:defRPr/>
              </a:pPr>
              <a:endParaRPr lang="en-GB"/>
            </a:p>
          </p:txBody>
        </p:sp>
        <p:sp>
          <p:nvSpPr>
            <p:cNvPr id="16" name="Cadre 15"/>
            <p:cNvSpPr/>
            <p:nvPr/>
          </p:nvSpPr>
          <p:spPr bwMode="auto">
            <a:xfrm>
              <a:off x="6156176" y="4653136"/>
              <a:ext cx="419341" cy="287069"/>
            </a:xfrm>
            <a:prstGeom prst="frame">
              <a:avLst/>
            </a:prstGeom>
            <a:solidFill>
              <a:srgbClr val="FF0000"/>
            </a:solidFill>
            <a:ln w="9525" cap="flat" cmpd="sng" algn="ctr">
              <a:solidFill>
                <a:srgbClr val="FF0000"/>
              </a:solidFill>
              <a:prstDash val="solid"/>
              <a:round/>
              <a:headEnd type="none" w="med" len="med"/>
              <a:tailEnd type="none" w="med" len="med"/>
            </a:ln>
            <a:effectLst/>
            <a:extLst/>
          </p:spPr>
          <p:txBody>
            <a:bodyPr/>
            <a:lstStyle/>
            <a:p>
              <a:pPr>
                <a:defRPr/>
              </a:pP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2"/>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Phylogenetic tree construction methods</a:t>
            </a:r>
          </a:p>
        </p:txBody>
      </p:sp>
      <p:sp>
        <p:nvSpPr>
          <p:cNvPr id="293891" name="Text Box 3"/>
          <p:cNvSpPr txBox="1">
            <a:spLocks noChangeArrowheads="1"/>
          </p:cNvSpPr>
          <p:nvPr/>
        </p:nvSpPr>
        <p:spPr bwMode="auto">
          <a:xfrm>
            <a:off x="152400" y="1447800"/>
            <a:ext cx="8991600"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There are three main  families of Methods:</a:t>
            </a:r>
          </a:p>
          <a:p>
            <a:pPr>
              <a:spcBef>
                <a:spcPct val="50000"/>
              </a:spcBef>
              <a:defRPr/>
            </a:pPr>
            <a:r>
              <a:rPr lang="en-GB" altLang="x-none" sz="3200" b="1">
                <a:solidFill>
                  <a:srgbClr val="FF0000"/>
                </a:solidFill>
              </a:rPr>
              <a:t>•</a:t>
            </a:r>
            <a:r>
              <a:rPr lang="en-GB" altLang="x-none" sz="3200" b="1"/>
              <a:t> </a:t>
            </a:r>
            <a:r>
              <a:rPr lang="en-GB" altLang="x-none" sz="3200" b="1">
                <a:solidFill>
                  <a:srgbClr val="0000FF"/>
                </a:solidFill>
              </a:rPr>
              <a:t>Parsimony</a:t>
            </a:r>
          </a:p>
          <a:p>
            <a:pPr>
              <a:spcBef>
                <a:spcPct val="50000"/>
              </a:spcBef>
              <a:defRPr/>
            </a:pPr>
            <a:r>
              <a:rPr lang="en-GB" altLang="x-none" sz="3200" b="1">
                <a:solidFill>
                  <a:srgbClr val="FF0000"/>
                </a:solidFill>
              </a:rPr>
              <a:t>•</a:t>
            </a:r>
            <a:r>
              <a:rPr lang="en-GB" altLang="x-none" sz="3200" b="1"/>
              <a:t> </a:t>
            </a:r>
            <a:r>
              <a:rPr lang="en-GB" altLang="x-none" sz="3200" b="1">
                <a:solidFill>
                  <a:srgbClr val="0000FF"/>
                </a:solidFill>
              </a:rPr>
              <a:t>Distance Methods</a:t>
            </a:r>
          </a:p>
          <a:p>
            <a:pPr>
              <a:spcBef>
                <a:spcPct val="50000"/>
              </a:spcBef>
              <a:defRPr/>
            </a:pPr>
            <a:r>
              <a:rPr lang="en-GB" altLang="x-none" sz="3200" b="1">
                <a:solidFill>
                  <a:srgbClr val="FF0000"/>
                </a:solidFill>
              </a:rPr>
              <a:t>•</a:t>
            </a:r>
            <a:r>
              <a:rPr lang="en-GB" altLang="x-none" sz="3200" b="1"/>
              <a:t> </a:t>
            </a:r>
            <a:r>
              <a:rPr lang="en-GB" altLang="x-none" sz="3200" b="1">
                <a:solidFill>
                  <a:srgbClr val="0000FF"/>
                </a:solidFill>
              </a:rPr>
              <a:t>Maximum likelihood Methods</a:t>
            </a:r>
            <a:endParaRPr lang="en-GB" altLang="x-none" sz="3200">
              <a:solidFill>
                <a:srgbClr val="0000FF"/>
              </a:solidFill>
            </a:endParaRPr>
          </a:p>
          <a:p>
            <a:pPr>
              <a:spcBef>
                <a:spcPct val="50000"/>
              </a:spcBef>
              <a:defRPr/>
            </a:pPr>
            <a:endParaRPr lang="en-GB" altLang="x-non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34925" y="4344988"/>
            <a:ext cx="9037638"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ts val="600"/>
              </a:spcBef>
              <a:defRPr/>
            </a:pPr>
            <a:r>
              <a:rPr lang="en-GB" altLang="x-none" sz="2800" b="1">
                <a:solidFill>
                  <a:srgbClr val="0000FF"/>
                </a:solidFill>
                <a:latin typeface="Arial" charset="0"/>
                <a:ea typeface="Arial" charset="0"/>
                <a:cs typeface="Arial" charset="0"/>
              </a:rPr>
              <a:t>Methods indirectly based on sequences :</a:t>
            </a:r>
          </a:p>
          <a:p>
            <a:pPr>
              <a:spcBef>
                <a:spcPts val="600"/>
              </a:spcBef>
              <a:defRPr/>
            </a:pPr>
            <a:r>
              <a:rPr lang="en-GB" altLang="x-none" sz="2800" b="1">
                <a:solidFill>
                  <a:srgbClr val="0000FF"/>
                </a:solidFill>
                <a:latin typeface="Calibri" charset="0"/>
                <a:ea typeface="Calibri" charset="0"/>
                <a:cs typeface="Calibri" charset="0"/>
              </a:rPr>
              <a:t>•</a:t>
            </a:r>
            <a:r>
              <a:rPr lang="en-GB" altLang="x-none" sz="2800" b="1">
                <a:latin typeface="Calibri" charset="0"/>
                <a:ea typeface="Calibri" charset="0"/>
                <a:cs typeface="Calibri" charset="0"/>
              </a:rPr>
              <a:t> </a:t>
            </a:r>
            <a:r>
              <a:rPr lang="en-GB" altLang="x-none" sz="2800" b="1">
                <a:solidFill>
                  <a:srgbClr val="FF0000"/>
                </a:solidFill>
                <a:latin typeface="Calibri" charset="0"/>
                <a:ea typeface="Calibri" charset="0"/>
                <a:cs typeface="Calibri" charset="0"/>
              </a:rPr>
              <a:t>Distance based methods</a:t>
            </a:r>
            <a:r>
              <a:rPr lang="en-GB" altLang="x-none" sz="2800" b="1">
                <a:latin typeface="Calibri" charset="0"/>
                <a:ea typeface="Calibri" charset="0"/>
                <a:cs typeface="Calibri" charset="0"/>
              </a:rPr>
              <a:t> (Neighbour Joining (NJ)): find a tree such that branch lengths of paths between sequences (species) fit a matrix of pairwise distances between sequences.</a:t>
            </a:r>
            <a:endParaRPr lang="en-GB" altLang="x-none">
              <a:latin typeface="Calibri" charset="0"/>
              <a:ea typeface="Calibri" charset="0"/>
              <a:cs typeface="Calibri" charset="0"/>
            </a:endParaRPr>
          </a:p>
        </p:txBody>
      </p:sp>
      <p:sp>
        <p:nvSpPr>
          <p:cNvPr id="93186" name="Text Box 3"/>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Phylogenetic tree construction methods</a:t>
            </a:r>
          </a:p>
        </p:txBody>
      </p:sp>
      <p:sp>
        <p:nvSpPr>
          <p:cNvPr id="2" name="ZoneTexte 1"/>
          <p:cNvSpPr txBox="1">
            <a:spLocks noChangeArrowheads="1"/>
          </p:cNvSpPr>
          <p:nvPr/>
        </p:nvSpPr>
        <p:spPr bwMode="auto">
          <a:xfrm>
            <a:off x="0" y="981075"/>
            <a:ext cx="91440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ts val="600"/>
              </a:spcBef>
              <a:buFontTx/>
              <a:buNone/>
            </a:pPr>
            <a:r>
              <a:rPr lang="en-GB" altLang="x-none" sz="2800" b="1">
                <a:solidFill>
                  <a:srgbClr val="0000FF"/>
                </a:solidFill>
                <a:latin typeface="Arial" charset="0"/>
                <a:ea typeface="Arial" charset="0"/>
                <a:cs typeface="Arial" charset="0"/>
              </a:rPr>
              <a:t>Methods directly based on sequences :</a:t>
            </a:r>
            <a:endParaRPr lang="en-GB" altLang="x-none" sz="2800" b="1">
              <a:latin typeface="Arial" charset="0"/>
              <a:ea typeface="Arial" charset="0"/>
              <a:cs typeface="Arial" charset="0"/>
            </a:endParaRPr>
          </a:p>
          <a:p>
            <a:pPr>
              <a:spcBef>
                <a:spcPts val="600"/>
              </a:spcBef>
              <a:buFontTx/>
              <a:buNone/>
            </a:pPr>
            <a:r>
              <a:rPr lang="en-GB" altLang="x-none" sz="2800" b="1">
                <a:solidFill>
                  <a:srgbClr val="0000FF"/>
                </a:solidFill>
                <a:latin typeface="Calibri" charset="0"/>
                <a:ea typeface="Calibri" charset="0"/>
                <a:cs typeface="Calibri" charset="0"/>
              </a:rPr>
              <a:t>•</a:t>
            </a:r>
            <a:r>
              <a:rPr lang="en-GB" altLang="x-none" sz="2800" b="1">
                <a:latin typeface="Calibri" charset="0"/>
                <a:ea typeface="Calibri" charset="0"/>
                <a:cs typeface="Calibri" charset="0"/>
              </a:rPr>
              <a:t> </a:t>
            </a:r>
            <a:r>
              <a:rPr lang="en-GB" altLang="x-none" sz="2800" b="1">
                <a:solidFill>
                  <a:srgbClr val="FF0000"/>
                </a:solidFill>
                <a:latin typeface="Calibri" charset="0"/>
                <a:ea typeface="Calibri" charset="0"/>
                <a:cs typeface="Calibri" charset="0"/>
              </a:rPr>
              <a:t>Maximum Parsimony</a:t>
            </a:r>
            <a:r>
              <a:rPr lang="en-GB" altLang="x-none" sz="2800" b="1">
                <a:latin typeface="Calibri" charset="0"/>
                <a:ea typeface="Calibri" charset="0"/>
                <a:cs typeface="Calibri" charset="0"/>
              </a:rPr>
              <a:t> : find a phylogenetic tree that explains the data, with as few evolutionary changes as possible.</a:t>
            </a:r>
          </a:p>
          <a:p>
            <a:pPr>
              <a:spcBef>
                <a:spcPts val="600"/>
              </a:spcBef>
              <a:buFontTx/>
              <a:buNone/>
            </a:pPr>
            <a:r>
              <a:rPr lang="en-GB" altLang="x-none" sz="2800" b="1">
                <a:solidFill>
                  <a:srgbClr val="0000FF"/>
                </a:solidFill>
                <a:latin typeface="Calibri" charset="0"/>
                <a:ea typeface="Calibri" charset="0"/>
                <a:cs typeface="Calibri" charset="0"/>
              </a:rPr>
              <a:t>•</a:t>
            </a:r>
            <a:r>
              <a:rPr lang="en-GB" altLang="x-none" sz="2800" b="1">
                <a:latin typeface="Calibri" charset="0"/>
                <a:ea typeface="Calibri" charset="0"/>
                <a:cs typeface="Calibri" charset="0"/>
              </a:rPr>
              <a:t> </a:t>
            </a:r>
            <a:r>
              <a:rPr lang="en-GB" altLang="x-none" sz="2800" b="1">
                <a:solidFill>
                  <a:srgbClr val="FF0000"/>
                </a:solidFill>
                <a:latin typeface="Calibri" charset="0"/>
                <a:ea typeface="Calibri" charset="0"/>
                <a:cs typeface="Calibri" charset="0"/>
              </a:rPr>
              <a:t>Maximum likelihood</a:t>
            </a:r>
            <a:r>
              <a:rPr lang="en-GB" altLang="x-none" sz="2800" b="1">
                <a:latin typeface="Calibri" charset="0"/>
                <a:ea typeface="Calibri" charset="0"/>
                <a:cs typeface="Calibri" charset="0"/>
              </a:rPr>
              <a:t> : find a tree that maximizes the probability of the genetic data given the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292866"/>
                                        </p:tgtEl>
                                        <p:attrNameLst>
                                          <p:attrName>style.visibility</p:attrName>
                                        </p:attrNameLst>
                                      </p:cBhvr>
                                      <p:to>
                                        <p:strVal val="visible"/>
                                      </p:to>
                                    </p:set>
                                    <p:anim calcmode="lin" valueType="num">
                                      <p:cBhvr additive="base">
                                        <p:cTn id="12" dur="1000" fill="hold"/>
                                        <p:tgtEl>
                                          <p:spTgt spid="292866"/>
                                        </p:tgtEl>
                                        <p:attrNameLst>
                                          <p:attrName>ppt_x</p:attrName>
                                        </p:attrNameLst>
                                      </p:cBhvr>
                                      <p:tavLst>
                                        <p:tav tm="0">
                                          <p:val>
                                            <p:strVal val="#ppt_x"/>
                                          </p:val>
                                        </p:tav>
                                        <p:tav tm="100000">
                                          <p:val>
                                            <p:strVal val="#ppt_x"/>
                                          </p:val>
                                        </p:tav>
                                      </p:tavLst>
                                    </p:anim>
                                    <p:anim calcmode="lin" valueType="num">
                                      <p:cBhvr additive="base">
                                        <p:cTn id="13" dur="1000" fill="hold"/>
                                        <p:tgtEl>
                                          <p:spTgt spid="292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ZoneTexte 1"/>
          <p:cNvSpPr txBox="1">
            <a:spLocks noChangeArrowheads="1"/>
          </p:cNvSpPr>
          <p:nvPr/>
        </p:nvSpPr>
        <p:spPr bwMode="auto">
          <a:xfrm>
            <a:off x="0" y="256540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rPr>
              <a:t>Maximum Parsimony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 Box 2"/>
          <p:cNvSpPr txBox="1">
            <a:spLocks noChangeArrowheads="1"/>
          </p:cNvSpPr>
          <p:nvPr/>
        </p:nvSpPr>
        <p:spPr bwMode="auto">
          <a:xfrm>
            <a:off x="0" y="-26988"/>
            <a:ext cx="9144000" cy="646113"/>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Parsimony</a:t>
            </a:r>
          </a:p>
        </p:txBody>
      </p:sp>
      <p:sp>
        <p:nvSpPr>
          <p:cNvPr id="39939" name="Text Box 3"/>
          <p:cNvSpPr txBox="1">
            <a:spLocks noChangeArrowheads="1"/>
          </p:cNvSpPr>
          <p:nvPr/>
        </p:nvSpPr>
        <p:spPr bwMode="auto">
          <a:xfrm>
            <a:off x="76200" y="981075"/>
            <a:ext cx="917632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GB" altLang="x-none" sz="2800" b="1" dirty="0"/>
              <a:t>The concept of parsimony is at the heart of all character-based methods of phylogenetic reconstruction.</a:t>
            </a:r>
          </a:p>
          <a:p>
            <a:pPr>
              <a:spcBef>
                <a:spcPct val="50000"/>
              </a:spcBef>
              <a:defRPr/>
            </a:pPr>
            <a:r>
              <a:rPr lang="en-GB" altLang="x-none" sz="2800" b="1" dirty="0">
                <a:solidFill>
                  <a:srgbClr val="0000FF"/>
                </a:solidFill>
              </a:rPr>
              <a:t>The 2 fundamental ideas of biological parsimony are:</a:t>
            </a:r>
          </a:p>
          <a:p>
            <a:pPr>
              <a:spcBef>
                <a:spcPct val="50000"/>
              </a:spcBef>
              <a:defRPr/>
            </a:pPr>
            <a:r>
              <a:rPr lang="en-GB" altLang="x-none" sz="2800" b="1" dirty="0">
                <a:solidFill>
                  <a:srgbClr val="FF0000"/>
                </a:solidFill>
              </a:rPr>
              <a:t>1-</a:t>
            </a:r>
            <a:r>
              <a:rPr lang="en-GB" altLang="x-none" sz="2800" b="1" dirty="0"/>
              <a:t> Mutations are exceedingly rare events (</a:t>
            </a:r>
            <a:r>
              <a:rPr lang="en-GB" altLang="x-none" sz="1600" b="1" dirty="0"/>
              <a:t>a questionable assumption?</a:t>
            </a:r>
            <a:r>
              <a:rPr lang="en-GB" altLang="x-none" sz="2800" b="1" dirty="0"/>
              <a:t>);</a:t>
            </a:r>
          </a:p>
          <a:p>
            <a:pPr>
              <a:spcBef>
                <a:spcPct val="50000"/>
              </a:spcBef>
              <a:defRPr/>
            </a:pPr>
            <a:r>
              <a:rPr lang="en-GB" altLang="x-none" sz="2800" b="1" dirty="0">
                <a:solidFill>
                  <a:srgbClr val="FF0000"/>
                </a:solidFill>
              </a:rPr>
              <a:t>2-</a:t>
            </a:r>
            <a:r>
              <a:rPr lang="en-GB" altLang="x-none" sz="2800" b="1" dirty="0"/>
              <a:t> The more unlikely events a model invokes, the less likely the model is to be correct.</a:t>
            </a:r>
          </a:p>
        </p:txBody>
      </p:sp>
      <p:sp>
        <p:nvSpPr>
          <p:cNvPr id="95235" name="Text Box 4"/>
          <p:cNvSpPr txBox="1">
            <a:spLocks noChangeArrowheads="1"/>
          </p:cNvSpPr>
          <p:nvPr/>
        </p:nvSpPr>
        <p:spPr bwMode="auto">
          <a:xfrm>
            <a:off x="0" y="4724400"/>
            <a:ext cx="9144000" cy="2062163"/>
          </a:xfrm>
          <a:prstGeom prst="rect">
            <a:avLst/>
          </a:prstGeom>
          <a:solidFill>
            <a:srgbClr val="FFFF00">
              <a:alpha val="3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just">
              <a:spcBef>
                <a:spcPct val="50000"/>
              </a:spcBef>
              <a:buFontTx/>
              <a:buNone/>
            </a:pPr>
            <a:r>
              <a:rPr lang="en-GB" altLang="x-none" b="1">
                <a:solidFill>
                  <a:srgbClr val="0000FF"/>
                </a:solidFill>
              </a:rPr>
              <a:t>As a result, the relationship that requires the fewest number of mutations to explain the current state of the sequences being considered, is the relationship that is most likely to be correct.</a:t>
            </a:r>
            <a:endParaRPr lang="en-GB" altLang="x-none">
              <a:solidFill>
                <a:srgbClr val="0000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52600" y="304800"/>
            <a:ext cx="5181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fr-FR" altLang="x-none"/>
          </a:p>
        </p:txBody>
      </p:sp>
      <p:sp>
        <p:nvSpPr>
          <p:cNvPr id="97282" name="Text Box 3"/>
          <p:cNvSpPr txBox="1">
            <a:spLocks noChangeArrowheads="1"/>
          </p:cNvSpPr>
          <p:nvPr/>
        </p:nvSpPr>
        <p:spPr bwMode="auto">
          <a:xfrm>
            <a:off x="0" y="-26988"/>
            <a:ext cx="9144000" cy="584201"/>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Parsimony: Informative and Uninformative sites</a:t>
            </a:r>
          </a:p>
        </p:txBody>
      </p:sp>
      <p:sp>
        <p:nvSpPr>
          <p:cNvPr id="40965" name="Text Box 5"/>
          <p:cNvSpPr txBox="1">
            <a:spLocks noChangeArrowheads="1"/>
          </p:cNvSpPr>
          <p:nvPr/>
        </p:nvSpPr>
        <p:spPr bwMode="auto">
          <a:xfrm>
            <a:off x="76200" y="620713"/>
            <a:ext cx="8991600" cy="612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Multiple sequence alignment, for a parsimony approach, contains positions that fall into two categories in terms of their information content : those that have information (are </a:t>
            </a:r>
            <a:r>
              <a:rPr lang="en-GB" altLang="x-none" sz="2000" b="1">
                <a:solidFill>
                  <a:srgbClr val="FF0000"/>
                </a:solidFill>
              </a:rPr>
              <a:t>informative</a:t>
            </a:r>
            <a:r>
              <a:rPr lang="en-GB" altLang="x-none" sz="2000" b="1"/>
              <a:t>) and those that do not (are </a:t>
            </a:r>
            <a:r>
              <a:rPr lang="en-GB" altLang="x-none" sz="2000" b="1">
                <a:solidFill>
                  <a:srgbClr val="FF0000"/>
                </a:solidFill>
              </a:rPr>
              <a:t>uninformative</a:t>
            </a:r>
            <a:r>
              <a:rPr lang="en-GB" altLang="x-none" sz="2000" b="1"/>
              <a:t>).</a:t>
            </a:r>
          </a:p>
          <a:p>
            <a:pPr>
              <a:spcBef>
                <a:spcPct val="50000"/>
              </a:spcBef>
              <a:defRPr/>
            </a:pPr>
            <a:r>
              <a:rPr lang="en-GB" altLang="x-none" sz="2000" b="1">
                <a:solidFill>
                  <a:srgbClr val="0000FF"/>
                </a:solidFill>
              </a:rPr>
              <a:t>Example:</a:t>
            </a:r>
          </a:p>
          <a:p>
            <a:pPr>
              <a:spcBef>
                <a:spcPct val="50000"/>
              </a:spcBef>
              <a:defRPr/>
            </a:pPr>
            <a:r>
              <a:rPr lang="en-GB" altLang="x-none" sz="2000" b="1" err="1"/>
              <a:t>Seq</a:t>
            </a:r>
            <a:r>
              <a:rPr lang="en-GB" altLang="x-none" sz="2000" b="1"/>
              <a:t>\</a:t>
            </a:r>
            <a:r>
              <a:rPr lang="en-GB" altLang="x-none" sz="2000" b="1" err="1"/>
              <a:t>pos</a:t>
            </a:r>
            <a:r>
              <a:rPr lang="en-GB" altLang="x-none" sz="2000" b="1"/>
              <a:t>	1	2	3	4	</a:t>
            </a:r>
            <a:r>
              <a:rPr lang="en-GB" altLang="x-none" sz="2000" b="1">
                <a:solidFill>
                  <a:srgbClr val="FF0000"/>
                </a:solidFill>
              </a:rPr>
              <a:t>5</a:t>
            </a:r>
            <a:r>
              <a:rPr lang="en-GB" altLang="x-none" sz="2000" b="1"/>
              <a:t>	</a:t>
            </a:r>
            <a:r>
              <a:rPr lang="en-GB" altLang="x-none" sz="2000" b="1">
                <a:solidFill>
                  <a:srgbClr val="FF0000"/>
                </a:solidFill>
              </a:rPr>
              <a:t>6</a:t>
            </a:r>
            <a:endParaRPr lang="en-GB" altLang="x-none" sz="2000" b="1"/>
          </a:p>
          <a:p>
            <a:pPr>
              <a:spcBef>
                <a:spcPct val="50000"/>
              </a:spcBef>
              <a:defRPr/>
            </a:pPr>
            <a:r>
              <a:rPr lang="en-GB" altLang="x-none" sz="2000" b="1"/>
              <a:t>1	G	G	G	G	</a:t>
            </a:r>
            <a:r>
              <a:rPr lang="en-GB" altLang="x-none" sz="2000" b="1">
                <a:solidFill>
                  <a:srgbClr val="FF0000"/>
                </a:solidFill>
              </a:rPr>
              <a:t>G	G</a:t>
            </a:r>
            <a:endParaRPr lang="en-GB" altLang="x-none" sz="2000" b="1"/>
          </a:p>
          <a:p>
            <a:pPr>
              <a:spcBef>
                <a:spcPct val="50000"/>
              </a:spcBef>
              <a:defRPr/>
            </a:pPr>
            <a:r>
              <a:rPr lang="en-GB" altLang="x-none" sz="2000" b="1"/>
              <a:t>2	G	G	G	A	</a:t>
            </a:r>
            <a:r>
              <a:rPr lang="en-GB" altLang="x-none" sz="2000" b="1">
                <a:solidFill>
                  <a:srgbClr val="FF0000"/>
                </a:solidFill>
              </a:rPr>
              <a:t>G	T</a:t>
            </a:r>
          </a:p>
          <a:p>
            <a:pPr>
              <a:spcBef>
                <a:spcPct val="50000"/>
              </a:spcBef>
              <a:defRPr/>
            </a:pPr>
            <a:r>
              <a:rPr lang="en-GB" altLang="x-none" sz="2000" b="1"/>
              <a:t>3	G	G	A	T	</a:t>
            </a:r>
            <a:r>
              <a:rPr lang="en-GB" altLang="x-none" sz="2000" b="1">
                <a:solidFill>
                  <a:srgbClr val="FF0000"/>
                </a:solidFill>
              </a:rPr>
              <a:t>A	G</a:t>
            </a:r>
            <a:endParaRPr lang="en-GB" altLang="x-none" sz="2000" b="1"/>
          </a:p>
          <a:p>
            <a:pPr>
              <a:spcBef>
                <a:spcPct val="50000"/>
              </a:spcBef>
              <a:defRPr/>
            </a:pPr>
            <a:r>
              <a:rPr lang="en-GB" altLang="x-none" sz="2000" b="1"/>
              <a:t>4	G	A	T	C	</a:t>
            </a:r>
            <a:r>
              <a:rPr lang="en-GB" altLang="x-none" sz="2000" b="1">
                <a:solidFill>
                  <a:srgbClr val="FF0000"/>
                </a:solidFill>
              </a:rPr>
              <a:t>A	T</a:t>
            </a:r>
            <a:endParaRPr lang="en-GB" altLang="x-none" sz="2000" b="1"/>
          </a:p>
          <a:p>
            <a:pPr>
              <a:spcBef>
                <a:spcPct val="50000"/>
              </a:spcBef>
              <a:defRPr/>
            </a:pPr>
            <a:endParaRPr lang="en-GB" altLang="x-none" sz="1600" b="1"/>
          </a:p>
          <a:p>
            <a:pPr>
              <a:spcBef>
                <a:spcPct val="50000"/>
              </a:spcBef>
              <a:defRPr/>
            </a:pPr>
            <a:r>
              <a:rPr lang="en-GB" altLang="x-none" sz="1600" b="1"/>
              <a:t>Position 1 is said </a:t>
            </a:r>
            <a:r>
              <a:rPr lang="en-GB" altLang="x-none" sz="1600" b="1">
                <a:solidFill>
                  <a:srgbClr val="FF0000"/>
                </a:solidFill>
              </a:rPr>
              <a:t>invariant</a:t>
            </a:r>
            <a:r>
              <a:rPr lang="en-GB" altLang="x-none" sz="1600" b="1"/>
              <a:t> and therefore </a:t>
            </a:r>
            <a:r>
              <a:rPr lang="en-GB" altLang="x-none" sz="1600" b="1">
                <a:solidFill>
                  <a:srgbClr val="FF0000"/>
                </a:solidFill>
              </a:rPr>
              <a:t>uninformative</a:t>
            </a:r>
            <a:r>
              <a:rPr lang="en-GB" altLang="x-none" sz="1600" b="1"/>
              <a:t>, because all trees</a:t>
            </a:r>
            <a:r>
              <a:rPr lang="en-GB" altLang="x-none" sz="1600" b="1">
                <a:solidFill>
                  <a:srgbClr val="FF0000"/>
                </a:solidFill>
              </a:rPr>
              <a:t> </a:t>
            </a:r>
            <a:r>
              <a:rPr lang="en-GB" altLang="x-none" sz="1600" b="1"/>
              <a:t>invoke the same number of mutations (0);</a:t>
            </a:r>
          </a:p>
          <a:p>
            <a:pPr>
              <a:spcBef>
                <a:spcPct val="50000"/>
              </a:spcBef>
              <a:defRPr/>
            </a:pPr>
            <a:r>
              <a:rPr lang="en-GB" altLang="x-none" sz="1600" b="1"/>
              <a:t>Position 2 is uninformative because 1 mutation occurs in all three possible trees;</a:t>
            </a:r>
          </a:p>
          <a:p>
            <a:pPr>
              <a:spcBef>
                <a:spcPct val="50000"/>
              </a:spcBef>
              <a:defRPr/>
            </a:pPr>
            <a:r>
              <a:rPr lang="en-GB" altLang="x-none" sz="1600" b="1"/>
              <a:t>Position 3 idem, because 2 mutations occur; Position 4 requires 3 mutations in all possible trees.</a:t>
            </a:r>
          </a:p>
          <a:p>
            <a:pPr>
              <a:spcBef>
                <a:spcPct val="50000"/>
              </a:spcBef>
              <a:defRPr/>
            </a:pPr>
            <a:r>
              <a:rPr lang="en-GB" altLang="x-none" sz="1600" b="1"/>
              <a:t>Positions </a:t>
            </a:r>
            <a:r>
              <a:rPr lang="en-GB" altLang="x-none" sz="1600" b="1">
                <a:solidFill>
                  <a:srgbClr val="FF0000"/>
                </a:solidFill>
              </a:rPr>
              <a:t>5 and 6 are informative</a:t>
            </a:r>
            <a:r>
              <a:rPr lang="en-GB" altLang="x-none" sz="1600" b="1"/>
              <a:t>, because one of the trees invokes only one mutation and the other 2 alternative trees both require 2 mutations.</a:t>
            </a:r>
          </a:p>
        </p:txBody>
      </p:sp>
      <p:sp>
        <p:nvSpPr>
          <p:cNvPr id="97284" name="Text Box 6"/>
          <p:cNvSpPr txBox="1">
            <a:spLocks noChangeArrowheads="1"/>
          </p:cNvSpPr>
          <p:nvPr/>
        </p:nvSpPr>
        <p:spPr bwMode="auto">
          <a:xfrm>
            <a:off x="5940425" y="1811338"/>
            <a:ext cx="3127375" cy="2554287"/>
          </a:xfrm>
          <a:prstGeom prst="rect">
            <a:avLst/>
          </a:prstGeom>
          <a:solidFill>
            <a:srgbClr val="FFFF00"/>
          </a:solidFill>
          <a:ln w="9525">
            <a:solidFill>
              <a:srgbClr val="0000FF"/>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just">
              <a:spcBef>
                <a:spcPct val="50000"/>
              </a:spcBef>
              <a:buFontTx/>
              <a:buNone/>
            </a:pPr>
            <a:r>
              <a:rPr lang="en-GB" altLang="x-none" sz="2000" b="1">
                <a:solidFill>
                  <a:srgbClr val="0000FF"/>
                </a:solidFill>
              </a:rPr>
              <a:t>In general, for a position to be informative regardless of how many sequences are aligned, it has to have at least 2 different nucleotides, and each of these nucleotides has to be present at least twice.</a:t>
            </a:r>
          </a:p>
        </p:txBody>
      </p:sp>
      <p:sp>
        <p:nvSpPr>
          <p:cNvPr id="40967" name="Text Box 7"/>
          <p:cNvSpPr txBox="1">
            <a:spLocks noChangeArrowheads="1"/>
          </p:cNvSpPr>
          <p:nvPr/>
        </p:nvSpPr>
        <p:spPr bwMode="auto">
          <a:xfrm>
            <a:off x="7010400" y="6477000"/>
            <a:ext cx="2057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t>Krane &amp; Raymer 2002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70" name="Group 130"/>
          <p:cNvGrpSpPr>
            <a:grpSpLocks/>
          </p:cNvGrpSpPr>
          <p:nvPr/>
        </p:nvGrpSpPr>
        <p:grpSpPr bwMode="auto">
          <a:xfrm>
            <a:off x="0" y="4724400"/>
            <a:ext cx="8991600" cy="1044575"/>
            <a:chOff x="0" y="1036"/>
            <a:chExt cx="5664" cy="978"/>
          </a:xfrm>
        </p:grpSpPr>
        <p:grpSp>
          <p:nvGrpSpPr>
            <p:cNvPr id="99533" name="Group 66"/>
            <p:cNvGrpSpPr>
              <a:grpSpLocks/>
            </p:cNvGrpSpPr>
            <p:nvPr/>
          </p:nvGrpSpPr>
          <p:grpSpPr bwMode="auto">
            <a:xfrm>
              <a:off x="0" y="1036"/>
              <a:ext cx="1776" cy="957"/>
              <a:chOff x="0" y="1036"/>
              <a:chExt cx="1776" cy="957"/>
            </a:xfrm>
          </p:grpSpPr>
          <p:grpSp>
            <p:nvGrpSpPr>
              <p:cNvPr id="99561" name="Group 61"/>
              <p:cNvGrpSpPr>
                <a:grpSpLocks/>
              </p:cNvGrpSpPr>
              <p:nvPr/>
            </p:nvGrpSpPr>
            <p:grpSpPr bwMode="auto">
              <a:xfrm>
                <a:off x="48" y="1036"/>
                <a:ext cx="1728" cy="957"/>
                <a:chOff x="48" y="1036"/>
                <a:chExt cx="1728" cy="957"/>
              </a:xfrm>
            </p:grpSpPr>
            <p:grpSp>
              <p:nvGrpSpPr>
                <p:cNvPr id="99563" name="Group 54"/>
                <p:cNvGrpSpPr>
                  <a:grpSpLocks/>
                </p:cNvGrpSpPr>
                <p:nvPr/>
              </p:nvGrpSpPr>
              <p:grpSpPr bwMode="auto">
                <a:xfrm>
                  <a:off x="528" y="1335"/>
                  <a:ext cx="720" cy="371"/>
                  <a:chOff x="528" y="1335"/>
                  <a:chExt cx="720" cy="371"/>
                </a:xfrm>
              </p:grpSpPr>
              <p:sp>
                <p:nvSpPr>
                  <p:cNvPr id="163861" name="Text Box 21"/>
                  <p:cNvSpPr txBox="1">
                    <a:spLocks noChangeArrowheads="1"/>
                  </p:cNvSpPr>
                  <p:nvPr/>
                </p:nvSpPr>
                <p:spPr bwMode="auto">
                  <a:xfrm>
                    <a:off x="528" y="1335"/>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863" name="Text Box 23"/>
                  <p:cNvSpPr txBox="1">
                    <a:spLocks noChangeArrowheads="1"/>
                  </p:cNvSpPr>
                  <p:nvPr/>
                </p:nvSpPr>
                <p:spPr bwMode="auto">
                  <a:xfrm>
                    <a:off x="1008" y="1335"/>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nvGrpSpPr>
                <p:cNvPr id="99564" name="Group 32"/>
                <p:cNvGrpSpPr>
                  <a:grpSpLocks/>
                </p:cNvGrpSpPr>
                <p:nvPr/>
              </p:nvGrpSpPr>
              <p:grpSpPr bwMode="auto">
                <a:xfrm>
                  <a:off x="48" y="1036"/>
                  <a:ext cx="1728" cy="957"/>
                  <a:chOff x="48" y="1036"/>
                  <a:chExt cx="1728" cy="957"/>
                </a:xfrm>
              </p:grpSpPr>
              <p:sp>
                <p:nvSpPr>
                  <p:cNvPr id="163859" name="Line 19"/>
                  <p:cNvSpPr>
                    <a:spLocks noChangeShapeType="1"/>
                  </p:cNvSpPr>
                  <p:nvPr/>
                </p:nvSpPr>
                <p:spPr bwMode="auto">
                  <a:xfrm>
                    <a:off x="336" y="1133"/>
                    <a:ext cx="240" cy="2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60" name="Line 20"/>
                  <p:cNvSpPr>
                    <a:spLocks noChangeShapeType="1"/>
                  </p:cNvSpPr>
                  <p:nvPr/>
                </p:nvSpPr>
                <p:spPr bwMode="auto">
                  <a:xfrm flipH="1">
                    <a:off x="336" y="1518"/>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62" name="Line 22"/>
                  <p:cNvSpPr>
                    <a:spLocks noChangeShapeType="1"/>
                  </p:cNvSpPr>
                  <p:nvPr/>
                </p:nvSpPr>
                <p:spPr bwMode="auto">
                  <a:xfrm>
                    <a:off x="768" y="1469"/>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64" name="Line 24"/>
                  <p:cNvSpPr>
                    <a:spLocks noChangeShapeType="1"/>
                  </p:cNvSpPr>
                  <p:nvPr/>
                </p:nvSpPr>
                <p:spPr bwMode="auto">
                  <a:xfrm flipV="1">
                    <a:off x="1200" y="1182"/>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65" name="Line 25"/>
                  <p:cNvSpPr>
                    <a:spLocks noChangeShapeType="1"/>
                  </p:cNvSpPr>
                  <p:nvPr/>
                </p:nvSpPr>
                <p:spPr bwMode="auto">
                  <a:xfrm>
                    <a:off x="1200" y="1526"/>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66" name="Text Box 26"/>
                  <p:cNvSpPr txBox="1">
                    <a:spLocks noChangeArrowheads="1"/>
                  </p:cNvSpPr>
                  <p:nvPr/>
                </p:nvSpPr>
                <p:spPr bwMode="auto">
                  <a:xfrm>
                    <a:off x="48" y="1036"/>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867" name="Text Box 27"/>
                  <p:cNvSpPr txBox="1">
                    <a:spLocks noChangeArrowheads="1"/>
                  </p:cNvSpPr>
                  <p:nvPr/>
                </p:nvSpPr>
                <p:spPr bwMode="auto">
                  <a:xfrm>
                    <a:off x="48" y="1613"/>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2G</a:t>
                    </a:r>
                  </a:p>
                </p:txBody>
              </p:sp>
              <p:sp>
                <p:nvSpPr>
                  <p:cNvPr id="163868" name="Text Box 28"/>
                  <p:cNvSpPr txBox="1">
                    <a:spLocks noChangeArrowheads="1"/>
                  </p:cNvSpPr>
                  <p:nvPr/>
                </p:nvSpPr>
                <p:spPr bwMode="auto">
                  <a:xfrm>
                    <a:off x="1440" y="1622"/>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A4</a:t>
                    </a:r>
                  </a:p>
                </p:txBody>
              </p:sp>
              <p:sp>
                <p:nvSpPr>
                  <p:cNvPr id="163869" name="Text Box 29"/>
                  <p:cNvSpPr txBox="1">
                    <a:spLocks noChangeArrowheads="1"/>
                  </p:cNvSpPr>
                  <p:nvPr/>
                </p:nvSpPr>
                <p:spPr bwMode="auto">
                  <a:xfrm>
                    <a:off x="1440" y="1046"/>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G3</a:t>
                    </a:r>
                  </a:p>
                </p:txBody>
              </p:sp>
            </p:grpSp>
          </p:grpSp>
          <p:sp>
            <p:nvSpPr>
              <p:cNvPr id="163870" name="Oval 30"/>
              <p:cNvSpPr>
                <a:spLocks noChangeArrowheads="1"/>
              </p:cNvSpPr>
              <p:nvPr/>
            </p:nvSpPr>
            <p:spPr bwMode="auto">
              <a:xfrm>
                <a:off x="0" y="1296"/>
                <a:ext cx="240" cy="239"/>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2</a:t>
                </a:r>
              </a:p>
            </p:txBody>
          </p:sp>
        </p:grpSp>
        <p:grpSp>
          <p:nvGrpSpPr>
            <p:cNvPr id="99534" name="Group 62"/>
            <p:cNvGrpSpPr>
              <a:grpSpLocks/>
            </p:cNvGrpSpPr>
            <p:nvPr/>
          </p:nvGrpSpPr>
          <p:grpSpPr bwMode="auto">
            <a:xfrm>
              <a:off x="1968" y="1055"/>
              <a:ext cx="1728" cy="959"/>
              <a:chOff x="1968" y="1055"/>
              <a:chExt cx="1728" cy="959"/>
            </a:xfrm>
          </p:grpSpPr>
          <p:grpSp>
            <p:nvGrpSpPr>
              <p:cNvPr id="99548" name="Group 33"/>
              <p:cNvGrpSpPr>
                <a:grpSpLocks/>
              </p:cNvGrpSpPr>
              <p:nvPr/>
            </p:nvGrpSpPr>
            <p:grpSpPr bwMode="auto">
              <a:xfrm>
                <a:off x="1968" y="1055"/>
                <a:ext cx="1728" cy="959"/>
                <a:chOff x="48" y="1035"/>
                <a:chExt cx="1728" cy="959"/>
              </a:xfrm>
            </p:grpSpPr>
            <p:sp>
              <p:nvSpPr>
                <p:cNvPr id="163874" name="Line 34"/>
                <p:cNvSpPr>
                  <a:spLocks noChangeShapeType="1"/>
                </p:cNvSpPr>
                <p:nvPr/>
              </p:nvSpPr>
              <p:spPr bwMode="auto">
                <a:xfrm>
                  <a:off x="336" y="1133"/>
                  <a:ext cx="240" cy="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75" name="Line 35"/>
                <p:cNvSpPr>
                  <a:spLocks noChangeShapeType="1"/>
                </p:cNvSpPr>
                <p:nvPr/>
              </p:nvSpPr>
              <p:spPr bwMode="auto">
                <a:xfrm flipH="1">
                  <a:off x="336" y="1517"/>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76" name="Line 36"/>
                <p:cNvSpPr>
                  <a:spLocks noChangeShapeType="1"/>
                </p:cNvSpPr>
                <p:nvPr/>
              </p:nvSpPr>
              <p:spPr bwMode="auto">
                <a:xfrm>
                  <a:off x="768" y="1469"/>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77" name="Line 37"/>
                <p:cNvSpPr>
                  <a:spLocks noChangeShapeType="1"/>
                </p:cNvSpPr>
                <p:nvPr/>
              </p:nvSpPr>
              <p:spPr bwMode="auto">
                <a:xfrm flipV="1">
                  <a:off x="1200" y="1181"/>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78" name="Line 38"/>
                <p:cNvSpPr>
                  <a:spLocks noChangeShapeType="1"/>
                </p:cNvSpPr>
                <p:nvPr/>
              </p:nvSpPr>
              <p:spPr bwMode="auto">
                <a:xfrm>
                  <a:off x="1200" y="1526"/>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79" name="Text Box 39"/>
                <p:cNvSpPr txBox="1">
                  <a:spLocks noChangeArrowheads="1"/>
                </p:cNvSpPr>
                <p:nvPr/>
              </p:nvSpPr>
              <p:spPr bwMode="auto">
                <a:xfrm>
                  <a:off x="48" y="1035"/>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880" name="Text Box 40"/>
                <p:cNvSpPr txBox="1">
                  <a:spLocks noChangeArrowheads="1"/>
                </p:cNvSpPr>
                <p:nvPr/>
              </p:nvSpPr>
              <p:spPr bwMode="auto">
                <a:xfrm>
                  <a:off x="48" y="1612"/>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3G</a:t>
                  </a:r>
                </a:p>
              </p:txBody>
            </p:sp>
            <p:sp>
              <p:nvSpPr>
                <p:cNvPr id="163881" name="Text Box 41"/>
                <p:cNvSpPr txBox="1">
                  <a:spLocks noChangeArrowheads="1"/>
                </p:cNvSpPr>
                <p:nvPr/>
              </p:nvSpPr>
              <p:spPr bwMode="auto">
                <a:xfrm>
                  <a:off x="1440" y="1622"/>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A4</a:t>
                  </a:r>
                </a:p>
              </p:txBody>
            </p:sp>
            <p:sp>
              <p:nvSpPr>
                <p:cNvPr id="163882" name="Text Box 42"/>
                <p:cNvSpPr txBox="1">
                  <a:spLocks noChangeArrowheads="1"/>
                </p:cNvSpPr>
                <p:nvPr/>
              </p:nvSpPr>
              <p:spPr bwMode="auto">
                <a:xfrm>
                  <a:off x="1440" y="1046"/>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grpSp>
          <p:grpSp>
            <p:nvGrpSpPr>
              <p:cNvPr id="99549" name="Group 55"/>
              <p:cNvGrpSpPr>
                <a:grpSpLocks/>
              </p:cNvGrpSpPr>
              <p:nvPr/>
            </p:nvGrpSpPr>
            <p:grpSpPr bwMode="auto">
              <a:xfrm>
                <a:off x="2448" y="1382"/>
                <a:ext cx="720" cy="372"/>
                <a:chOff x="528" y="1334"/>
                <a:chExt cx="720" cy="372"/>
              </a:xfrm>
            </p:grpSpPr>
            <p:sp>
              <p:nvSpPr>
                <p:cNvPr id="163896" name="Text Box 56"/>
                <p:cNvSpPr txBox="1">
                  <a:spLocks noChangeArrowheads="1"/>
                </p:cNvSpPr>
                <p:nvPr/>
              </p:nvSpPr>
              <p:spPr bwMode="auto">
                <a:xfrm>
                  <a:off x="528" y="1334"/>
                  <a:ext cx="240"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897" name="Text Box 57"/>
                <p:cNvSpPr txBox="1">
                  <a:spLocks noChangeArrowheads="1"/>
                </p:cNvSpPr>
                <p:nvPr/>
              </p:nvSpPr>
              <p:spPr bwMode="auto">
                <a:xfrm>
                  <a:off x="1008" y="1334"/>
                  <a:ext cx="240"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grpSp>
          <p:nvGrpSpPr>
            <p:cNvPr id="99535" name="Group 64"/>
            <p:cNvGrpSpPr>
              <a:grpSpLocks/>
            </p:cNvGrpSpPr>
            <p:nvPr/>
          </p:nvGrpSpPr>
          <p:grpSpPr bwMode="auto">
            <a:xfrm>
              <a:off x="3936" y="1055"/>
              <a:ext cx="1728" cy="959"/>
              <a:chOff x="3936" y="1055"/>
              <a:chExt cx="1728" cy="959"/>
            </a:xfrm>
          </p:grpSpPr>
          <p:sp>
            <p:nvSpPr>
              <p:cNvPr id="163884" name="Line 44"/>
              <p:cNvSpPr>
                <a:spLocks noChangeShapeType="1"/>
              </p:cNvSpPr>
              <p:nvPr/>
            </p:nvSpPr>
            <p:spPr bwMode="auto">
              <a:xfrm>
                <a:off x="4224" y="1153"/>
                <a:ext cx="240" cy="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85" name="Line 45"/>
              <p:cNvSpPr>
                <a:spLocks noChangeShapeType="1"/>
              </p:cNvSpPr>
              <p:nvPr/>
            </p:nvSpPr>
            <p:spPr bwMode="auto">
              <a:xfrm flipH="1">
                <a:off x="4224" y="1537"/>
                <a:ext cx="240" cy="19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86" name="Line 46"/>
              <p:cNvSpPr>
                <a:spLocks noChangeShapeType="1"/>
              </p:cNvSpPr>
              <p:nvPr/>
            </p:nvSpPr>
            <p:spPr bwMode="auto">
              <a:xfrm>
                <a:off x="4656" y="1489"/>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87" name="Line 47"/>
              <p:cNvSpPr>
                <a:spLocks noChangeShapeType="1"/>
              </p:cNvSpPr>
              <p:nvPr/>
            </p:nvSpPr>
            <p:spPr bwMode="auto">
              <a:xfrm flipV="1">
                <a:off x="5088" y="1201"/>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88" name="Line 48"/>
              <p:cNvSpPr>
                <a:spLocks noChangeShapeType="1"/>
              </p:cNvSpPr>
              <p:nvPr/>
            </p:nvSpPr>
            <p:spPr bwMode="auto">
              <a:xfrm>
                <a:off x="5088" y="1546"/>
                <a:ext cx="24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89" name="Text Box 49"/>
              <p:cNvSpPr txBox="1">
                <a:spLocks noChangeArrowheads="1"/>
              </p:cNvSpPr>
              <p:nvPr/>
            </p:nvSpPr>
            <p:spPr bwMode="auto">
              <a:xfrm>
                <a:off x="3936" y="1055"/>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890" name="Text Box 50"/>
              <p:cNvSpPr txBox="1">
                <a:spLocks noChangeArrowheads="1"/>
              </p:cNvSpPr>
              <p:nvPr/>
            </p:nvSpPr>
            <p:spPr bwMode="auto">
              <a:xfrm>
                <a:off x="3936" y="1632"/>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4A</a:t>
                </a:r>
              </a:p>
            </p:txBody>
          </p:sp>
          <p:sp>
            <p:nvSpPr>
              <p:cNvPr id="163891" name="Text Box 51"/>
              <p:cNvSpPr txBox="1">
                <a:spLocks noChangeArrowheads="1"/>
              </p:cNvSpPr>
              <p:nvPr/>
            </p:nvSpPr>
            <p:spPr bwMode="auto">
              <a:xfrm>
                <a:off x="5328" y="1642"/>
                <a:ext cx="33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G3</a:t>
                </a:r>
              </a:p>
            </p:txBody>
          </p:sp>
          <p:sp>
            <p:nvSpPr>
              <p:cNvPr id="163892" name="Text Box 52"/>
              <p:cNvSpPr txBox="1">
                <a:spLocks noChangeArrowheads="1"/>
              </p:cNvSpPr>
              <p:nvPr/>
            </p:nvSpPr>
            <p:spPr bwMode="auto">
              <a:xfrm>
                <a:off x="5328" y="1066"/>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grpSp>
            <p:nvGrpSpPr>
              <p:cNvPr id="99545" name="Group 58"/>
              <p:cNvGrpSpPr>
                <a:grpSpLocks/>
              </p:cNvGrpSpPr>
              <p:nvPr/>
            </p:nvGrpSpPr>
            <p:grpSpPr bwMode="auto">
              <a:xfrm>
                <a:off x="4416" y="1344"/>
                <a:ext cx="720" cy="371"/>
                <a:chOff x="528" y="1334"/>
                <a:chExt cx="720" cy="371"/>
              </a:xfrm>
            </p:grpSpPr>
            <p:sp>
              <p:nvSpPr>
                <p:cNvPr id="163899" name="Text Box 59"/>
                <p:cNvSpPr txBox="1">
                  <a:spLocks noChangeArrowheads="1"/>
                </p:cNvSpPr>
                <p:nvPr/>
              </p:nvSpPr>
              <p:spPr bwMode="auto">
                <a:xfrm>
                  <a:off x="528" y="1334"/>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00" name="Text Box 60"/>
                <p:cNvSpPr txBox="1">
                  <a:spLocks noChangeArrowheads="1"/>
                </p:cNvSpPr>
                <p:nvPr/>
              </p:nvSpPr>
              <p:spPr bwMode="auto">
                <a:xfrm>
                  <a:off x="1008" y="1334"/>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grpSp>
      <p:grpSp>
        <p:nvGrpSpPr>
          <p:cNvPr id="164001" name="Group 161"/>
          <p:cNvGrpSpPr>
            <a:grpSpLocks/>
          </p:cNvGrpSpPr>
          <p:nvPr/>
        </p:nvGrpSpPr>
        <p:grpSpPr bwMode="auto">
          <a:xfrm>
            <a:off x="0" y="3602038"/>
            <a:ext cx="8991600" cy="1122362"/>
            <a:chOff x="0" y="1728"/>
            <a:chExt cx="5664" cy="1056"/>
          </a:xfrm>
        </p:grpSpPr>
        <p:grpSp>
          <p:nvGrpSpPr>
            <p:cNvPr id="99494" name="Group 84"/>
            <p:cNvGrpSpPr>
              <a:grpSpLocks/>
            </p:cNvGrpSpPr>
            <p:nvPr/>
          </p:nvGrpSpPr>
          <p:grpSpPr bwMode="auto">
            <a:xfrm>
              <a:off x="0" y="1728"/>
              <a:ext cx="1776" cy="960"/>
              <a:chOff x="0" y="1948"/>
              <a:chExt cx="1776" cy="960"/>
            </a:xfrm>
          </p:grpSpPr>
          <p:grpSp>
            <p:nvGrpSpPr>
              <p:cNvPr id="99520" name="Group 83"/>
              <p:cNvGrpSpPr>
                <a:grpSpLocks/>
              </p:cNvGrpSpPr>
              <p:nvPr/>
            </p:nvGrpSpPr>
            <p:grpSpPr bwMode="auto">
              <a:xfrm>
                <a:off x="48" y="1948"/>
                <a:ext cx="1728" cy="960"/>
                <a:chOff x="48" y="1948"/>
                <a:chExt cx="1728" cy="960"/>
              </a:xfrm>
            </p:grpSpPr>
            <p:sp>
              <p:nvSpPr>
                <p:cNvPr id="163910" name="Text Box 70"/>
                <p:cNvSpPr txBox="1">
                  <a:spLocks noChangeArrowheads="1"/>
                </p:cNvSpPr>
                <p:nvPr/>
              </p:nvSpPr>
              <p:spPr bwMode="auto">
                <a:xfrm>
                  <a:off x="528" y="2247"/>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11" name="Text Box 71"/>
                <p:cNvSpPr txBox="1">
                  <a:spLocks noChangeArrowheads="1"/>
                </p:cNvSpPr>
                <p:nvPr/>
              </p:nvSpPr>
              <p:spPr bwMode="auto">
                <a:xfrm>
                  <a:off x="1008" y="2247"/>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sp>
              <p:nvSpPr>
                <p:cNvPr id="163913" name="Line 73"/>
                <p:cNvSpPr>
                  <a:spLocks noChangeShapeType="1"/>
                </p:cNvSpPr>
                <p:nvPr/>
              </p:nvSpPr>
              <p:spPr bwMode="auto">
                <a:xfrm>
                  <a:off x="336" y="2045"/>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14" name="Line 74"/>
                <p:cNvSpPr>
                  <a:spLocks noChangeShapeType="1"/>
                </p:cNvSpPr>
                <p:nvPr/>
              </p:nvSpPr>
              <p:spPr bwMode="auto">
                <a:xfrm flipH="1">
                  <a:off x="336" y="2429"/>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15" name="Line 75"/>
                <p:cNvSpPr>
                  <a:spLocks noChangeShapeType="1"/>
                </p:cNvSpPr>
                <p:nvPr/>
              </p:nvSpPr>
              <p:spPr bwMode="auto">
                <a:xfrm>
                  <a:off x="768" y="2381"/>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16" name="Line 76"/>
                <p:cNvSpPr>
                  <a:spLocks noChangeShapeType="1"/>
                </p:cNvSpPr>
                <p:nvPr/>
              </p:nvSpPr>
              <p:spPr bwMode="auto">
                <a:xfrm flipV="1">
                  <a:off x="1200" y="2093"/>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17" name="Line 77"/>
                <p:cNvSpPr>
                  <a:spLocks noChangeShapeType="1"/>
                </p:cNvSpPr>
                <p:nvPr/>
              </p:nvSpPr>
              <p:spPr bwMode="auto">
                <a:xfrm>
                  <a:off x="1200" y="2438"/>
                  <a:ext cx="240" cy="14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18" name="Text Box 78"/>
                <p:cNvSpPr txBox="1">
                  <a:spLocks noChangeArrowheads="1"/>
                </p:cNvSpPr>
                <p:nvPr/>
              </p:nvSpPr>
              <p:spPr bwMode="auto">
                <a:xfrm>
                  <a:off x="48" y="1948"/>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19" name="Text Box 79"/>
                <p:cNvSpPr txBox="1">
                  <a:spLocks noChangeArrowheads="1"/>
                </p:cNvSpPr>
                <p:nvPr/>
              </p:nvSpPr>
              <p:spPr bwMode="auto">
                <a:xfrm>
                  <a:off x="48" y="2525"/>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2G</a:t>
                  </a:r>
                </a:p>
              </p:txBody>
            </p:sp>
            <p:sp>
              <p:nvSpPr>
                <p:cNvPr id="163920" name="Text Box 80"/>
                <p:cNvSpPr txBox="1">
                  <a:spLocks noChangeArrowheads="1"/>
                </p:cNvSpPr>
                <p:nvPr/>
              </p:nvSpPr>
              <p:spPr bwMode="auto">
                <a:xfrm>
                  <a:off x="1440" y="2535"/>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T4</a:t>
                  </a:r>
                </a:p>
              </p:txBody>
            </p:sp>
            <p:sp>
              <p:nvSpPr>
                <p:cNvPr id="163921" name="Text Box 81"/>
                <p:cNvSpPr txBox="1">
                  <a:spLocks noChangeArrowheads="1"/>
                </p:cNvSpPr>
                <p:nvPr/>
              </p:nvSpPr>
              <p:spPr bwMode="auto">
                <a:xfrm>
                  <a:off x="1440" y="1958"/>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A3</a:t>
                  </a:r>
                </a:p>
              </p:txBody>
            </p:sp>
          </p:grpSp>
          <p:sp>
            <p:nvSpPr>
              <p:cNvPr id="163922" name="Oval 82"/>
              <p:cNvSpPr>
                <a:spLocks noChangeArrowheads="1"/>
              </p:cNvSpPr>
              <p:nvPr/>
            </p:nvSpPr>
            <p:spPr bwMode="auto">
              <a:xfrm>
                <a:off x="0" y="2208"/>
                <a:ext cx="240" cy="240"/>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3</a:t>
                </a:r>
              </a:p>
            </p:txBody>
          </p:sp>
        </p:grpSp>
        <p:grpSp>
          <p:nvGrpSpPr>
            <p:cNvPr id="99495" name="Group 100"/>
            <p:cNvGrpSpPr>
              <a:grpSpLocks/>
            </p:cNvGrpSpPr>
            <p:nvPr/>
          </p:nvGrpSpPr>
          <p:grpSpPr bwMode="auto">
            <a:xfrm>
              <a:off x="1968" y="1776"/>
              <a:ext cx="1728" cy="960"/>
              <a:chOff x="1968" y="1996"/>
              <a:chExt cx="1728" cy="960"/>
            </a:xfrm>
          </p:grpSpPr>
          <p:sp>
            <p:nvSpPr>
              <p:cNvPr id="163928" name="Line 88"/>
              <p:cNvSpPr>
                <a:spLocks noChangeShapeType="1"/>
              </p:cNvSpPr>
              <p:nvPr/>
            </p:nvSpPr>
            <p:spPr bwMode="auto">
              <a:xfrm>
                <a:off x="2256" y="2093"/>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29" name="Line 89"/>
              <p:cNvSpPr>
                <a:spLocks noChangeShapeType="1"/>
              </p:cNvSpPr>
              <p:nvPr/>
            </p:nvSpPr>
            <p:spPr bwMode="auto">
              <a:xfrm flipH="1">
                <a:off x="2256" y="2477"/>
                <a:ext cx="240" cy="19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30" name="Line 90"/>
              <p:cNvSpPr>
                <a:spLocks noChangeShapeType="1"/>
              </p:cNvSpPr>
              <p:nvPr/>
            </p:nvSpPr>
            <p:spPr bwMode="auto">
              <a:xfrm>
                <a:off x="2688" y="2429"/>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31" name="Line 91"/>
              <p:cNvSpPr>
                <a:spLocks noChangeShapeType="1"/>
              </p:cNvSpPr>
              <p:nvPr/>
            </p:nvSpPr>
            <p:spPr bwMode="auto">
              <a:xfrm flipV="1">
                <a:off x="3120" y="2141"/>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32" name="Line 92"/>
              <p:cNvSpPr>
                <a:spLocks noChangeShapeType="1"/>
              </p:cNvSpPr>
              <p:nvPr/>
            </p:nvSpPr>
            <p:spPr bwMode="auto">
              <a:xfrm>
                <a:off x="3120" y="2486"/>
                <a:ext cx="240" cy="14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33" name="Text Box 93"/>
              <p:cNvSpPr txBox="1">
                <a:spLocks noChangeArrowheads="1"/>
              </p:cNvSpPr>
              <p:nvPr/>
            </p:nvSpPr>
            <p:spPr bwMode="auto">
              <a:xfrm>
                <a:off x="1968" y="1996"/>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34" name="Text Box 94"/>
              <p:cNvSpPr txBox="1">
                <a:spLocks noChangeArrowheads="1"/>
              </p:cNvSpPr>
              <p:nvPr/>
            </p:nvSpPr>
            <p:spPr bwMode="auto">
              <a:xfrm>
                <a:off x="1968" y="2572"/>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3A</a:t>
                </a:r>
              </a:p>
            </p:txBody>
          </p:sp>
          <p:sp>
            <p:nvSpPr>
              <p:cNvPr id="163935" name="Text Box 95"/>
              <p:cNvSpPr txBox="1">
                <a:spLocks noChangeArrowheads="1"/>
              </p:cNvSpPr>
              <p:nvPr/>
            </p:nvSpPr>
            <p:spPr bwMode="auto">
              <a:xfrm>
                <a:off x="3360" y="2583"/>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T4</a:t>
                </a:r>
              </a:p>
            </p:txBody>
          </p:sp>
          <p:sp>
            <p:nvSpPr>
              <p:cNvPr id="163936" name="Text Box 96"/>
              <p:cNvSpPr txBox="1">
                <a:spLocks noChangeArrowheads="1"/>
              </p:cNvSpPr>
              <p:nvPr/>
            </p:nvSpPr>
            <p:spPr bwMode="auto">
              <a:xfrm>
                <a:off x="3360" y="2006"/>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sp>
            <p:nvSpPr>
              <p:cNvPr id="163938" name="Text Box 98"/>
              <p:cNvSpPr txBox="1">
                <a:spLocks noChangeArrowheads="1"/>
              </p:cNvSpPr>
              <p:nvPr/>
            </p:nvSpPr>
            <p:spPr bwMode="auto">
              <a:xfrm>
                <a:off x="2448" y="2321"/>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39" name="Text Box 99"/>
              <p:cNvSpPr txBox="1">
                <a:spLocks noChangeArrowheads="1"/>
              </p:cNvSpPr>
              <p:nvPr/>
            </p:nvSpPr>
            <p:spPr bwMode="auto">
              <a:xfrm>
                <a:off x="2928" y="2321"/>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nvGrpSpPr>
            <p:cNvPr id="99496" name="Group 114"/>
            <p:cNvGrpSpPr>
              <a:grpSpLocks/>
            </p:cNvGrpSpPr>
            <p:nvPr/>
          </p:nvGrpSpPr>
          <p:grpSpPr bwMode="auto">
            <a:xfrm>
              <a:off x="3936" y="1824"/>
              <a:ext cx="1728" cy="960"/>
              <a:chOff x="3936" y="2044"/>
              <a:chExt cx="1728" cy="960"/>
            </a:xfrm>
          </p:grpSpPr>
          <p:sp>
            <p:nvSpPr>
              <p:cNvPr id="163942" name="Line 102"/>
              <p:cNvSpPr>
                <a:spLocks noChangeShapeType="1"/>
              </p:cNvSpPr>
              <p:nvPr/>
            </p:nvSpPr>
            <p:spPr bwMode="auto">
              <a:xfrm>
                <a:off x="4224" y="2141"/>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43" name="Line 103"/>
              <p:cNvSpPr>
                <a:spLocks noChangeShapeType="1"/>
              </p:cNvSpPr>
              <p:nvPr/>
            </p:nvSpPr>
            <p:spPr bwMode="auto">
              <a:xfrm flipH="1">
                <a:off x="4224" y="2525"/>
                <a:ext cx="240" cy="19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44" name="Line 104"/>
              <p:cNvSpPr>
                <a:spLocks noChangeShapeType="1"/>
              </p:cNvSpPr>
              <p:nvPr/>
            </p:nvSpPr>
            <p:spPr bwMode="auto">
              <a:xfrm>
                <a:off x="4656" y="2477"/>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45" name="Line 105"/>
              <p:cNvSpPr>
                <a:spLocks noChangeShapeType="1"/>
              </p:cNvSpPr>
              <p:nvPr/>
            </p:nvSpPr>
            <p:spPr bwMode="auto">
              <a:xfrm flipV="1">
                <a:off x="5088" y="2187"/>
                <a:ext cx="240" cy="1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46" name="Line 106"/>
              <p:cNvSpPr>
                <a:spLocks noChangeShapeType="1"/>
              </p:cNvSpPr>
              <p:nvPr/>
            </p:nvSpPr>
            <p:spPr bwMode="auto">
              <a:xfrm>
                <a:off x="5088" y="2534"/>
                <a:ext cx="240" cy="14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47" name="Text Box 107"/>
              <p:cNvSpPr txBox="1">
                <a:spLocks noChangeArrowheads="1"/>
              </p:cNvSpPr>
              <p:nvPr/>
            </p:nvSpPr>
            <p:spPr bwMode="auto">
              <a:xfrm>
                <a:off x="3936" y="2044"/>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48" name="Text Box 108"/>
              <p:cNvSpPr txBox="1">
                <a:spLocks noChangeArrowheads="1"/>
              </p:cNvSpPr>
              <p:nvPr/>
            </p:nvSpPr>
            <p:spPr bwMode="auto">
              <a:xfrm>
                <a:off x="3936" y="2620"/>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4T</a:t>
                </a:r>
              </a:p>
            </p:txBody>
          </p:sp>
          <p:sp>
            <p:nvSpPr>
              <p:cNvPr id="163949" name="Text Box 109"/>
              <p:cNvSpPr txBox="1">
                <a:spLocks noChangeArrowheads="1"/>
              </p:cNvSpPr>
              <p:nvPr/>
            </p:nvSpPr>
            <p:spPr bwMode="auto">
              <a:xfrm>
                <a:off x="5328" y="2631"/>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A3</a:t>
                </a:r>
              </a:p>
            </p:txBody>
          </p:sp>
          <p:sp>
            <p:nvSpPr>
              <p:cNvPr id="163950" name="Text Box 110"/>
              <p:cNvSpPr txBox="1">
                <a:spLocks noChangeArrowheads="1"/>
              </p:cNvSpPr>
              <p:nvPr/>
            </p:nvSpPr>
            <p:spPr bwMode="auto">
              <a:xfrm>
                <a:off x="5328" y="2054"/>
                <a:ext cx="33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grpSp>
            <p:nvGrpSpPr>
              <p:cNvPr id="99506" name="Group 111"/>
              <p:cNvGrpSpPr>
                <a:grpSpLocks/>
              </p:cNvGrpSpPr>
              <p:nvPr/>
            </p:nvGrpSpPr>
            <p:grpSpPr bwMode="auto">
              <a:xfrm>
                <a:off x="4416" y="2332"/>
                <a:ext cx="720" cy="373"/>
                <a:chOff x="528" y="1334"/>
                <a:chExt cx="720" cy="373"/>
              </a:xfrm>
            </p:grpSpPr>
            <p:sp>
              <p:nvSpPr>
                <p:cNvPr id="163952" name="Text Box 112"/>
                <p:cNvSpPr txBox="1">
                  <a:spLocks noChangeArrowheads="1"/>
                </p:cNvSpPr>
                <p:nvPr/>
              </p:nvSpPr>
              <p:spPr bwMode="auto">
                <a:xfrm>
                  <a:off x="528" y="1334"/>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53" name="Text Box 113"/>
                <p:cNvSpPr txBox="1">
                  <a:spLocks noChangeArrowheads="1"/>
                </p:cNvSpPr>
                <p:nvPr/>
              </p:nvSpPr>
              <p:spPr bwMode="auto">
                <a:xfrm>
                  <a:off x="1008" y="1334"/>
                  <a:ext cx="24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grpSp>
      <p:grpSp>
        <p:nvGrpSpPr>
          <p:cNvPr id="164045" name="Group 205"/>
          <p:cNvGrpSpPr>
            <a:grpSpLocks/>
          </p:cNvGrpSpPr>
          <p:nvPr/>
        </p:nvGrpSpPr>
        <p:grpSpPr bwMode="auto">
          <a:xfrm>
            <a:off x="0" y="2354263"/>
            <a:ext cx="8991600" cy="1227137"/>
            <a:chOff x="0" y="2544"/>
            <a:chExt cx="5664" cy="979"/>
          </a:xfrm>
        </p:grpSpPr>
        <p:grpSp>
          <p:nvGrpSpPr>
            <p:cNvPr id="99455" name="Group 133"/>
            <p:cNvGrpSpPr>
              <a:grpSpLocks/>
            </p:cNvGrpSpPr>
            <p:nvPr/>
          </p:nvGrpSpPr>
          <p:grpSpPr bwMode="auto">
            <a:xfrm>
              <a:off x="0" y="2544"/>
              <a:ext cx="1776" cy="903"/>
              <a:chOff x="0" y="2544"/>
              <a:chExt cx="1776" cy="903"/>
            </a:xfrm>
          </p:grpSpPr>
          <p:grpSp>
            <p:nvGrpSpPr>
              <p:cNvPr id="99481" name="Group 132"/>
              <p:cNvGrpSpPr>
                <a:grpSpLocks/>
              </p:cNvGrpSpPr>
              <p:nvPr/>
            </p:nvGrpSpPr>
            <p:grpSpPr bwMode="auto">
              <a:xfrm>
                <a:off x="48" y="2544"/>
                <a:ext cx="1728" cy="903"/>
                <a:chOff x="48" y="2544"/>
                <a:chExt cx="1728" cy="903"/>
              </a:xfrm>
            </p:grpSpPr>
            <p:sp>
              <p:nvSpPr>
                <p:cNvPr id="163957" name="Text Box 117"/>
                <p:cNvSpPr txBox="1">
                  <a:spLocks noChangeArrowheads="1"/>
                </p:cNvSpPr>
                <p:nvPr/>
              </p:nvSpPr>
              <p:spPr bwMode="auto">
                <a:xfrm>
                  <a:off x="528" y="2842"/>
                  <a:ext cx="24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58" name="Text Box 118"/>
                <p:cNvSpPr txBox="1">
                  <a:spLocks noChangeArrowheads="1"/>
                </p:cNvSpPr>
                <p:nvPr/>
              </p:nvSpPr>
              <p:spPr bwMode="auto">
                <a:xfrm>
                  <a:off x="1008" y="2842"/>
                  <a:ext cx="24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p>
              </p:txBody>
            </p:sp>
            <p:sp>
              <p:nvSpPr>
                <p:cNvPr id="163959" name="Line 119"/>
                <p:cNvSpPr>
                  <a:spLocks noChangeShapeType="1"/>
                </p:cNvSpPr>
                <p:nvPr/>
              </p:nvSpPr>
              <p:spPr bwMode="auto">
                <a:xfrm>
                  <a:off x="336" y="2642"/>
                  <a:ext cx="240" cy="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60" name="Line 120"/>
                <p:cNvSpPr>
                  <a:spLocks noChangeShapeType="1"/>
                </p:cNvSpPr>
                <p:nvPr/>
              </p:nvSpPr>
              <p:spPr bwMode="auto">
                <a:xfrm flipH="1">
                  <a:off x="336" y="3025"/>
                  <a:ext cx="240" cy="1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61" name="Line 121"/>
                <p:cNvSpPr>
                  <a:spLocks noChangeShapeType="1"/>
                </p:cNvSpPr>
                <p:nvPr/>
              </p:nvSpPr>
              <p:spPr bwMode="auto">
                <a:xfrm>
                  <a:off x="768" y="2977"/>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62" name="Line 122"/>
                <p:cNvSpPr>
                  <a:spLocks noChangeShapeType="1"/>
                </p:cNvSpPr>
                <p:nvPr/>
              </p:nvSpPr>
              <p:spPr bwMode="auto">
                <a:xfrm flipV="1">
                  <a:off x="1200" y="2688"/>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63" name="Line 123"/>
                <p:cNvSpPr>
                  <a:spLocks noChangeShapeType="1"/>
                </p:cNvSpPr>
                <p:nvPr/>
              </p:nvSpPr>
              <p:spPr bwMode="auto">
                <a:xfrm>
                  <a:off x="1200" y="3034"/>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64" name="Text Box 124"/>
                <p:cNvSpPr txBox="1">
                  <a:spLocks noChangeArrowheads="1"/>
                </p:cNvSpPr>
                <p:nvPr/>
              </p:nvSpPr>
              <p:spPr bwMode="auto">
                <a:xfrm>
                  <a:off x="48" y="2544"/>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65" name="Text Box 125"/>
                <p:cNvSpPr txBox="1">
                  <a:spLocks noChangeArrowheads="1"/>
                </p:cNvSpPr>
                <p:nvPr/>
              </p:nvSpPr>
              <p:spPr bwMode="auto">
                <a:xfrm>
                  <a:off x="48" y="3120"/>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2A</a:t>
                  </a:r>
                </a:p>
              </p:txBody>
            </p:sp>
            <p:sp>
              <p:nvSpPr>
                <p:cNvPr id="163966" name="Text Box 126"/>
                <p:cNvSpPr txBox="1">
                  <a:spLocks noChangeArrowheads="1"/>
                </p:cNvSpPr>
                <p:nvPr/>
              </p:nvSpPr>
              <p:spPr bwMode="auto">
                <a:xfrm>
                  <a:off x="1440" y="3130"/>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C4</a:t>
                  </a:r>
                </a:p>
              </p:txBody>
            </p:sp>
            <p:sp>
              <p:nvSpPr>
                <p:cNvPr id="163967" name="Text Box 127"/>
                <p:cNvSpPr txBox="1">
                  <a:spLocks noChangeArrowheads="1"/>
                </p:cNvSpPr>
                <p:nvPr/>
              </p:nvSpPr>
              <p:spPr bwMode="auto">
                <a:xfrm>
                  <a:off x="1440" y="2554"/>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T3</a:t>
                  </a:r>
                </a:p>
              </p:txBody>
            </p:sp>
          </p:grpSp>
          <p:sp>
            <p:nvSpPr>
              <p:cNvPr id="163968" name="Oval 128"/>
              <p:cNvSpPr>
                <a:spLocks noChangeArrowheads="1"/>
              </p:cNvSpPr>
              <p:nvPr/>
            </p:nvSpPr>
            <p:spPr bwMode="auto">
              <a:xfrm>
                <a:off x="0" y="2804"/>
                <a:ext cx="240" cy="242"/>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4</a:t>
                </a:r>
              </a:p>
            </p:txBody>
          </p:sp>
        </p:grpSp>
        <p:grpSp>
          <p:nvGrpSpPr>
            <p:cNvPr id="99456" name="Group 146"/>
            <p:cNvGrpSpPr>
              <a:grpSpLocks/>
            </p:cNvGrpSpPr>
            <p:nvPr/>
          </p:nvGrpSpPr>
          <p:grpSpPr bwMode="auto">
            <a:xfrm>
              <a:off x="1968" y="2592"/>
              <a:ext cx="1728" cy="903"/>
              <a:chOff x="1968" y="2592"/>
              <a:chExt cx="1728" cy="903"/>
            </a:xfrm>
          </p:grpSpPr>
          <p:sp>
            <p:nvSpPr>
              <p:cNvPr id="163975" name="Line 135"/>
              <p:cNvSpPr>
                <a:spLocks noChangeShapeType="1"/>
              </p:cNvSpPr>
              <p:nvPr/>
            </p:nvSpPr>
            <p:spPr bwMode="auto">
              <a:xfrm>
                <a:off x="2256" y="2690"/>
                <a:ext cx="240" cy="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76" name="Line 136"/>
              <p:cNvSpPr>
                <a:spLocks noChangeShapeType="1"/>
              </p:cNvSpPr>
              <p:nvPr/>
            </p:nvSpPr>
            <p:spPr bwMode="auto">
              <a:xfrm flipH="1">
                <a:off x="2256" y="3073"/>
                <a:ext cx="240" cy="1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77" name="Line 137"/>
              <p:cNvSpPr>
                <a:spLocks noChangeShapeType="1"/>
              </p:cNvSpPr>
              <p:nvPr/>
            </p:nvSpPr>
            <p:spPr bwMode="auto">
              <a:xfrm>
                <a:off x="2688" y="3025"/>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78" name="Line 138"/>
              <p:cNvSpPr>
                <a:spLocks noChangeShapeType="1"/>
              </p:cNvSpPr>
              <p:nvPr/>
            </p:nvSpPr>
            <p:spPr bwMode="auto">
              <a:xfrm flipV="1">
                <a:off x="3120" y="2737"/>
                <a:ext cx="240" cy="1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79" name="Line 139"/>
              <p:cNvSpPr>
                <a:spLocks noChangeShapeType="1"/>
              </p:cNvSpPr>
              <p:nvPr/>
            </p:nvSpPr>
            <p:spPr bwMode="auto">
              <a:xfrm>
                <a:off x="3120" y="3082"/>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80" name="Text Box 140"/>
              <p:cNvSpPr txBox="1">
                <a:spLocks noChangeArrowheads="1"/>
              </p:cNvSpPr>
              <p:nvPr/>
            </p:nvSpPr>
            <p:spPr bwMode="auto">
              <a:xfrm>
                <a:off x="1968" y="2592"/>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81" name="Text Box 141"/>
              <p:cNvSpPr txBox="1">
                <a:spLocks noChangeArrowheads="1"/>
              </p:cNvSpPr>
              <p:nvPr/>
            </p:nvSpPr>
            <p:spPr bwMode="auto">
              <a:xfrm>
                <a:off x="1968" y="3168"/>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3T</a:t>
                </a:r>
              </a:p>
            </p:txBody>
          </p:sp>
          <p:sp>
            <p:nvSpPr>
              <p:cNvPr id="163982" name="Text Box 142"/>
              <p:cNvSpPr txBox="1">
                <a:spLocks noChangeArrowheads="1"/>
              </p:cNvSpPr>
              <p:nvPr/>
            </p:nvSpPr>
            <p:spPr bwMode="auto">
              <a:xfrm>
                <a:off x="3360" y="3179"/>
                <a:ext cx="336"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C4</a:t>
                </a:r>
              </a:p>
            </p:txBody>
          </p:sp>
          <p:sp>
            <p:nvSpPr>
              <p:cNvPr id="163983" name="Text Box 143"/>
              <p:cNvSpPr txBox="1">
                <a:spLocks noChangeArrowheads="1"/>
              </p:cNvSpPr>
              <p:nvPr/>
            </p:nvSpPr>
            <p:spPr bwMode="auto">
              <a:xfrm>
                <a:off x="3360" y="2602"/>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A2</a:t>
                </a:r>
              </a:p>
            </p:txBody>
          </p:sp>
          <p:sp>
            <p:nvSpPr>
              <p:cNvPr id="163984" name="Text Box 144"/>
              <p:cNvSpPr txBox="1">
                <a:spLocks noChangeArrowheads="1"/>
              </p:cNvSpPr>
              <p:nvPr/>
            </p:nvSpPr>
            <p:spPr bwMode="auto">
              <a:xfrm>
                <a:off x="2448" y="2918"/>
                <a:ext cx="24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85" name="Text Box 145"/>
              <p:cNvSpPr txBox="1">
                <a:spLocks noChangeArrowheads="1"/>
              </p:cNvSpPr>
              <p:nvPr/>
            </p:nvSpPr>
            <p:spPr bwMode="auto">
              <a:xfrm>
                <a:off x="2928" y="2918"/>
                <a:ext cx="24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grpSp>
        <p:grpSp>
          <p:nvGrpSpPr>
            <p:cNvPr id="99457" name="Group 160"/>
            <p:cNvGrpSpPr>
              <a:grpSpLocks/>
            </p:cNvGrpSpPr>
            <p:nvPr/>
          </p:nvGrpSpPr>
          <p:grpSpPr bwMode="auto">
            <a:xfrm>
              <a:off x="3936" y="2620"/>
              <a:ext cx="1728" cy="903"/>
              <a:chOff x="3936" y="2620"/>
              <a:chExt cx="1728" cy="903"/>
            </a:xfrm>
          </p:grpSpPr>
          <p:sp>
            <p:nvSpPr>
              <p:cNvPr id="163988" name="Line 148"/>
              <p:cNvSpPr>
                <a:spLocks noChangeShapeType="1"/>
              </p:cNvSpPr>
              <p:nvPr/>
            </p:nvSpPr>
            <p:spPr bwMode="auto">
              <a:xfrm>
                <a:off x="4224" y="2718"/>
                <a:ext cx="240" cy="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89" name="Line 149"/>
              <p:cNvSpPr>
                <a:spLocks noChangeShapeType="1"/>
              </p:cNvSpPr>
              <p:nvPr/>
            </p:nvSpPr>
            <p:spPr bwMode="auto">
              <a:xfrm flipH="1">
                <a:off x="4224" y="3101"/>
                <a:ext cx="240" cy="1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90" name="Line 150"/>
              <p:cNvSpPr>
                <a:spLocks noChangeShapeType="1"/>
              </p:cNvSpPr>
              <p:nvPr/>
            </p:nvSpPr>
            <p:spPr bwMode="auto">
              <a:xfrm>
                <a:off x="4656" y="3053"/>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91" name="Line 151"/>
              <p:cNvSpPr>
                <a:spLocks noChangeShapeType="1"/>
              </p:cNvSpPr>
              <p:nvPr/>
            </p:nvSpPr>
            <p:spPr bwMode="auto">
              <a:xfrm flipV="1">
                <a:off x="5088" y="2764"/>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92" name="Line 152"/>
              <p:cNvSpPr>
                <a:spLocks noChangeShapeType="1"/>
              </p:cNvSpPr>
              <p:nvPr/>
            </p:nvSpPr>
            <p:spPr bwMode="auto">
              <a:xfrm>
                <a:off x="5088" y="3110"/>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993" name="Text Box 153"/>
              <p:cNvSpPr txBox="1">
                <a:spLocks noChangeArrowheads="1"/>
              </p:cNvSpPr>
              <p:nvPr/>
            </p:nvSpPr>
            <p:spPr bwMode="auto">
              <a:xfrm>
                <a:off x="3936" y="2620"/>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994" name="Text Box 154"/>
              <p:cNvSpPr txBox="1">
                <a:spLocks noChangeArrowheads="1"/>
              </p:cNvSpPr>
              <p:nvPr/>
            </p:nvSpPr>
            <p:spPr bwMode="auto">
              <a:xfrm>
                <a:off x="3936" y="3196"/>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4C</a:t>
                </a:r>
              </a:p>
            </p:txBody>
          </p:sp>
          <p:sp>
            <p:nvSpPr>
              <p:cNvPr id="163995" name="Text Box 155"/>
              <p:cNvSpPr txBox="1">
                <a:spLocks noChangeArrowheads="1"/>
              </p:cNvSpPr>
              <p:nvPr/>
            </p:nvSpPr>
            <p:spPr bwMode="auto">
              <a:xfrm>
                <a:off x="5328" y="3206"/>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T3</a:t>
                </a:r>
              </a:p>
            </p:txBody>
          </p:sp>
          <p:sp>
            <p:nvSpPr>
              <p:cNvPr id="163996" name="Text Box 156"/>
              <p:cNvSpPr txBox="1">
                <a:spLocks noChangeArrowheads="1"/>
              </p:cNvSpPr>
              <p:nvPr/>
            </p:nvSpPr>
            <p:spPr bwMode="auto">
              <a:xfrm>
                <a:off x="5328" y="2630"/>
                <a:ext cx="33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A2</a:t>
                </a:r>
              </a:p>
            </p:txBody>
          </p:sp>
          <p:grpSp>
            <p:nvGrpSpPr>
              <p:cNvPr id="99467" name="Group 157"/>
              <p:cNvGrpSpPr>
                <a:grpSpLocks/>
              </p:cNvGrpSpPr>
              <p:nvPr/>
            </p:nvGrpSpPr>
            <p:grpSpPr bwMode="auto">
              <a:xfrm>
                <a:off x="4416" y="2908"/>
                <a:ext cx="720" cy="316"/>
                <a:chOff x="528" y="1334"/>
                <a:chExt cx="720" cy="316"/>
              </a:xfrm>
            </p:grpSpPr>
            <p:sp>
              <p:nvSpPr>
                <p:cNvPr id="163998" name="Text Box 158"/>
                <p:cNvSpPr txBox="1">
                  <a:spLocks noChangeArrowheads="1"/>
                </p:cNvSpPr>
                <p:nvPr/>
              </p:nvSpPr>
              <p:spPr bwMode="auto">
                <a:xfrm>
                  <a:off x="528" y="1331"/>
                  <a:ext cx="240"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999" name="Text Box 159"/>
                <p:cNvSpPr txBox="1">
                  <a:spLocks noChangeArrowheads="1"/>
                </p:cNvSpPr>
                <p:nvPr/>
              </p:nvSpPr>
              <p:spPr bwMode="auto">
                <a:xfrm>
                  <a:off x="1008" y="1331"/>
                  <a:ext cx="240"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grpSp>
        </p:grpSp>
      </p:grpSp>
      <p:grpSp>
        <p:nvGrpSpPr>
          <p:cNvPr id="164071" name="Group 231"/>
          <p:cNvGrpSpPr>
            <a:grpSpLocks/>
          </p:cNvGrpSpPr>
          <p:nvPr/>
        </p:nvGrpSpPr>
        <p:grpSpPr bwMode="auto">
          <a:xfrm>
            <a:off x="0" y="1184275"/>
            <a:ext cx="8991600" cy="1177925"/>
            <a:chOff x="0" y="3388"/>
            <a:chExt cx="5664" cy="1029"/>
          </a:xfrm>
        </p:grpSpPr>
        <p:grpSp>
          <p:nvGrpSpPr>
            <p:cNvPr id="99416" name="Group 177"/>
            <p:cNvGrpSpPr>
              <a:grpSpLocks/>
            </p:cNvGrpSpPr>
            <p:nvPr/>
          </p:nvGrpSpPr>
          <p:grpSpPr bwMode="auto">
            <a:xfrm>
              <a:off x="0" y="3388"/>
              <a:ext cx="1776" cy="933"/>
              <a:chOff x="0" y="3388"/>
              <a:chExt cx="1776" cy="933"/>
            </a:xfrm>
          </p:grpSpPr>
          <p:grpSp>
            <p:nvGrpSpPr>
              <p:cNvPr id="99442" name="Group 176"/>
              <p:cNvGrpSpPr>
                <a:grpSpLocks/>
              </p:cNvGrpSpPr>
              <p:nvPr/>
            </p:nvGrpSpPr>
            <p:grpSpPr bwMode="auto">
              <a:xfrm>
                <a:off x="48" y="3388"/>
                <a:ext cx="1728" cy="933"/>
                <a:chOff x="48" y="3388"/>
                <a:chExt cx="1728" cy="933"/>
              </a:xfrm>
            </p:grpSpPr>
            <p:sp>
              <p:nvSpPr>
                <p:cNvPr id="164004" name="Text Box 164"/>
                <p:cNvSpPr txBox="1">
                  <a:spLocks noChangeArrowheads="1"/>
                </p:cNvSpPr>
                <p:nvPr/>
              </p:nvSpPr>
              <p:spPr bwMode="auto">
                <a:xfrm>
                  <a:off x="528" y="3686"/>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05" name="Text Box 165"/>
                <p:cNvSpPr txBox="1">
                  <a:spLocks noChangeArrowheads="1"/>
                </p:cNvSpPr>
                <p:nvPr/>
              </p:nvSpPr>
              <p:spPr bwMode="auto">
                <a:xfrm>
                  <a:off x="1008" y="3686"/>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a:t>
                  </a:r>
                </a:p>
              </p:txBody>
            </p:sp>
            <p:sp>
              <p:nvSpPr>
                <p:cNvPr id="164006" name="Line 166"/>
                <p:cNvSpPr>
                  <a:spLocks noChangeShapeType="1"/>
                </p:cNvSpPr>
                <p:nvPr/>
              </p:nvSpPr>
              <p:spPr bwMode="auto">
                <a:xfrm>
                  <a:off x="336" y="3485"/>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07" name="Line 167"/>
                <p:cNvSpPr>
                  <a:spLocks noChangeShapeType="1"/>
                </p:cNvSpPr>
                <p:nvPr/>
              </p:nvSpPr>
              <p:spPr bwMode="auto">
                <a:xfrm flipH="1">
                  <a:off x="336" y="3869"/>
                  <a:ext cx="240" cy="1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08" name="Line 168"/>
                <p:cNvSpPr>
                  <a:spLocks noChangeShapeType="1"/>
                </p:cNvSpPr>
                <p:nvPr/>
              </p:nvSpPr>
              <p:spPr bwMode="auto">
                <a:xfrm>
                  <a:off x="768" y="3821"/>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09" name="Line 169"/>
                <p:cNvSpPr>
                  <a:spLocks noChangeShapeType="1"/>
                </p:cNvSpPr>
                <p:nvPr/>
              </p:nvSpPr>
              <p:spPr bwMode="auto">
                <a:xfrm flipV="1">
                  <a:off x="1200" y="3534"/>
                  <a:ext cx="240" cy="1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10" name="Line 170"/>
                <p:cNvSpPr>
                  <a:spLocks noChangeShapeType="1"/>
                </p:cNvSpPr>
                <p:nvPr/>
              </p:nvSpPr>
              <p:spPr bwMode="auto">
                <a:xfrm>
                  <a:off x="1200" y="3878"/>
                  <a:ext cx="24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11" name="Text Box 171"/>
                <p:cNvSpPr txBox="1">
                  <a:spLocks noChangeArrowheads="1"/>
                </p:cNvSpPr>
                <p:nvPr/>
              </p:nvSpPr>
              <p:spPr bwMode="auto">
                <a:xfrm>
                  <a:off x="48" y="3388"/>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012" name="Text Box 172"/>
                <p:cNvSpPr txBox="1">
                  <a:spLocks noChangeArrowheads="1"/>
                </p:cNvSpPr>
                <p:nvPr/>
              </p:nvSpPr>
              <p:spPr bwMode="auto">
                <a:xfrm>
                  <a:off x="48" y="3964"/>
                  <a:ext cx="336" cy="349"/>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2G</a:t>
                  </a:r>
                </a:p>
              </p:txBody>
            </p:sp>
            <p:sp>
              <p:nvSpPr>
                <p:cNvPr id="164013" name="Text Box 173"/>
                <p:cNvSpPr txBox="1">
                  <a:spLocks noChangeArrowheads="1"/>
                </p:cNvSpPr>
                <p:nvPr/>
              </p:nvSpPr>
              <p:spPr bwMode="auto">
                <a:xfrm>
                  <a:off x="1440" y="3975"/>
                  <a:ext cx="336" cy="34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A4</a:t>
                  </a:r>
                </a:p>
              </p:txBody>
            </p:sp>
            <p:sp>
              <p:nvSpPr>
                <p:cNvPr id="164014" name="Text Box 174"/>
                <p:cNvSpPr txBox="1">
                  <a:spLocks noChangeArrowheads="1"/>
                </p:cNvSpPr>
                <p:nvPr/>
              </p:nvSpPr>
              <p:spPr bwMode="auto">
                <a:xfrm>
                  <a:off x="1440" y="3398"/>
                  <a:ext cx="336" cy="34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A3</a:t>
                  </a:r>
                </a:p>
              </p:txBody>
            </p:sp>
          </p:grpSp>
          <p:sp>
            <p:nvSpPr>
              <p:cNvPr id="164015" name="Oval 175"/>
              <p:cNvSpPr>
                <a:spLocks noChangeArrowheads="1"/>
              </p:cNvSpPr>
              <p:nvPr/>
            </p:nvSpPr>
            <p:spPr bwMode="auto">
              <a:xfrm>
                <a:off x="0" y="3649"/>
                <a:ext cx="240" cy="240"/>
              </a:xfrm>
              <a:prstGeom prst="ellipse">
                <a:avLst/>
              </a:prstGeom>
              <a:solidFill>
                <a:schemeClr val="accent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5</a:t>
                </a:r>
              </a:p>
            </p:txBody>
          </p:sp>
        </p:grpSp>
        <p:grpSp>
          <p:nvGrpSpPr>
            <p:cNvPr id="99417" name="Group 190"/>
            <p:cNvGrpSpPr>
              <a:grpSpLocks/>
            </p:cNvGrpSpPr>
            <p:nvPr/>
          </p:nvGrpSpPr>
          <p:grpSpPr bwMode="auto">
            <a:xfrm>
              <a:off x="1968" y="3437"/>
              <a:ext cx="1728" cy="931"/>
              <a:chOff x="1968" y="3437"/>
              <a:chExt cx="1728" cy="931"/>
            </a:xfrm>
          </p:grpSpPr>
          <p:sp>
            <p:nvSpPr>
              <p:cNvPr id="164019" name="Line 179"/>
              <p:cNvSpPr>
                <a:spLocks noChangeShapeType="1"/>
              </p:cNvSpPr>
              <p:nvPr/>
            </p:nvSpPr>
            <p:spPr bwMode="auto">
              <a:xfrm>
                <a:off x="2256" y="3532"/>
                <a:ext cx="240" cy="2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20" name="Line 180"/>
              <p:cNvSpPr>
                <a:spLocks noChangeShapeType="1"/>
              </p:cNvSpPr>
              <p:nvPr/>
            </p:nvSpPr>
            <p:spPr bwMode="auto">
              <a:xfrm flipH="1">
                <a:off x="2256" y="3916"/>
                <a:ext cx="240" cy="19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21" name="Line 181"/>
              <p:cNvSpPr>
                <a:spLocks noChangeShapeType="1"/>
              </p:cNvSpPr>
              <p:nvPr/>
            </p:nvSpPr>
            <p:spPr bwMode="auto">
              <a:xfrm>
                <a:off x="2688" y="3869"/>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22" name="Line 182"/>
              <p:cNvSpPr>
                <a:spLocks noChangeShapeType="1"/>
              </p:cNvSpPr>
              <p:nvPr/>
            </p:nvSpPr>
            <p:spPr bwMode="auto">
              <a:xfrm flipV="1">
                <a:off x="3120" y="3581"/>
                <a:ext cx="240" cy="1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23" name="Line 183"/>
              <p:cNvSpPr>
                <a:spLocks noChangeShapeType="1"/>
              </p:cNvSpPr>
              <p:nvPr/>
            </p:nvSpPr>
            <p:spPr bwMode="auto">
              <a:xfrm>
                <a:off x="3120" y="3926"/>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24" name="Text Box 184"/>
              <p:cNvSpPr txBox="1">
                <a:spLocks noChangeArrowheads="1"/>
              </p:cNvSpPr>
              <p:nvPr/>
            </p:nvSpPr>
            <p:spPr bwMode="auto">
              <a:xfrm>
                <a:off x="1968" y="3437"/>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025" name="Text Box 185"/>
              <p:cNvSpPr txBox="1">
                <a:spLocks noChangeArrowheads="1"/>
              </p:cNvSpPr>
              <p:nvPr/>
            </p:nvSpPr>
            <p:spPr bwMode="auto">
              <a:xfrm>
                <a:off x="1968" y="4012"/>
                <a:ext cx="336" cy="34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3A</a:t>
                </a:r>
              </a:p>
            </p:txBody>
          </p:sp>
          <p:sp>
            <p:nvSpPr>
              <p:cNvPr id="164026" name="Text Box 186"/>
              <p:cNvSpPr txBox="1">
                <a:spLocks noChangeArrowheads="1"/>
              </p:cNvSpPr>
              <p:nvPr/>
            </p:nvSpPr>
            <p:spPr bwMode="auto">
              <a:xfrm>
                <a:off x="3360" y="4022"/>
                <a:ext cx="336" cy="34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A4</a:t>
                </a:r>
              </a:p>
            </p:txBody>
          </p:sp>
          <p:sp>
            <p:nvSpPr>
              <p:cNvPr id="164027" name="Text Box 187"/>
              <p:cNvSpPr txBox="1">
                <a:spLocks noChangeArrowheads="1"/>
              </p:cNvSpPr>
              <p:nvPr/>
            </p:nvSpPr>
            <p:spPr bwMode="auto">
              <a:xfrm>
                <a:off x="3360" y="3445"/>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sp>
            <p:nvSpPr>
              <p:cNvPr id="164028" name="Text Box 188"/>
              <p:cNvSpPr txBox="1">
                <a:spLocks noChangeArrowheads="1"/>
              </p:cNvSpPr>
              <p:nvPr/>
            </p:nvSpPr>
            <p:spPr bwMode="auto">
              <a:xfrm>
                <a:off x="2448" y="3762"/>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29" name="Text Box 189"/>
              <p:cNvSpPr txBox="1">
                <a:spLocks noChangeArrowheads="1"/>
              </p:cNvSpPr>
              <p:nvPr/>
            </p:nvSpPr>
            <p:spPr bwMode="auto">
              <a:xfrm>
                <a:off x="2928" y="3762"/>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nvGrpSpPr>
            <p:cNvPr id="99418" name="Group 204"/>
            <p:cNvGrpSpPr>
              <a:grpSpLocks/>
            </p:cNvGrpSpPr>
            <p:nvPr/>
          </p:nvGrpSpPr>
          <p:grpSpPr bwMode="auto">
            <a:xfrm>
              <a:off x="3936" y="3484"/>
              <a:ext cx="1728" cy="933"/>
              <a:chOff x="3936" y="3484"/>
              <a:chExt cx="1728" cy="933"/>
            </a:xfrm>
          </p:grpSpPr>
          <p:sp>
            <p:nvSpPr>
              <p:cNvPr id="164032" name="Line 192"/>
              <p:cNvSpPr>
                <a:spLocks noChangeShapeType="1"/>
              </p:cNvSpPr>
              <p:nvPr/>
            </p:nvSpPr>
            <p:spPr bwMode="auto">
              <a:xfrm>
                <a:off x="4224" y="3581"/>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33" name="Line 193"/>
              <p:cNvSpPr>
                <a:spLocks noChangeShapeType="1"/>
              </p:cNvSpPr>
              <p:nvPr/>
            </p:nvSpPr>
            <p:spPr bwMode="auto">
              <a:xfrm flipH="1">
                <a:off x="4224" y="3965"/>
                <a:ext cx="240" cy="1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34" name="Line 194"/>
              <p:cNvSpPr>
                <a:spLocks noChangeShapeType="1"/>
              </p:cNvSpPr>
              <p:nvPr/>
            </p:nvSpPr>
            <p:spPr bwMode="auto">
              <a:xfrm>
                <a:off x="4656" y="3916"/>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35" name="Line 195"/>
              <p:cNvSpPr>
                <a:spLocks noChangeShapeType="1"/>
              </p:cNvSpPr>
              <p:nvPr/>
            </p:nvSpPr>
            <p:spPr bwMode="auto">
              <a:xfrm flipV="1">
                <a:off x="5088" y="3629"/>
                <a:ext cx="240" cy="19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36" name="Line 196"/>
              <p:cNvSpPr>
                <a:spLocks noChangeShapeType="1"/>
              </p:cNvSpPr>
              <p:nvPr/>
            </p:nvSpPr>
            <p:spPr bwMode="auto">
              <a:xfrm>
                <a:off x="5088" y="3973"/>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37" name="Text Box 197"/>
              <p:cNvSpPr txBox="1">
                <a:spLocks noChangeArrowheads="1"/>
              </p:cNvSpPr>
              <p:nvPr/>
            </p:nvSpPr>
            <p:spPr bwMode="auto">
              <a:xfrm>
                <a:off x="3936" y="3484"/>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038" name="Text Box 198"/>
              <p:cNvSpPr txBox="1">
                <a:spLocks noChangeArrowheads="1"/>
              </p:cNvSpPr>
              <p:nvPr/>
            </p:nvSpPr>
            <p:spPr bwMode="auto">
              <a:xfrm>
                <a:off x="3936" y="4059"/>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4A</a:t>
                </a:r>
              </a:p>
            </p:txBody>
          </p:sp>
          <p:sp>
            <p:nvSpPr>
              <p:cNvPr id="164039" name="Text Box 199"/>
              <p:cNvSpPr txBox="1">
                <a:spLocks noChangeArrowheads="1"/>
              </p:cNvSpPr>
              <p:nvPr/>
            </p:nvSpPr>
            <p:spPr bwMode="auto">
              <a:xfrm>
                <a:off x="5328" y="4070"/>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A3</a:t>
                </a:r>
              </a:p>
            </p:txBody>
          </p:sp>
          <p:sp>
            <p:nvSpPr>
              <p:cNvPr id="164040" name="Text Box 200"/>
              <p:cNvSpPr txBox="1">
                <a:spLocks noChangeArrowheads="1"/>
              </p:cNvSpPr>
              <p:nvPr/>
            </p:nvSpPr>
            <p:spPr bwMode="auto">
              <a:xfrm>
                <a:off x="5328" y="3492"/>
                <a:ext cx="336"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grpSp>
            <p:nvGrpSpPr>
              <p:cNvPr id="99428" name="Group 201"/>
              <p:cNvGrpSpPr>
                <a:grpSpLocks/>
              </p:cNvGrpSpPr>
              <p:nvPr/>
            </p:nvGrpSpPr>
            <p:grpSpPr bwMode="auto">
              <a:xfrm>
                <a:off x="4416" y="3772"/>
                <a:ext cx="720" cy="347"/>
                <a:chOff x="528" y="1334"/>
                <a:chExt cx="720" cy="347"/>
              </a:xfrm>
            </p:grpSpPr>
            <p:sp>
              <p:nvSpPr>
                <p:cNvPr id="164042" name="Text Box 202"/>
                <p:cNvSpPr txBox="1">
                  <a:spLocks noChangeArrowheads="1"/>
                </p:cNvSpPr>
                <p:nvPr/>
              </p:nvSpPr>
              <p:spPr bwMode="auto">
                <a:xfrm>
                  <a:off x="528" y="1334"/>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43" name="Text Box 203"/>
                <p:cNvSpPr txBox="1">
                  <a:spLocks noChangeArrowheads="1"/>
                </p:cNvSpPr>
                <p:nvPr/>
              </p:nvSpPr>
              <p:spPr bwMode="auto">
                <a:xfrm>
                  <a:off x="1008" y="1334"/>
                  <a:ext cx="240" cy="34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grpSp>
      </p:grpSp>
      <p:grpSp>
        <p:nvGrpSpPr>
          <p:cNvPr id="99333" name="Group 232"/>
          <p:cNvGrpSpPr>
            <a:grpSpLocks/>
          </p:cNvGrpSpPr>
          <p:nvPr/>
        </p:nvGrpSpPr>
        <p:grpSpPr bwMode="auto">
          <a:xfrm>
            <a:off x="0" y="5835650"/>
            <a:ext cx="8991600" cy="1022350"/>
            <a:chOff x="0" y="76"/>
            <a:chExt cx="5664" cy="644"/>
          </a:xfrm>
        </p:grpSpPr>
        <p:sp>
          <p:nvSpPr>
            <p:cNvPr id="163855" name="Oval 15"/>
            <p:cNvSpPr>
              <a:spLocks noChangeArrowheads="1"/>
            </p:cNvSpPr>
            <p:nvPr/>
          </p:nvSpPr>
          <p:spPr bwMode="auto">
            <a:xfrm>
              <a:off x="0" y="288"/>
              <a:ext cx="240" cy="240"/>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1</a:t>
              </a:r>
            </a:p>
          </p:txBody>
        </p:sp>
        <p:grpSp>
          <p:nvGrpSpPr>
            <p:cNvPr id="99379" name="Group 230"/>
            <p:cNvGrpSpPr>
              <a:grpSpLocks/>
            </p:cNvGrpSpPr>
            <p:nvPr/>
          </p:nvGrpSpPr>
          <p:grpSpPr bwMode="auto">
            <a:xfrm>
              <a:off x="48" y="76"/>
              <a:ext cx="5616" cy="644"/>
              <a:chOff x="48" y="76"/>
              <a:chExt cx="5616" cy="974"/>
            </a:xfrm>
          </p:grpSpPr>
          <p:grpSp>
            <p:nvGrpSpPr>
              <p:cNvPr id="99380" name="Group 14"/>
              <p:cNvGrpSpPr>
                <a:grpSpLocks/>
              </p:cNvGrpSpPr>
              <p:nvPr/>
            </p:nvGrpSpPr>
            <p:grpSpPr bwMode="auto">
              <a:xfrm>
                <a:off x="48" y="87"/>
                <a:ext cx="1728" cy="963"/>
                <a:chOff x="144" y="87"/>
                <a:chExt cx="1728" cy="963"/>
              </a:xfrm>
            </p:grpSpPr>
            <p:sp>
              <p:nvSpPr>
                <p:cNvPr id="163842" name="Line 2"/>
                <p:cNvSpPr>
                  <a:spLocks noChangeShapeType="1"/>
                </p:cNvSpPr>
                <p:nvPr/>
              </p:nvSpPr>
              <p:spPr bwMode="auto">
                <a:xfrm>
                  <a:off x="432" y="191"/>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43" name="Line 3"/>
                <p:cNvSpPr>
                  <a:spLocks noChangeShapeType="1"/>
                </p:cNvSpPr>
                <p:nvPr/>
              </p:nvSpPr>
              <p:spPr bwMode="auto">
                <a:xfrm flipH="1">
                  <a:off x="432" y="575"/>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44" name="Text Box 4"/>
                <p:cNvSpPr txBox="1">
                  <a:spLocks noChangeArrowheads="1"/>
                </p:cNvSpPr>
                <p:nvPr/>
              </p:nvSpPr>
              <p:spPr bwMode="auto">
                <a:xfrm>
                  <a:off x="624" y="383"/>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845" name="Line 5"/>
                <p:cNvSpPr>
                  <a:spLocks noChangeShapeType="1"/>
                </p:cNvSpPr>
                <p:nvPr/>
              </p:nvSpPr>
              <p:spPr bwMode="auto">
                <a:xfrm>
                  <a:off x="864" y="52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46" name="Text Box 6"/>
                <p:cNvSpPr txBox="1">
                  <a:spLocks noChangeArrowheads="1"/>
                </p:cNvSpPr>
                <p:nvPr/>
              </p:nvSpPr>
              <p:spPr bwMode="auto">
                <a:xfrm>
                  <a:off x="1104" y="383"/>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3848" name="Line 8"/>
                <p:cNvSpPr>
                  <a:spLocks noChangeShapeType="1"/>
                </p:cNvSpPr>
                <p:nvPr/>
              </p:nvSpPr>
              <p:spPr bwMode="auto">
                <a:xfrm flipV="1">
                  <a:off x="1296" y="239"/>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49" name="Line 9"/>
                <p:cNvSpPr>
                  <a:spLocks noChangeShapeType="1"/>
                </p:cNvSpPr>
                <p:nvPr/>
              </p:nvSpPr>
              <p:spPr bwMode="auto">
                <a:xfrm>
                  <a:off x="1296" y="575"/>
                  <a:ext cx="240" cy="1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3850" name="Text Box 10"/>
                <p:cNvSpPr txBox="1">
                  <a:spLocks noChangeArrowheads="1"/>
                </p:cNvSpPr>
                <p:nvPr/>
              </p:nvSpPr>
              <p:spPr bwMode="auto">
                <a:xfrm>
                  <a:off x="144" y="87"/>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3851" name="Text Box 11"/>
                <p:cNvSpPr txBox="1">
                  <a:spLocks noChangeArrowheads="1"/>
                </p:cNvSpPr>
                <p:nvPr/>
              </p:nvSpPr>
              <p:spPr bwMode="auto">
                <a:xfrm>
                  <a:off x="144" y="663"/>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2G</a:t>
                  </a:r>
                </a:p>
              </p:txBody>
            </p:sp>
            <p:sp>
              <p:nvSpPr>
                <p:cNvPr id="163852" name="Text Box 12"/>
                <p:cNvSpPr txBox="1">
                  <a:spLocks noChangeArrowheads="1"/>
                </p:cNvSpPr>
                <p:nvPr/>
              </p:nvSpPr>
              <p:spPr bwMode="auto">
                <a:xfrm>
                  <a:off x="1536" y="672"/>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G4</a:t>
                  </a:r>
                </a:p>
              </p:txBody>
            </p:sp>
            <p:sp>
              <p:nvSpPr>
                <p:cNvPr id="163853" name="Text Box 13"/>
                <p:cNvSpPr txBox="1">
                  <a:spLocks noChangeArrowheads="1"/>
                </p:cNvSpPr>
                <p:nvPr/>
              </p:nvSpPr>
              <p:spPr bwMode="auto">
                <a:xfrm>
                  <a:off x="1536" y="97"/>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G3</a:t>
                  </a:r>
                </a:p>
              </p:txBody>
            </p:sp>
          </p:grpSp>
          <p:grpSp>
            <p:nvGrpSpPr>
              <p:cNvPr id="99381" name="Group 206"/>
              <p:cNvGrpSpPr>
                <a:grpSpLocks/>
              </p:cNvGrpSpPr>
              <p:nvPr/>
            </p:nvGrpSpPr>
            <p:grpSpPr bwMode="auto">
              <a:xfrm>
                <a:off x="1968" y="76"/>
                <a:ext cx="1728" cy="963"/>
                <a:chOff x="144" y="86"/>
                <a:chExt cx="1728" cy="963"/>
              </a:xfrm>
            </p:grpSpPr>
            <p:sp>
              <p:nvSpPr>
                <p:cNvPr id="164047" name="Line 207"/>
                <p:cNvSpPr>
                  <a:spLocks noChangeShapeType="1"/>
                </p:cNvSpPr>
                <p:nvPr/>
              </p:nvSpPr>
              <p:spPr bwMode="auto">
                <a:xfrm>
                  <a:off x="432" y="192"/>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48" name="Line 208"/>
                <p:cNvSpPr>
                  <a:spLocks noChangeShapeType="1"/>
                </p:cNvSpPr>
                <p:nvPr/>
              </p:nvSpPr>
              <p:spPr bwMode="auto">
                <a:xfrm flipH="1">
                  <a:off x="432" y="576"/>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49" name="Text Box 209"/>
                <p:cNvSpPr txBox="1">
                  <a:spLocks noChangeArrowheads="1"/>
                </p:cNvSpPr>
                <p:nvPr/>
              </p:nvSpPr>
              <p:spPr bwMode="auto">
                <a:xfrm>
                  <a:off x="624" y="384"/>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50" name="Line 210"/>
                <p:cNvSpPr>
                  <a:spLocks noChangeShapeType="1"/>
                </p:cNvSpPr>
                <p:nvPr/>
              </p:nvSpPr>
              <p:spPr bwMode="auto">
                <a:xfrm>
                  <a:off x="864" y="52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51" name="Text Box 211"/>
                <p:cNvSpPr txBox="1">
                  <a:spLocks noChangeArrowheads="1"/>
                </p:cNvSpPr>
                <p:nvPr/>
              </p:nvSpPr>
              <p:spPr bwMode="auto">
                <a:xfrm>
                  <a:off x="1104" y="384"/>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52" name="Line 212"/>
                <p:cNvSpPr>
                  <a:spLocks noChangeShapeType="1"/>
                </p:cNvSpPr>
                <p:nvPr/>
              </p:nvSpPr>
              <p:spPr bwMode="auto">
                <a:xfrm flipV="1">
                  <a:off x="1296" y="240"/>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53" name="Line 213"/>
                <p:cNvSpPr>
                  <a:spLocks noChangeShapeType="1"/>
                </p:cNvSpPr>
                <p:nvPr/>
              </p:nvSpPr>
              <p:spPr bwMode="auto">
                <a:xfrm>
                  <a:off x="1296" y="576"/>
                  <a:ext cx="24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54" name="Text Box 214"/>
                <p:cNvSpPr txBox="1">
                  <a:spLocks noChangeArrowheads="1"/>
                </p:cNvSpPr>
                <p:nvPr/>
              </p:nvSpPr>
              <p:spPr bwMode="auto">
                <a:xfrm>
                  <a:off x="144" y="86"/>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055" name="Text Box 215"/>
                <p:cNvSpPr txBox="1">
                  <a:spLocks noChangeArrowheads="1"/>
                </p:cNvSpPr>
                <p:nvPr/>
              </p:nvSpPr>
              <p:spPr bwMode="auto">
                <a:xfrm>
                  <a:off x="144" y="662"/>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3G</a:t>
                  </a:r>
                </a:p>
              </p:txBody>
            </p:sp>
            <p:sp>
              <p:nvSpPr>
                <p:cNvPr id="164056" name="Text Box 216"/>
                <p:cNvSpPr txBox="1">
                  <a:spLocks noChangeArrowheads="1"/>
                </p:cNvSpPr>
                <p:nvPr/>
              </p:nvSpPr>
              <p:spPr bwMode="auto">
                <a:xfrm>
                  <a:off x="1536" y="671"/>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G4</a:t>
                  </a:r>
                </a:p>
              </p:txBody>
            </p:sp>
            <p:sp>
              <p:nvSpPr>
                <p:cNvPr id="164057" name="Text Box 217"/>
                <p:cNvSpPr txBox="1">
                  <a:spLocks noChangeArrowheads="1"/>
                </p:cNvSpPr>
                <p:nvPr/>
              </p:nvSpPr>
              <p:spPr bwMode="auto">
                <a:xfrm>
                  <a:off x="1536" y="97"/>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G2</a:t>
                  </a:r>
                </a:p>
              </p:txBody>
            </p:sp>
          </p:grpSp>
          <p:grpSp>
            <p:nvGrpSpPr>
              <p:cNvPr id="99382" name="Group 218"/>
              <p:cNvGrpSpPr>
                <a:grpSpLocks/>
              </p:cNvGrpSpPr>
              <p:nvPr/>
            </p:nvGrpSpPr>
            <p:grpSpPr bwMode="auto">
              <a:xfrm>
                <a:off x="3936" y="76"/>
                <a:ext cx="1728" cy="963"/>
                <a:chOff x="144" y="86"/>
                <a:chExt cx="1728" cy="963"/>
              </a:xfrm>
            </p:grpSpPr>
            <p:sp>
              <p:nvSpPr>
                <p:cNvPr id="164059" name="Line 219"/>
                <p:cNvSpPr>
                  <a:spLocks noChangeShapeType="1"/>
                </p:cNvSpPr>
                <p:nvPr/>
              </p:nvSpPr>
              <p:spPr bwMode="auto">
                <a:xfrm>
                  <a:off x="432" y="192"/>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60" name="Line 220"/>
                <p:cNvSpPr>
                  <a:spLocks noChangeShapeType="1"/>
                </p:cNvSpPr>
                <p:nvPr/>
              </p:nvSpPr>
              <p:spPr bwMode="auto">
                <a:xfrm flipH="1">
                  <a:off x="432" y="576"/>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61" name="Text Box 221"/>
                <p:cNvSpPr txBox="1">
                  <a:spLocks noChangeArrowheads="1"/>
                </p:cNvSpPr>
                <p:nvPr/>
              </p:nvSpPr>
              <p:spPr bwMode="auto">
                <a:xfrm>
                  <a:off x="624" y="384"/>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62" name="Line 222"/>
                <p:cNvSpPr>
                  <a:spLocks noChangeShapeType="1"/>
                </p:cNvSpPr>
                <p:nvPr/>
              </p:nvSpPr>
              <p:spPr bwMode="auto">
                <a:xfrm>
                  <a:off x="864" y="52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63" name="Text Box 223"/>
                <p:cNvSpPr txBox="1">
                  <a:spLocks noChangeArrowheads="1"/>
                </p:cNvSpPr>
                <p:nvPr/>
              </p:nvSpPr>
              <p:spPr bwMode="auto">
                <a:xfrm>
                  <a:off x="1104" y="384"/>
                  <a:ext cx="24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064" name="Line 224"/>
                <p:cNvSpPr>
                  <a:spLocks noChangeShapeType="1"/>
                </p:cNvSpPr>
                <p:nvPr/>
              </p:nvSpPr>
              <p:spPr bwMode="auto">
                <a:xfrm flipV="1">
                  <a:off x="1296" y="240"/>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65" name="Line 225"/>
                <p:cNvSpPr>
                  <a:spLocks noChangeShapeType="1"/>
                </p:cNvSpPr>
                <p:nvPr/>
              </p:nvSpPr>
              <p:spPr bwMode="auto">
                <a:xfrm>
                  <a:off x="1296" y="576"/>
                  <a:ext cx="24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066" name="Text Box 226"/>
                <p:cNvSpPr txBox="1">
                  <a:spLocks noChangeArrowheads="1"/>
                </p:cNvSpPr>
                <p:nvPr/>
              </p:nvSpPr>
              <p:spPr bwMode="auto">
                <a:xfrm>
                  <a:off x="144" y="86"/>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067" name="Text Box 227"/>
                <p:cNvSpPr txBox="1">
                  <a:spLocks noChangeArrowheads="1"/>
                </p:cNvSpPr>
                <p:nvPr/>
              </p:nvSpPr>
              <p:spPr bwMode="auto">
                <a:xfrm>
                  <a:off x="144" y="662"/>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4G</a:t>
                  </a:r>
                </a:p>
              </p:txBody>
            </p:sp>
            <p:sp>
              <p:nvSpPr>
                <p:cNvPr id="164068" name="Text Box 228"/>
                <p:cNvSpPr txBox="1">
                  <a:spLocks noChangeArrowheads="1"/>
                </p:cNvSpPr>
                <p:nvPr/>
              </p:nvSpPr>
              <p:spPr bwMode="auto">
                <a:xfrm>
                  <a:off x="1536" y="671"/>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G3</a:t>
                  </a:r>
                </a:p>
              </p:txBody>
            </p:sp>
            <p:sp>
              <p:nvSpPr>
                <p:cNvPr id="164069" name="Text Box 229"/>
                <p:cNvSpPr txBox="1">
                  <a:spLocks noChangeArrowheads="1"/>
                </p:cNvSpPr>
                <p:nvPr/>
              </p:nvSpPr>
              <p:spPr bwMode="auto">
                <a:xfrm>
                  <a:off x="1536" y="97"/>
                  <a:ext cx="3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t>G2</a:t>
                  </a:r>
                </a:p>
              </p:txBody>
            </p:sp>
          </p:grpSp>
        </p:grpSp>
      </p:grpSp>
      <p:grpSp>
        <p:nvGrpSpPr>
          <p:cNvPr id="164121" name="Group 281"/>
          <p:cNvGrpSpPr>
            <a:grpSpLocks/>
          </p:cNvGrpSpPr>
          <p:nvPr/>
        </p:nvGrpSpPr>
        <p:grpSpPr bwMode="auto">
          <a:xfrm>
            <a:off x="0" y="41275"/>
            <a:ext cx="8991600" cy="1177925"/>
            <a:chOff x="0" y="3482"/>
            <a:chExt cx="5664" cy="742"/>
          </a:xfrm>
        </p:grpSpPr>
        <p:grpSp>
          <p:nvGrpSpPr>
            <p:cNvPr id="99338" name="Group 282"/>
            <p:cNvGrpSpPr>
              <a:grpSpLocks/>
            </p:cNvGrpSpPr>
            <p:nvPr/>
          </p:nvGrpSpPr>
          <p:grpSpPr bwMode="auto">
            <a:xfrm>
              <a:off x="0" y="3482"/>
              <a:ext cx="1776" cy="673"/>
              <a:chOff x="0" y="3482"/>
              <a:chExt cx="1776" cy="673"/>
            </a:xfrm>
          </p:grpSpPr>
          <p:grpSp>
            <p:nvGrpSpPr>
              <p:cNvPr id="99364" name="Group 283"/>
              <p:cNvGrpSpPr>
                <a:grpSpLocks/>
              </p:cNvGrpSpPr>
              <p:nvPr/>
            </p:nvGrpSpPr>
            <p:grpSpPr bwMode="auto">
              <a:xfrm>
                <a:off x="48" y="3482"/>
                <a:ext cx="1728" cy="673"/>
                <a:chOff x="48" y="3482"/>
                <a:chExt cx="1728" cy="673"/>
              </a:xfrm>
            </p:grpSpPr>
            <p:sp>
              <p:nvSpPr>
                <p:cNvPr id="164124" name="Text Box 284"/>
                <p:cNvSpPr txBox="1">
                  <a:spLocks noChangeArrowheads="1"/>
                </p:cNvSpPr>
                <p:nvPr/>
              </p:nvSpPr>
              <p:spPr bwMode="auto">
                <a:xfrm>
                  <a:off x="528" y="3697"/>
                  <a:ext cx="240"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125" name="Text Box 285"/>
                <p:cNvSpPr txBox="1">
                  <a:spLocks noChangeArrowheads="1"/>
                </p:cNvSpPr>
                <p:nvPr/>
              </p:nvSpPr>
              <p:spPr bwMode="auto">
                <a:xfrm>
                  <a:off x="1008" y="3697"/>
                  <a:ext cx="240"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grpSp>
              <p:nvGrpSpPr>
                <p:cNvPr id="99368" name="Group 286"/>
                <p:cNvGrpSpPr>
                  <a:grpSpLocks/>
                </p:cNvGrpSpPr>
                <p:nvPr/>
              </p:nvGrpSpPr>
              <p:grpSpPr bwMode="auto">
                <a:xfrm>
                  <a:off x="48" y="3482"/>
                  <a:ext cx="1728" cy="673"/>
                  <a:chOff x="48" y="3482"/>
                  <a:chExt cx="1728" cy="673"/>
                </a:xfrm>
              </p:grpSpPr>
              <p:sp>
                <p:nvSpPr>
                  <p:cNvPr id="164127" name="Line 287"/>
                  <p:cNvSpPr>
                    <a:spLocks noChangeShapeType="1"/>
                  </p:cNvSpPr>
                  <p:nvPr/>
                </p:nvSpPr>
                <p:spPr bwMode="auto">
                  <a:xfrm>
                    <a:off x="336" y="3552"/>
                    <a:ext cx="24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28" name="Line 288"/>
                  <p:cNvSpPr>
                    <a:spLocks noChangeShapeType="1"/>
                  </p:cNvSpPr>
                  <p:nvPr/>
                </p:nvSpPr>
                <p:spPr bwMode="auto">
                  <a:xfrm flipH="1">
                    <a:off x="336" y="3829"/>
                    <a:ext cx="240" cy="13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29" name="Line 289"/>
                  <p:cNvSpPr>
                    <a:spLocks noChangeShapeType="1"/>
                  </p:cNvSpPr>
                  <p:nvPr/>
                </p:nvSpPr>
                <p:spPr bwMode="auto">
                  <a:xfrm>
                    <a:off x="768" y="379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30" name="Line 290"/>
                  <p:cNvSpPr>
                    <a:spLocks noChangeShapeType="1"/>
                  </p:cNvSpPr>
                  <p:nvPr/>
                </p:nvSpPr>
                <p:spPr bwMode="auto">
                  <a:xfrm flipV="1">
                    <a:off x="1200" y="3587"/>
                    <a:ext cx="240" cy="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31" name="Line 291"/>
                  <p:cNvSpPr>
                    <a:spLocks noChangeShapeType="1"/>
                  </p:cNvSpPr>
                  <p:nvPr/>
                </p:nvSpPr>
                <p:spPr bwMode="auto">
                  <a:xfrm>
                    <a:off x="1200" y="3835"/>
                    <a:ext cx="240" cy="10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32" name="Text Box 292"/>
                  <p:cNvSpPr txBox="1">
                    <a:spLocks noChangeArrowheads="1"/>
                  </p:cNvSpPr>
                  <p:nvPr/>
                </p:nvSpPr>
                <p:spPr bwMode="auto">
                  <a:xfrm>
                    <a:off x="48" y="3482"/>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133" name="Text Box 293"/>
                  <p:cNvSpPr txBox="1">
                    <a:spLocks noChangeArrowheads="1"/>
                  </p:cNvSpPr>
                  <p:nvPr/>
                </p:nvSpPr>
                <p:spPr bwMode="auto">
                  <a:xfrm>
                    <a:off x="48" y="3897"/>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2T</a:t>
                    </a:r>
                  </a:p>
                </p:txBody>
              </p:sp>
              <p:sp>
                <p:nvSpPr>
                  <p:cNvPr id="164134" name="Text Box 294"/>
                  <p:cNvSpPr txBox="1">
                    <a:spLocks noChangeArrowheads="1"/>
                  </p:cNvSpPr>
                  <p:nvPr/>
                </p:nvSpPr>
                <p:spPr bwMode="auto">
                  <a:xfrm>
                    <a:off x="1440" y="3905"/>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T4</a:t>
                    </a:r>
                  </a:p>
                </p:txBody>
              </p:sp>
              <p:sp>
                <p:nvSpPr>
                  <p:cNvPr id="164135" name="Text Box 295"/>
                  <p:cNvSpPr txBox="1">
                    <a:spLocks noChangeArrowheads="1"/>
                  </p:cNvSpPr>
                  <p:nvPr/>
                </p:nvSpPr>
                <p:spPr bwMode="auto">
                  <a:xfrm>
                    <a:off x="1440" y="3489"/>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G3</a:t>
                    </a:r>
                  </a:p>
                </p:txBody>
              </p:sp>
            </p:grpSp>
          </p:grpSp>
          <p:sp>
            <p:nvSpPr>
              <p:cNvPr id="164136" name="Oval 296"/>
              <p:cNvSpPr>
                <a:spLocks noChangeArrowheads="1"/>
              </p:cNvSpPr>
              <p:nvPr/>
            </p:nvSpPr>
            <p:spPr bwMode="auto">
              <a:xfrm>
                <a:off x="0" y="3670"/>
                <a:ext cx="240" cy="173"/>
              </a:xfrm>
              <a:prstGeom prst="ellipse">
                <a:avLst/>
              </a:prstGeom>
              <a:solidFill>
                <a:schemeClr val="hlink"/>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GB" altLang="x-none" sz="2400" b="1">
                    <a:solidFill>
                      <a:srgbClr val="FF0000"/>
                    </a:solidFill>
                  </a:rPr>
                  <a:t>6</a:t>
                </a:r>
              </a:p>
            </p:txBody>
          </p:sp>
        </p:grpSp>
        <p:grpSp>
          <p:nvGrpSpPr>
            <p:cNvPr id="99339" name="Group 297"/>
            <p:cNvGrpSpPr>
              <a:grpSpLocks/>
            </p:cNvGrpSpPr>
            <p:nvPr/>
          </p:nvGrpSpPr>
          <p:grpSpPr bwMode="auto">
            <a:xfrm>
              <a:off x="1968" y="3517"/>
              <a:ext cx="1728" cy="672"/>
              <a:chOff x="1968" y="3517"/>
              <a:chExt cx="1728" cy="672"/>
            </a:xfrm>
          </p:grpSpPr>
          <p:sp>
            <p:nvSpPr>
              <p:cNvPr id="164138" name="Line 298"/>
              <p:cNvSpPr>
                <a:spLocks noChangeShapeType="1"/>
              </p:cNvSpPr>
              <p:nvPr/>
            </p:nvSpPr>
            <p:spPr bwMode="auto">
              <a:xfrm>
                <a:off x="2256" y="3586"/>
                <a:ext cx="240" cy="1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39" name="Line 299"/>
              <p:cNvSpPr>
                <a:spLocks noChangeShapeType="1"/>
              </p:cNvSpPr>
              <p:nvPr/>
            </p:nvSpPr>
            <p:spPr bwMode="auto">
              <a:xfrm flipH="1">
                <a:off x="2256" y="3863"/>
                <a:ext cx="240" cy="1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40" name="Line 300"/>
              <p:cNvSpPr>
                <a:spLocks noChangeShapeType="1"/>
              </p:cNvSpPr>
              <p:nvPr/>
            </p:nvSpPr>
            <p:spPr bwMode="auto">
              <a:xfrm>
                <a:off x="2688" y="3829"/>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41" name="Line 301"/>
              <p:cNvSpPr>
                <a:spLocks noChangeShapeType="1"/>
              </p:cNvSpPr>
              <p:nvPr/>
            </p:nvSpPr>
            <p:spPr bwMode="auto">
              <a:xfrm flipV="1">
                <a:off x="3120" y="3621"/>
                <a:ext cx="240" cy="1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42" name="Line 302"/>
              <p:cNvSpPr>
                <a:spLocks noChangeShapeType="1"/>
              </p:cNvSpPr>
              <p:nvPr/>
            </p:nvSpPr>
            <p:spPr bwMode="auto">
              <a:xfrm>
                <a:off x="3120" y="3870"/>
                <a:ext cx="240" cy="1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43" name="Text Box 303"/>
              <p:cNvSpPr txBox="1">
                <a:spLocks noChangeArrowheads="1"/>
              </p:cNvSpPr>
              <p:nvPr/>
            </p:nvSpPr>
            <p:spPr bwMode="auto">
              <a:xfrm>
                <a:off x="1968" y="3517"/>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144" name="Text Box 304"/>
              <p:cNvSpPr txBox="1">
                <a:spLocks noChangeArrowheads="1"/>
              </p:cNvSpPr>
              <p:nvPr/>
            </p:nvSpPr>
            <p:spPr bwMode="auto">
              <a:xfrm>
                <a:off x="1968" y="3932"/>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3G</a:t>
                </a:r>
              </a:p>
            </p:txBody>
          </p:sp>
          <p:sp>
            <p:nvSpPr>
              <p:cNvPr id="164145" name="Text Box 305"/>
              <p:cNvSpPr txBox="1">
                <a:spLocks noChangeArrowheads="1"/>
              </p:cNvSpPr>
              <p:nvPr/>
            </p:nvSpPr>
            <p:spPr bwMode="auto">
              <a:xfrm>
                <a:off x="3360" y="3939"/>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T4</a:t>
                </a:r>
              </a:p>
            </p:txBody>
          </p:sp>
          <p:sp>
            <p:nvSpPr>
              <p:cNvPr id="164146" name="Text Box 306"/>
              <p:cNvSpPr txBox="1">
                <a:spLocks noChangeArrowheads="1"/>
              </p:cNvSpPr>
              <p:nvPr/>
            </p:nvSpPr>
            <p:spPr bwMode="auto">
              <a:xfrm>
                <a:off x="3360" y="3523"/>
                <a:ext cx="336"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T2</a:t>
                </a:r>
              </a:p>
            </p:txBody>
          </p:sp>
          <p:sp>
            <p:nvSpPr>
              <p:cNvPr id="164147" name="Text Box 307"/>
              <p:cNvSpPr txBox="1">
                <a:spLocks noChangeArrowheads="1"/>
              </p:cNvSpPr>
              <p:nvPr/>
            </p:nvSpPr>
            <p:spPr bwMode="auto">
              <a:xfrm>
                <a:off x="2448" y="3752"/>
                <a:ext cx="240"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148" name="Text Box 308"/>
              <p:cNvSpPr txBox="1">
                <a:spLocks noChangeArrowheads="1"/>
              </p:cNvSpPr>
              <p:nvPr/>
            </p:nvSpPr>
            <p:spPr bwMode="auto">
              <a:xfrm>
                <a:off x="2928" y="3752"/>
                <a:ext cx="240" cy="250"/>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p>
            </p:txBody>
          </p:sp>
        </p:grpSp>
        <p:grpSp>
          <p:nvGrpSpPr>
            <p:cNvPr id="99340" name="Group 309"/>
            <p:cNvGrpSpPr>
              <a:grpSpLocks/>
            </p:cNvGrpSpPr>
            <p:nvPr/>
          </p:nvGrpSpPr>
          <p:grpSpPr bwMode="auto">
            <a:xfrm>
              <a:off x="3936" y="3551"/>
              <a:ext cx="1728" cy="673"/>
              <a:chOff x="3936" y="3484"/>
              <a:chExt cx="1728" cy="933"/>
            </a:xfrm>
          </p:grpSpPr>
          <p:sp>
            <p:nvSpPr>
              <p:cNvPr id="164150" name="Line 310"/>
              <p:cNvSpPr>
                <a:spLocks noChangeShapeType="1"/>
              </p:cNvSpPr>
              <p:nvPr/>
            </p:nvSpPr>
            <p:spPr bwMode="auto">
              <a:xfrm>
                <a:off x="4224" y="3581"/>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51" name="Line 311"/>
              <p:cNvSpPr>
                <a:spLocks noChangeShapeType="1"/>
              </p:cNvSpPr>
              <p:nvPr/>
            </p:nvSpPr>
            <p:spPr bwMode="auto">
              <a:xfrm flipH="1">
                <a:off x="4224" y="3965"/>
                <a:ext cx="240" cy="1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52" name="Line 312"/>
              <p:cNvSpPr>
                <a:spLocks noChangeShapeType="1"/>
              </p:cNvSpPr>
              <p:nvPr/>
            </p:nvSpPr>
            <p:spPr bwMode="auto">
              <a:xfrm>
                <a:off x="4656" y="3917"/>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53" name="Line 313"/>
              <p:cNvSpPr>
                <a:spLocks noChangeShapeType="1"/>
              </p:cNvSpPr>
              <p:nvPr/>
            </p:nvSpPr>
            <p:spPr bwMode="auto">
              <a:xfrm flipV="1">
                <a:off x="5088" y="3630"/>
                <a:ext cx="240" cy="1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54" name="Line 314"/>
              <p:cNvSpPr>
                <a:spLocks noChangeShapeType="1"/>
              </p:cNvSpPr>
              <p:nvPr/>
            </p:nvSpPr>
            <p:spPr bwMode="auto">
              <a:xfrm>
                <a:off x="5088" y="3973"/>
                <a:ext cx="24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164155" name="Text Box 315"/>
              <p:cNvSpPr txBox="1">
                <a:spLocks noChangeArrowheads="1"/>
              </p:cNvSpPr>
              <p:nvPr/>
            </p:nvSpPr>
            <p:spPr bwMode="auto">
              <a:xfrm>
                <a:off x="3936" y="3484"/>
                <a:ext cx="336"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1G</a:t>
                </a:r>
              </a:p>
            </p:txBody>
          </p:sp>
          <p:sp>
            <p:nvSpPr>
              <p:cNvPr id="164156" name="Text Box 316"/>
              <p:cNvSpPr txBox="1">
                <a:spLocks noChangeArrowheads="1"/>
              </p:cNvSpPr>
              <p:nvPr/>
            </p:nvSpPr>
            <p:spPr bwMode="auto">
              <a:xfrm>
                <a:off x="3936" y="4059"/>
                <a:ext cx="336"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4T</a:t>
                </a:r>
              </a:p>
            </p:txBody>
          </p:sp>
          <p:sp>
            <p:nvSpPr>
              <p:cNvPr id="164157" name="Text Box 317"/>
              <p:cNvSpPr txBox="1">
                <a:spLocks noChangeArrowheads="1"/>
              </p:cNvSpPr>
              <p:nvPr/>
            </p:nvSpPr>
            <p:spPr bwMode="auto">
              <a:xfrm>
                <a:off x="5328" y="4070"/>
                <a:ext cx="336"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T3</a:t>
                </a:r>
              </a:p>
            </p:txBody>
          </p:sp>
          <p:sp>
            <p:nvSpPr>
              <p:cNvPr id="164158" name="Text Box 318"/>
              <p:cNvSpPr txBox="1">
                <a:spLocks noChangeArrowheads="1"/>
              </p:cNvSpPr>
              <p:nvPr/>
            </p:nvSpPr>
            <p:spPr bwMode="auto">
              <a:xfrm>
                <a:off x="5328" y="3492"/>
                <a:ext cx="336"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T2</a:t>
                </a:r>
              </a:p>
            </p:txBody>
          </p:sp>
          <p:grpSp>
            <p:nvGrpSpPr>
              <p:cNvPr id="99350" name="Group 319"/>
              <p:cNvGrpSpPr>
                <a:grpSpLocks/>
              </p:cNvGrpSpPr>
              <p:nvPr/>
            </p:nvGrpSpPr>
            <p:grpSpPr bwMode="auto">
              <a:xfrm>
                <a:off x="4416" y="3772"/>
                <a:ext cx="720" cy="347"/>
                <a:chOff x="528" y="1334"/>
                <a:chExt cx="720" cy="347"/>
              </a:xfrm>
            </p:grpSpPr>
            <p:sp>
              <p:nvSpPr>
                <p:cNvPr id="164160" name="Text Box 320"/>
                <p:cNvSpPr txBox="1">
                  <a:spLocks noChangeArrowheads="1"/>
                </p:cNvSpPr>
                <p:nvPr/>
              </p:nvSpPr>
              <p:spPr bwMode="auto">
                <a:xfrm>
                  <a:off x="528" y="1334"/>
                  <a:ext cx="240"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G</a:t>
                  </a:r>
                </a:p>
              </p:txBody>
            </p:sp>
            <p:sp>
              <p:nvSpPr>
                <p:cNvPr id="164161" name="Text Box 321"/>
                <p:cNvSpPr txBox="1">
                  <a:spLocks noChangeArrowheads="1"/>
                </p:cNvSpPr>
                <p:nvPr/>
              </p:nvSpPr>
              <p:spPr bwMode="auto">
                <a:xfrm>
                  <a:off x="1008" y="1334"/>
                  <a:ext cx="240" cy="347"/>
                </a:xfrm>
                <a:prstGeom prst="rect">
                  <a:avLst/>
                </a:prstGeom>
                <a:solidFill>
                  <a:schemeClr val="hlink"/>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t>T</a:t>
                  </a:r>
                </a:p>
              </p:txBody>
            </p:sp>
          </p:grpSp>
        </p:grpSp>
      </p:grpSp>
      <p:sp>
        <p:nvSpPr>
          <p:cNvPr id="99335" name="ZoneTexte 1"/>
          <p:cNvSpPr txBox="1">
            <a:spLocks noChangeArrowheads="1"/>
          </p:cNvSpPr>
          <p:nvPr/>
        </p:nvSpPr>
        <p:spPr bwMode="auto">
          <a:xfrm>
            <a:off x="914400" y="6524625"/>
            <a:ext cx="1066800"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1600" b="1">
                <a:solidFill>
                  <a:srgbClr val="0000FF"/>
                </a:solidFill>
              </a:rPr>
              <a:t>Tree 1</a:t>
            </a:r>
          </a:p>
        </p:txBody>
      </p:sp>
      <p:sp>
        <p:nvSpPr>
          <p:cNvPr id="99336" name="ZoneTexte 246"/>
          <p:cNvSpPr txBox="1">
            <a:spLocks noChangeArrowheads="1"/>
          </p:cNvSpPr>
          <p:nvPr/>
        </p:nvSpPr>
        <p:spPr bwMode="auto">
          <a:xfrm>
            <a:off x="3937000" y="6524625"/>
            <a:ext cx="1066800"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1600" b="1">
                <a:solidFill>
                  <a:srgbClr val="0000FF"/>
                </a:solidFill>
              </a:rPr>
              <a:t>Tree 2</a:t>
            </a:r>
          </a:p>
        </p:txBody>
      </p:sp>
      <p:sp>
        <p:nvSpPr>
          <p:cNvPr id="99337" name="ZoneTexte 247"/>
          <p:cNvSpPr txBox="1">
            <a:spLocks noChangeArrowheads="1"/>
          </p:cNvSpPr>
          <p:nvPr/>
        </p:nvSpPr>
        <p:spPr bwMode="auto">
          <a:xfrm>
            <a:off x="7105650" y="6524625"/>
            <a:ext cx="1066800"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1600" b="1">
                <a:solidFill>
                  <a:srgbClr val="0000FF"/>
                </a:solidFill>
              </a:rPr>
              <a:t>Tree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0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40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0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4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 Box 2"/>
          <p:cNvSpPr txBox="1">
            <a:spLocks noChangeArrowheads="1"/>
          </p:cNvSpPr>
          <p:nvPr/>
        </p:nvSpPr>
        <p:spPr bwMode="auto">
          <a:xfrm>
            <a:off x="0" y="838200"/>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ea typeface="ＭＳ Ｐゴシック" charset="-128"/>
              </a:rPr>
              <a:t>Molecular saturation</a:t>
            </a:r>
            <a:endParaRPr lang="en-GB" altLang="x-none" sz="1200">
              <a:ea typeface="ＭＳ Ｐゴシック" charset="-128"/>
            </a:endParaRPr>
          </a:p>
        </p:txBody>
      </p:sp>
      <p:sp>
        <p:nvSpPr>
          <p:cNvPr id="101378" name="Text Box 3"/>
          <p:cNvSpPr txBox="1">
            <a:spLocks noChangeArrowheads="1"/>
          </p:cNvSpPr>
          <p:nvPr/>
        </p:nvSpPr>
        <p:spPr bwMode="auto">
          <a:xfrm>
            <a:off x="130175" y="2514600"/>
            <a:ext cx="88614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FF0000"/>
                </a:solidFill>
                <a:latin typeface="Calibri" charset="0"/>
                <a:ea typeface="Calibri" charset="0"/>
                <a:cs typeface="Calibri" charset="0"/>
              </a:rPr>
              <a:t>Note:</a:t>
            </a:r>
            <a:r>
              <a:rPr lang="en-GB" altLang="x-none" sz="2800" b="1">
                <a:latin typeface="Calibri" charset="0"/>
                <a:ea typeface="Calibri" charset="0"/>
                <a:cs typeface="Calibri" charset="0"/>
              </a:rPr>
              <a:t> with increasing divergent evolution, the number of real changes becomes more  and more difficult to estimate because of multiple substitutions.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07950" y="1084263"/>
            <a:ext cx="8991600" cy="526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ts val="300"/>
              </a:spcBef>
              <a:defRPr/>
            </a:pPr>
            <a:r>
              <a:rPr lang="en-GB" altLang="x-none" sz="2400"/>
              <a:t>Parsimony criterion consists of determining the minimum number of changes (substitutions) required to transform a sequence to its nearest </a:t>
            </a:r>
            <a:r>
              <a:rPr lang="en-GB" altLang="x-none" sz="2400" err="1"/>
              <a:t>neighbor</a:t>
            </a:r>
            <a:r>
              <a:rPr lang="en-GB" altLang="x-none" sz="2400"/>
              <a:t>.</a:t>
            </a:r>
          </a:p>
          <a:p>
            <a:pPr algn="just">
              <a:defRPr/>
            </a:pPr>
            <a:r>
              <a:rPr lang="en-GB" altLang="x-none" sz="2400" b="1"/>
              <a:t>The maximum parsimony algorithm searches for the minimum number of genetic events (nucleotide substitutions or amino-acid changes) to infer the most parsimonious tree from a set of sequences.</a:t>
            </a:r>
          </a:p>
          <a:p>
            <a:pPr algn="just">
              <a:defRPr/>
            </a:pPr>
            <a:r>
              <a:rPr lang="en-GB" altLang="x-none" sz="2400" b="1">
                <a:solidFill>
                  <a:srgbClr val="0000FF"/>
                </a:solidFill>
              </a:rPr>
              <a:t>The best tree is the one which needs the fewest changes.</a:t>
            </a:r>
          </a:p>
          <a:p>
            <a:pPr algn="just">
              <a:defRPr/>
            </a:pPr>
            <a:endParaRPr lang="en-GB" altLang="x-none" sz="2400"/>
          </a:p>
          <a:p>
            <a:pPr algn="just">
              <a:defRPr/>
            </a:pPr>
            <a:r>
              <a:rPr lang="en-GB" altLang="x-none" sz="2400" b="1"/>
              <a:t>Problems :</a:t>
            </a:r>
          </a:p>
          <a:p>
            <a:pPr algn="just">
              <a:defRPr/>
            </a:pPr>
            <a:r>
              <a:rPr lang="en-GB" altLang="x-none" sz="2400"/>
              <a:t>1. within practical computational limits, this often leads to the generation of tens or more "equally most parsimonious trees" which makes it difficult to justify the choice of a particular tree ;</a:t>
            </a:r>
          </a:p>
          <a:p>
            <a:pPr>
              <a:defRPr/>
            </a:pPr>
            <a:r>
              <a:rPr lang="en-GB" altLang="x-none" sz="2400"/>
              <a:t>2. long computation time is needed to construct a tree.</a:t>
            </a:r>
          </a:p>
        </p:txBody>
      </p:sp>
      <p:sp>
        <p:nvSpPr>
          <p:cNvPr id="102402" name="ZoneTexte 1"/>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fr-FR" altLang="x-none" sz="3600" b="1">
                <a:solidFill>
                  <a:srgbClr val="0000FF"/>
                </a:solidFill>
                <a:latin typeface="Helvetica" charset="0"/>
              </a:rPr>
              <a:t>Maximum Parsimony (Fitch, 1977)</a:t>
            </a:r>
            <a:endParaRPr lang="fr-FR" altLang="x-none" sz="3600">
              <a:solidFill>
                <a:srgbClr val="0000FF"/>
              </a:solidFill>
              <a:latin typeface="Helvetica"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ChangeArrowheads="1"/>
          </p:cNvSpPr>
          <p:nvPr/>
        </p:nvSpPr>
        <p:spPr bwMode="auto">
          <a:xfrm>
            <a:off x="0" y="2819400"/>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FF"/>
                </a:solidFill>
              </a:rPr>
              <a:t>Examples of phylogenetic trees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ZoneTexte 2"/>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ea typeface="ＭＳ Ｐゴシック" charset="-128"/>
              </a:rPr>
              <a:t>Example</a:t>
            </a:r>
          </a:p>
        </p:txBody>
      </p:sp>
      <p:pic>
        <p:nvPicPr>
          <p:cNvPr id="104450" name="Imag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552825"/>
            <a:ext cx="51562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5"/>
          <p:cNvSpPr>
            <a:spLocks noChangeArrowheads="1"/>
          </p:cNvSpPr>
          <p:nvPr/>
        </p:nvSpPr>
        <p:spPr bwMode="auto">
          <a:xfrm>
            <a:off x="142875" y="1052513"/>
            <a:ext cx="90011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US" altLang="x-none" b="1">
                <a:solidFill>
                  <a:srgbClr val="0000FF"/>
                </a:solidFill>
                <a:latin typeface="Arial" charset="0"/>
                <a:ea typeface="ＭＳ Ｐゴシック" charset="-128"/>
              </a:rPr>
              <a:t>Phylogenetic analysis of four different strains, a, b, c and d, showing a hypothetical region that contains nine bases</a:t>
            </a:r>
            <a:endParaRPr lang="fr-FR" altLang="x-none">
              <a:ea typeface="ＭＳ Ｐゴシック"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2" descr="ML170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268413"/>
            <a:ext cx="7831138"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4" name="Text Box 3"/>
          <p:cNvSpPr txBox="1">
            <a:spLocks noChangeArrowheads="1"/>
          </p:cNvSpPr>
          <p:nvPr/>
        </p:nvSpPr>
        <p:spPr bwMode="auto">
          <a:xfrm>
            <a:off x="0" y="-26988"/>
            <a:ext cx="3995738" cy="13239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US" altLang="x-none" sz="2000" b="1">
                <a:solidFill>
                  <a:srgbClr val="0000FF"/>
                </a:solidFill>
                <a:latin typeface="Arial" charset="0"/>
                <a:ea typeface="ＭＳ Ｐゴシック" charset="-128"/>
              </a:rPr>
              <a:t>Phylogenetic analysis of four different strains, a, b, c and d, showing a hypothetical region that contains nine bases.</a:t>
            </a:r>
            <a:endParaRPr lang="en-GB" altLang="x-none" sz="2000">
              <a:solidFill>
                <a:srgbClr val="0000FF"/>
              </a:solidFill>
              <a:ea typeface="ＭＳ Ｐゴシック" charset="-128"/>
            </a:endParaRPr>
          </a:p>
        </p:txBody>
      </p:sp>
      <p:sp>
        <p:nvSpPr>
          <p:cNvPr id="4" name="ZoneTexte 3"/>
          <p:cNvSpPr txBox="1">
            <a:spLocks noChangeArrowheads="1"/>
          </p:cNvSpPr>
          <p:nvPr/>
        </p:nvSpPr>
        <p:spPr bwMode="auto">
          <a:xfrm>
            <a:off x="4356100" y="6092825"/>
            <a:ext cx="1728788"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1800" b="1">
                <a:solidFill>
                  <a:srgbClr val="0000FF"/>
                </a:solidFill>
                <a:ea typeface="ＭＳ Ｐゴシック" charset="-128"/>
              </a:rPr>
              <a:t>Non informative site</a:t>
            </a:r>
          </a:p>
        </p:txBody>
      </p:sp>
      <p:pic>
        <p:nvPicPr>
          <p:cNvPr id="105476"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6988"/>
            <a:ext cx="5156200" cy="146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3" y="2205038"/>
            <a:ext cx="12985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Imag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25" y="3429000"/>
            <a:ext cx="13144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Imag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950" y="4652963"/>
            <a:ext cx="127158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descr="ML170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438" y="990600"/>
            <a:ext cx="427196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Text Box 4"/>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US" altLang="x-none" b="1">
                <a:solidFill>
                  <a:srgbClr val="0000FF"/>
                </a:solidFill>
                <a:latin typeface="Arial" charset="0"/>
                <a:ea typeface="ＭＳ Ｐゴシック" charset="-128"/>
              </a:rPr>
              <a:t>The maximum parsimony method</a:t>
            </a:r>
            <a:endParaRPr lang="en-GB" altLang="x-none" sz="1800">
              <a:latin typeface="Arial" charset="0"/>
              <a:ea typeface="ＭＳ Ｐゴシック"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ext Box 2"/>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latin typeface="Helvetica" charset="0"/>
              </a:rPr>
              <a:t>Maximum Parsimony (Fitch, 1977),...</a:t>
            </a:r>
          </a:p>
        </p:txBody>
      </p:sp>
      <p:sp>
        <p:nvSpPr>
          <p:cNvPr id="34819" name="Text Box 3"/>
          <p:cNvSpPr txBox="1">
            <a:spLocks noChangeArrowheads="1"/>
          </p:cNvSpPr>
          <p:nvPr/>
        </p:nvSpPr>
        <p:spPr bwMode="auto">
          <a:xfrm>
            <a:off x="0" y="1023938"/>
            <a:ext cx="9144000"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a:t>The </a:t>
            </a:r>
            <a:r>
              <a:rPr lang="en-GB" altLang="x-none" sz="2400" b="1">
                <a:solidFill>
                  <a:srgbClr val="FF0000"/>
                </a:solidFill>
              </a:rPr>
              <a:t>Maximum parsimony method </a:t>
            </a:r>
            <a:r>
              <a:rPr lang="en-GB" altLang="x-none" sz="2400" b="1"/>
              <a:t>takes account of information pertaining to character variation in each position of the sequences  multiple alignment, to recreate the series of nucleotide changes.</a:t>
            </a:r>
          </a:p>
          <a:p>
            <a:pPr algn="just">
              <a:spcBef>
                <a:spcPct val="50000"/>
              </a:spcBef>
              <a:defRPr/>
            </a:pPr>
            <a:r>
              <a:rPr lang="en-GB" altLang="x-none" sz="2400" b="1">
                <a:solidFill>
                  <a:srgbClr val="0000FF"/>
                </a:solidFill>
              </a:rPr>
              <a:t>The assumption, is that evolution follows the shortest possible route and that the correct phylogenetic tree is therefore the one that requires the minimum number of nucleotide changes to produce the observed differences between the sequences.</a:t>
            </a:r>
          </a:p>
          <a:p>
            <a:pPr algn="just">
              <a:spcBef>
                <a:spcPct val="50000"/>
              </a:spcBef>
              <a:defRPr/>
            </a:pPr>
            <a:r>
              <a:rPr lang="en-GB" altLang="x-none" sz="2400" b="1">
                <a:latin typeface="Calibri" charset="0"/>
                <a:ea typeface="Calibri" charset="0"/>
                <a:cs typeface="Calibri" charset="0"/>
              </a:rPr>
              <a:t>Trees are therefore constructed at random and the nucleotide changes that they involve, calculated until all possible topologies have been examined and the one requiring the smallest number of steps identified.</a:t>
            </a:r>
          </a:p>
          <a:p>
            <a:pPr algn="just">
              <a:spcBef>
                <a:spcPct val="50000"/>
              </a:spcBef>
              <a:defRPr/>
            </a:pPr>
            <a:r>
              <a:rPr lang="en-GB" altLang="x-none" sz="2400" b="1">
                <a:solidFill>
                  <a:srgbClr val="0000FF"/>
                </a:solidFill>
                <a:latin typeface="Calibri" charset="0"/>
                <a:ea typeface="Calibri" charset="0"/>
                <a:cs typeface="Calibri" charset="0"/>
              </a:rPr>
              <a:t>This is presented as the most likely inferred tree.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ZoneTexte 1"/>
          <p:cNvSpPr txBox="1">
            <a:spLocks noChangeArrowheads="1"/>
          </p:cNvSpPr>
          <p:nvPr/>
        </p:nvSpPr>
        <p:spPr bwMode="auto">
          <a:xfrm>
            <a:off x="0" y="2720975"/>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Distance Methods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 Box 2"/>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rPr>
              <a:t>Distance Methods</a:t>
            </a:r>
          </a:p>
        </p:txBody>
      </p:sp>
      <p:graphicFrame>
        <p:nvGraphicFramePr>
          <p:cNvPr id="109570" name="Object 4"/>
          <p:cNvGraphicFramePr>
            <a:graphicFrameLocks noChangeAspect="1"/>
          </p:cNvGraphicFramePr>
          <p:nvPr/>
        </p:nvGraphicFramePr>
        <p:xfrm>
          <a:off x="0" y="4559300"/>
          <a:ext cx="11658600" cy="3060700"/>
        </p:xfrm>
        <a:graphic>
          <a:graphicData uri="http://schemas.openxmlformats.org/presentationml/2006/ole">
            <mc:AlternateContent xmlns:mc="http://schemas.openxmlformats.org/markup-compatibility/2006">
              <mc:Choice xmlns:v="urn:schemas-microsoft-com:vml" Requires="v">
                <p:oleObj spid="_x0000_s109587" name="Document" r:id="rId4" imgW="28622222" imgH="10095238" progId="Word.Document.8">
                  <p:embed/>
                </p:oleObj>
              </mc:Choice>
              <mc:Fallback>
                <p:oleObj name="Document" r:id="rId4" imgW="28622222" imgH="10095238"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59300"/>
                        <a:ext cx="116586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ZoneTexte 1"/>
          <p:cNvSpPr txBox="1"/>
          <p:nvPr/>
        </p:nvSpPr>
        <p:spPr>
          <a:xfrm>
            <a:off x="0" y="1052513"/>
            <a:ext cx="9036050" cy="1016000"/>
          </a:xfrm>
          <a:prstGeom prst="rect">
            <a:avLst/>
          </a:prstGeom>
          <a:noFill/>
        </p:spPr>
        <p:txBody>
          <a:bodyPr>
            <a:spAutoFit/>
          </a:bodyPr>
          <a:lstStyle/>
          <a:p>
            <a:pPr>
              <a:defRPr/>
            </a:pPr>
            <a:r>
              <a:rPr lang="en-GB" altLang="x-none" sz="3200" b="1" dirty="0">
                <a:solidFill>
                  <a:srgbClr val="FF0000"/>
                </a:solidFill>
                <a:effectLst>
                  <a:outerShdw blurRad="38100" dist="38100" dir="2700000" algn="tl">
                    <a:srgbClr val="C0C0C0"/>
                  </a:outerShdw>
                </a:effectLst>
                <a:latin typeface="Arial" charset="0"/>
                <a:ea typeface="Arial" charset="0"/>
                <a:cs typeface="Arial" charset="0"/>
              </a:rPr>
              <a:t>•</a:t>
            </a:r>
            <a:r>
              <a:rPr lang="en-GB" altLang="x-none" sz="2800" b="1" dirty="0">
                <a:solidFill>
                  <a:schemeClr val="tx2"/>
                </a:solidFill>
                <a:effectLst>
                  <a:outerShdw blurRad="38100" dist="38100" dir="2700000" algn="tl">
                    <a:srgbClr val="C0C0C0"/>
                  </a:outerShdw>
                </a:effectLst>
                <a:latin typeface="Arial" charset="0"/>
                <a:ea typeface="Arial" charset="0"/>
                <a:cs typeface="Arial" charset="0"/>
              </a:rPr>
              <a:t> Each phylogenetic tree induces a matrix of distances between sequence pairs</a:t>
            </a:r>
          </a:p>
        </p:txBody>
      </p:sp>
      <p:sp>
        <p:nvSpPr>
          <p:cNvPr id="3" name="ZoneTexte 2"/>
          <p:cNvSpPr txBox="1"/>
          <p:nvPr/>
        </p:nvSpPr>
        <p:spPr>
          <a:xfrm>
            <a:off x="0" y="2420938"/>
            <a:ext cx="9036050" cy="954087"/>
          </a:xfrm>
          <a:prstGeom prst="rect">
            <a:avLst/>
          </a:prstGeom>
          <a:noFill/>
        </p:spPr>
        <p:txBody>
          <a:bodyPr>
            <a:spAutoFit/>
          </a:bodyPr>
          <a:lstStyle/>
          <a:p>
            <a:pPr>
              <a:defRPr/>
            </a:pPr>
            <a:r>
              <a:rPr lang="en-GB" altLang="x-none" sz="2800" b="1">
                <a:solidFill>
                  <a:srgbClr val="FF0000"/>
                </a:solidFill>
                <a:effectLst>
                  <a:outerShdw blurRad="38100" dist="38100" dir="2700000" algn="tl">
                    <a:srgbClr val="C0C0C0"/>
                  </a:outerShdw>
                </a:effectLst>
                <a:latin typeface="Arial" charset="0"/>
                <a:ea typeface="Arial" charset="0"/>
                <a:cs typeface="Arial" charset="0"/>
              </a:rPr>
              <a:t>•</a:t>
            </a:r>
            <a:r>
              <a:rPr lang="en-GB" altLang="x-none" sz="2800" b="1">
                <a:solidFill>
                  <a:schemeClr val="tx2"/>
                </a:solidFill>
                <a:effectLst>
                  <a:outerShdw blurRad="38100" dist="38100" dir="2700000" algn="tl">
                    <a:srgbClr val="C0C0C0"/>
                  </a:outerShdw>
                </a:effectLst>
                <a:latin typeface="Arial" charset="0"/>
                <a:ea typeface="Arial" charset="0"/>
                <a:cs typeface="Arial" charset="0"/>
              </a:rPr>
              <a:t> A given distance matrix corresponds to a single phylogenetic tree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2"/>
          <p:cNvSpPr txBox="1">
            <a:spLocks noChangeArrowheads="1"/>
          </p:cNvSpPr>
          <p:nvPr/>
        </p:nvSpPr>
        <p:spPr bwMode="auto">
          <a:xfrm>
            <a:off x="0" y="-26988"/>
            <a:ext cx="9144000" cy="10668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rPr>
              <a:t>Constructing Phylogenetic trees using Distance Methods</a:t>
            </a:r>
            <a:endParaRPr lang="en-GB" altLang="x-none" sz="1200">
              <a:solidFill>
                <a:srgbClr val="0000FF"/>
              </a:solidFill>
            </a:endParaRPr>
          </a:p>
        </p:txBody>
      </p:sp>
      <p:sp>
        <p:nvSpPr>
          <p:cNvPr id="300035" name="Text Box 3"/>
          <p:cNvSpPr txBox="1">
            <a:spLocks noChangeArrowheads="1"/>
          </p:cNvSpPr>
          <p:nvPr/>
        </p:nvSpPr>
        <p:spPr bwMode="auto">
          <a:xfrm>
            <a:off x="0" y="1268413"/>
            <a:ext cx="91440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FF0000"/>
                </a:solidFill>
                <a:latin typeface="Arial" charset="0"/>
                <a:ea typeface="Arial" charset="0"/>
                <a:cs typeface="Arial" charset="0"/>
              </a:rPr>
              <a:t>a)</a:t>
            </a:r>
            <a:r>
              <a:rPr lang="en-GB" altLang="x-none" sz="2800" b="1">
                <a:latin typeface="Arial" charset="0"/>
                <a:ea typeface="Arial" charset="0"/>
                <a:cs typeface="Arial" charset="0"/>
              </a:rPr>
              <a:t> Sequence alignment;</a:t>
            </a:r>
          </a:p>
          <a:p>
            <a:pPr>
              <a:spcBef>
                <a:spcPct val="50000"/>
              </a:spcBef>
              <a:buFontTx/>
              <a:buNone/>
            </a:pPr>
            <a:r>
              <a:rPr lang="en-GB" altLang="x-none" sz="2800" b="1">
                <a:solidFill>
                  <a:srgbClr val="FF0000"/>
                </a:solidFill>
                <a:latin typeface="Arial" charset="0"/>
                <a:ea typeface="Arial" charset="0"/>
                <a:cs typeface="Arial" charset="0"/>
              </a:rPr>
              <a:t>b)</a:t>
            </a:r>
            <a:r>
              <a:rPr lang="en-GB" altLang="x-none" sz="2800" b="1">
                <a:latin typeface="Arial" charset="0"/>
                <a:ea typeface="Arial" charset="0"/>
                <a:cs typeface="Arial" charset="0"/>
              </a:rPr>
              <a:t> Matrix of evolutionary distances between pairs of sequences (similarity scores);</a:t>
            </a:r>
          </a:p>
          <a:p>
            <a:pPr>
              <a:spcBef>
                <a:spcPct val="50000"/>
              </a:spcBef>
              <a:buFontTx/>
              <a:buNone/>
            </a:pPr>
            <a:r>
              <a:rPr lang="en-GB" altLang="x-none" sz="2800" b="1">
                <a:solidFill>
                  <a:srgbClr val="FF0000"/>
                </a:solidFill>
                <a:latin typeface="Arial" charset="0"/>
                <a:ea typeface="Arial" charset="0"/>
                <a:cs typeface="Arial" charset="0"/>
              </a:rPr>
              <a:t>c)</a:t>
            </a:r>
            <a:r>
              <a:rPr lang="en-GB" altLang="x-none" sz="2800" b="1">
                <a:latin typeface="Arial" charset="0"/>
                <a:ea typeface="Arial" charset="0"/>
                <a:cs typeface="Arial" charset="0"/>
              </a:rPr>
              <a:t> Distance methods fit a tree to this matrix.</a:t>
            </a:r>
            <a:endParaRPr lang="en-GB" altLang="x-none" sz="1200">
              <a:latin typeface="Arial" charset="0"/>
              <a:ea typeface="Arial" charset="0"/>
              <a:cs typeface="Arial" charset="0"/>
            </a:endParaRPr>
          </a:p>
        </p:txBody>
      </p:sp>
      <p:grpSp>
        <p:nvGrpSpPr>
          <p:cNvPr id="111619" name="Group 51"/>
          <p:cNvGrpSpPr>
            <a:grpSpLocks/>
          </p:cNvGrpSpPr>
          <p:nvPr/>
        </p:nvGrpSpPr>
        <p:grpSpPr bwMode="auto">
          <a:xfrm>
            <a:off x="609600" y="4343400"/>
            <a:ext cx="2819400" cy="1676400"/>
            <a:chOff x="384" y="2736"/>
            <a:chExt cx="1776" cy="1056"/>
          </a:xfrm>
        </p:grpSpPr>
        <p:sp>
          <p:nvSpPr>
            <p:cNvPr id="300069" name="Line 37"/>
            <p:cNvSpPr>
              <a:spLocks noChangeShapeType="1"/>
            </p:cNvSpPr>
            <p:nvPr/>
          </p:nvSpPr>
          <p:spPr bwMode="auto">
            <a:xfrm>
              <a:off x="816" y="31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0070" name="Line 38"/>
            <p:cNvSpPr>
              <a:spLocks noChangeShapeType="1"/>
            </p:cNvSpPr>
            <p:nvPr/>
          </p:nvSpPr>
          <p:spPr bwMode="auto">
            <a:xfrm flipH="1" flipV="1">
              <a:off x="384" y="2832"/>
              <a:ext cx="432"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0072" name="Line 40"/>
            <p:cNvSpPr>
              <a:spLocks noChangeShapeType="1"/>
            </p:cNvSpPr>
            <p:nvPr/>
          </p:nvSpPr>
          <p:spPr bwMode="auto">
            <a:xfrm flipH="1">
              <a:off x="432" y="3120"/>
              <a:ext cx="384"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nvGrpSpPr>
            <p:cNvPr id="111636" name="Group 50"/>
            <p:cNvGrpSpPr>
              <a:grpSpLocks/>
            </p:cNvGrpSpPr>
            <p:nvPr/>
          </p:nvGrpSpPr>
          <p:grpSpPr bwMode="auto">
            <a:xfrm>
              <a:off x="1392" y="2736"/>
              <a:ext cx="768" cy="1056"/>
              <a:chOff x="2064" y="2736"/>
              <a:chExt cx="768" cy="1056"/>
            </a:xfrm>
          </p:grpSpPr>
          <p:sp>
            <p:nvSpPr>
              <p:cNvPr id="300074" name="Line 42"/>
              <p:cNvSpPr>
                <a:spLocks noChangeShapeType="1"/>
              </p:cNvSpPr>
              <p:nvPr/>
            </p:nvSpPr>
            <p:spPr bwMode="auto">
              <a:xfrm flipV="1">
                <a:off x="2064" y="2736"/>
                <a:ext cx="432"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0076" name="Line 44"/>
              <p:cNvSpPr>
                <a:spLocks noChangeShapeType="1"/>
              </p:cNvSpPr>
              <p:nvPr/>
            </p:nvSpPr>
            <p:spPr bwMode="auto">
              <a:xfrm>
                <a:off x="2064" y="3120"/>
                <a:ext cx="432"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0078" name="Line 46"/>
              <p:cNvSpPr>
                <a:spLocks noChangeShapeType="1"/>
              </p:cNvSpPr>
              <p:nvPr/>
            </p:nvSpPr>
            <p:spPr bwMode="auto">
              <a:xfrm flipV="1">
                <a:off x="2496" y="3360"/>
                <a:ext cx="336"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00080" name="Line 48"/>
              <p:cNvSpPr>
                <a:spLocks noChangeShapeType="1"/>
              </p:cNvSpPr>
              <p:nvPr/>
            </p:nvSpPr>
            <p:spPr bwMode="auto">
              <a:xfrm>
                <a:off x="2496" y="3456"/>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sp>
        <p:nvSpPr>
          <p:cNvPr id="300084" name="Text Box 52"/>
          <p:cNvSpPr txBox="1">
            <a:spLocks noChangeArrowheads="1"/>
          </p:cNvSpPr>
          <p:nvPr/>
        </p:nvSpPr>
        <p:spPr bwMode="auto">
          <a:xfrm>
            <a:off x="381000" y="4191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i</a:t>
            </a:r>
          </a:p>
        </p:txBody>
      </p:sp>
      <p:sp>
        <p:nvSpPr>
          <p:cNvPr id="300085" name="Text Box 53"/>
          <p:cNvSpPr txBox="1">
            <a:spLocks noChangeArrowheads="1"/>
          </p:cNvSpPr>
          <p:nvPr/>
        </p:nvSpPr>
        <p:spPr bwMode="auto">
          <a:xfrm>
            <a:off x="2895600" y="40386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k</a:t>
            </a:r>
          </a:p>
        </p:txBody>
      </p:sp>
      <p:sp>
        <p:nvSpPr>
          <p:cNvPr id="300086" name="Rectangle 54"/>
          <p:cNvSpPr>
            <a:spLocks noChangeArrowheads="1"/>
          </p:cNvSpPr>
          <p:nvPr/>
        </p:nvSpPr>
        <p:spPr bwMode="auto">
          <a:xfrm>
            <a:off x="3429000" y="5105400"/>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GB" altLang="x-none" sz="2400" b="1"/>
              <a:t>l</a:t>
            </a:r>
          </a:p>
        </p:txBody>
      </p:sp>
      <p:sp>
        <p:nvSpPr>
          <p:cNvPr id="300087" name="Rectangle 55"/>
          <p:cNvSpPr>
            <a:spLocks noChangeArrowheads="1"/>
          </p:cNvSpPr>
          <p:nvPr/>
        </p:nvSpPr>
        <p:spPr bwMode="auto">
          <a:xfrm>
            <a:off x="2590800" y="5943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GB" altLang="x-none" sz="2400" b="1"/>
              <a:t>j</a:t>
            </a:r>
          </a:p>
        </p:txBody>
      </p:sp>
      <p:sp>
        <p:nvSpPr>
          <p:cNvPr id="300088" name="Rectangle 56"/>
          <p:cNvSpPr>
            <a:spLocks noChangeArrowheads="1"/>
          </p:cNvSpPr>
          <p:nvPr/>
        </p:nvSpPr>
        <p:spPr bwMode="auto">
          <a:xfrm>
            <a:off x="476250" y="5638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400" b="1"/>
              <a:t>m</a:t>
            </a:r>
          </a:p>
        </p:txBody>
      </p:sp>
      <p:sp>
        <p:nvSpPr>
          <p:cNvPr id="300089" name="Text Box 57"/>
          <p:cNvSpPr txBox="1">
            <a:spLocks noChangeArrowheads="1"/>
          </p:cNvSpPr>
          <p:nvPr/>
        </p:nvSpPr>
        <p:spPr bwMode="auto">
          <a:xfrm>
            <a:off x="838200" y="42672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t>l</a:t>
            </a:r>
            <a:r>
              <a:rPr lang="en-GB" altLang="x-none" sz="2400" baseline="-25000"/>
              <a:t>i</a:t>
            </a:r>
            <a:endParaRPr lang="en-GB" altLang="x-none" sz="2000"/>
          </a:p>
        </p:txBody>
      </p:sp>
      <p:sp>
        <p:nvSpPr>
          <p:cNvPr id="300090" name="Rectangle 58"/>
          <p:cNvSpPr>
            <a:spLocks noChangeArrowheads="1"/>
          </p:cNvSpPr>
          <p:nvPr/>
        </p:nvSpPr>
        <p:spPr bwMode="auto">
          <a:xfrm>
            <a:off x="2286000" y="4114800"/>
            <a:ext cx="35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t>l</a:t>
            </a:r>
            <a:r>
              <a:rPr lang="en-GB" altLang="x-none" sz="2400" baseline="-25000"/>
              <a:t>k</a:t>
            </a:r>
          </a:p>
        </p:txBody>
      </p:sp>
      <p:sp>
        <p:nvSpPr>
          <p:cNvPr id="300091" name="Rectangle 59"/>
          <p:cNvSpPr>
            <a:spLocks noChangeArrowheads="1"/>
          </p:cNvSpPr>
          <p:nvPr/>
        </p:nvSpPr>
        <p:spPr bwMode="auto">
          <a:xfrm>
            <a:off x="2590800" y="4937125"/>
            <a:ext cx="322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t>l</a:t>
            </a:r>
            <a:r>
              <a:rPr lang="en-GB" altLang="x-none" sz="2400" baseline="-25000"/>
              <a:t>r</a:t>
            </a:r>
          </a:p>
        </p:txBody>
      </p:sp>
      <p:sp>
        <p:nvSpPr>
          <p:cNvPr id="300092" name="Rectangle 60"/>
          <p:cNvSpPr>
            <a:spLocks noChangeArrowheads="1"/>
          </p:cNvSpPr>
          <p:nvPr/>
        </p:nvSpPr>
        <p:spPr bwMode="auto">
          <a:xfrm>
            <a:off x="2514600" y="5562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t>l</a:t>
            </a:r>
            <a:r>
              <a:rPr lang="en-GB" altLang="x-none" sz="2400" baseline="-25000"/>
              <a:t>j</a:t>
            </a:r>
          </a:p>
        </p:txBody>
      </p:sp>
      <p:sp>
        <p:nvSpPr>
          <p:cNvPr id="300093" name="Rectangle 61"/>
          <p:cNvSpPr>
            <a:spLocks noChangeArrowheads="1"/>
          </p:cNvSpPr>
          <p:nvPr/>
        </p:nvSpPr>
        <p:spPr bwMode="auto">
          <a:xfrm>
            <a:off x="1600200" y="4556125"/>
            <a:ext cx="344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t>l</a:t>
            </a:r>
            <a:r>
              <a:rPr lang="en-GB" altLang="x-none" sz="2400" baseline="-25000"/>
              <a:t>c</a:t>
            </a:r>
          </a:p>
        </p:txBody>
      </p:sp>
      <p:sp>
        <p:nvSpPr>
          <p:cNvPr id="300094" name="Rectangle 62"/>
          <p:cNvSpPr>
            <a:spLocks noChangeArrowheads="1"/>
          </p:cNvSpPr>
          <p:nvPr/>
        </p:nvSpPr>
        <p:spPr bwMode="auto">
          <a:xfrm>
            <a:off x="609600" y="5029200"/>
            <a:ext cx="41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000"/>
              <a:t>l</a:t>
            </a:r>
            <a:r>
              <a:rPr lang="en-GB" altLang="x-none" sz="2400" baseline="-25000"/>
              <a:t>m</a:t>
            </a:r>
          </a:p>
        </p:txBody>
      </p:sp>
      <p:sp>
        <p:nvSpPr>
          <p:cNvPr id="300095" name="Text Box 63"/>
          <p:cNvSpPr txBox="1">
            <a:spLocks noChangeArrowheads="1"/>
          </p:cNvSpPr>
          <p:nvPr/>
        </p:nvSpPr>
        <p:spPr bwMode="auto">
          <a:xfrm>
            <a:off x="4267200" y="5334000"/>
            <a:ext cx="4572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0000FF"/>
                </a:solidFill>
              </a:rPr>
              <a:t>d(</a:t>
            </a:r>
            <a:r>
              <a:rPr lang="en-GB" altLang="x-none" sz="2800" b="1" err="1">
                <a:solidFill>
                  <a:srgbClr val="0000FF"/>
                </a:solidFill>
              </a:rPr>
              <a:t>i,j</a:t>
            </a:r>
            <a:r>
              <a:rPr lang="en-GB" altLang="x-none" sz="2800" b="1">
                <a:solidFill>
                  <a:srgbClr val="0000FF"/>
                </a:solidFill>
              </a:rPr>
              <a:t>)</a:t>
            </a:r>
            <a:r>
              <a:rPr lang="en-GB" altLang="x-none" sz="2800" b="1"/>
              <a:t> = l</a:t>
            </a:r>
            <a:r>
              <a:rPr lang="en-GB" altLang="x-none" sz="2800" b="1" baseline="-25000"/>
              <a:t>i</a:t>
            </a:r>
            <a:r>
              <a:rPr lang="en-GB" altLang="x-none" sz="2800" b="1"/>
              <a:t> + </a:t>
            </a:r>
            <a:r>
              <a:rPr lang="en-GB" altLang="x-none" sz="2800" b="1" err="1"/>
              <a:t>l</a:t>
            </a:r>
            <a:r>
              <a:rPr lang="en-GB" altLang="x-none" sz="2800" b="1" baseline="-25000" err="1"/>
              <a:t>c</a:t>
            </a:r>
            <a:r>
              <a:rPr lang="en-GB" altLang="x-none" sz="2800" b="1"/>
              <a:t> + </a:t>
            </a:r>
            <a:r>
              <a:rPr lang="en-GB" altLang="x-none" sz="2800" b="1" err="1"/>
              <a:t>l</a:t>
            </a:r>
            <a:r>
              <a:rPr lang="en-GB" altLang="x-none" sz="2800" b="1" baseline="-25000" err="1"/>
              <a:t>r</a:t>
            </a:r>
            <a:r>
              <a:rPr lang="en-GB" altLang="x-none" sz="2800" b="1"/>
              <a:t> + </a:t>
            </a:r>
            <a:r>
              <a:rPr lang="en-GB" altLang="x-none" sz="2800" b="1" err="1"/>
              <a:t>l</a:t>
            </a:r>
            <a:r>
              <a:rPr lang="en-GB" altLang="x-none" sz="2800" b="1" baseline="-25000" err="1"/>
              <a:t>j</a:t>
            </a:r>
            <a:endParaRPr lang="en-GB" altLang="x-none" sz="2800" b="1"/>
          </a:p>
        </p:txBody>
      </p:sp>
      <p:sp>
        <p:nvSpPr>
          <p:cNvPr id="300096" name="Text Box 64"/>
          <p:cNvSpPr txBox="1">
            <a:spLocks noChangeArrowheads="1"/>
          </p:cNvSpPr>
          <p:nvPr/>
        </p:nvSpPr>
        <p:spPr bwMode="auto">
          <a:xfrm>
            <a:off x="4191000" y="4114800"/>
            <a:ext cx="46482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fr-FR" altLang="x-none" sz="2800" b="1" err="1">
                <a:solidFill>
                  <a:srgbClr val="0000FF"/>
                </a:solidFill>
              </a:rPr>
              <a:t>D</a:t>
            </a:r>
            <a:r>
              <a:rPr lang="fr-FR" altLang="x-none" sz="2800" b="1" baseline="-25000" err="1">
                <a:solidFill>
                  <a:srgbClr val="0000FF"/>
                </a:solidFill>
              </a:rPr>
              <a:t>i,j</a:t>
            </a:r>
            <a:r>
              <a:rPr lang="fr-FR" altLang="x-none" sz="2800" b="1" baseline="-25000"/>
              <a:t> </a:t>
            </a:r>
            <a:r>
              <a:rPr lang="fr-FR" altLang="x-none" sz="2800" b="1"/>
              <a:t>= the distance </a:t>
            </a:r>
            <a:r>
              <a:rPr lang="fr-FR" altLang="x-none" sz="2800" b="1" err="1"/>
              <a:t>between</a:t>
            </a:r>
            <a:r>
              <a:rPr lang="fr-FR" altLang="x-none" sz="2800" b="1"/>
              <a:t> </a:t>
            </a:r>
            <a:r>
              <a:rPr lang="fr-FR" altLang="x-none" sz="2800" b="1" i="1"/>
              <a:t>i</a:t>
            </a:r>
            <a:r>
              <a:rPr lang="fr-FR" altLang="x-none" sz="2800" b="1"/>
              <a:t> and </a:t>
            </a:r>
            <a:r>
              <a:rPr lang="fr-FR" altLang="x-none" sz="2800" b="1" i="1"/>
              <a:t>j </a:t>
            </a:r>
            <a:r>
              <a:rPr lang="fr-FR" altLang="x-none" sz="2800" b="1" i="1" err="1"/>
              <a:t>sequences</a:t>
            </a:r>
            <a:r>
              <a:rPr lang="fr-FR" altLang="x-none" sz="2800" b="1"/>
              <a:t>;</a:t>
            </a:r>
            <a:endParaRPr lang="en-GB" altLang="x-none" sz="2800"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ZoneTexte 1"/>
          <p:cNvSpPr txBox="1">
            <a:spLocks noChangeArrowheads="1"/>
          </p:cNvSpPr>
          <p:nvPr/>
        </p:nvSpPr>
        <p:spPr bwMode="auto">
          <a:xfrm>
            <a:off x="0" y="0"/>
            <a:ext cx="9144000" cy="9540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800" b="1">
                <a:solidFill>
                  <a:srgbClr val="0000FF"/>
                </a:solidFill>
                <a:latin typeface="Arial" charset="0"/>
                <a:ea typeface="Arial" charset="0"/>
                <a:cs typeface="Arial" charset="0"/>
              </a:rPr>
              <a:t>Constructing Phylogenetic trees using Distance Methods</a:t>
            </a:r>
            <a:endParaRPr lang="en-GB" altLang="x-none" sz="2800">
              <a:solidFill>
                <a:srgbClr val="0000FF"/>
              </a:solidFill>
              <a:latin typeface="Arial" charset="0"/>
              <a:ea typeface="Arial" charset="0"/>
              <a:cs typeface="Arial" charset="0"/>
            </a:endParaRPr>
          </a:p>
        </p:txBody>
      </p:sp>
      <p:sp>
        <p:nvSpPr>
          <p:cNvPr id="113666" name="ZoneTexte 2"/>
          <p:cNvSpPr txBox="1">
            <a:spLocks noChangeArrowheads="1"/>
          </p:cNvSpPr>
          <p:nvPr/>
        </p:nvSpPr>
        <p:spPr bwMode="auto">
          <a:xfrm>
            <a:off x="0" y="981075"/>
            <a:ext cx="9144000"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just">
              <a:spcBef>
                <a:spcPct val="0"/>
              </a:spcBef>
              <a:buFontTx/>
              <a:buNone/>
            </a:pPr>
            <a:r>
              <a:rPr lang="en-GB" altLang="x-none" sz="2800" b="1">
                <a:solidFill>
                  <a:srgbClr val="0000FF"/>
                </a:solidFill>
                <a:latin typeface="Arial" charset="0"/>
                <a:ea typeface="Arial" charset="0"/>
                <a:cs typeface="Arial" charset="0"/>
              </a:rPr>
              <a:t>D</a:t>
            </a:r>
            <a:r>
              <a:rPr lang="en-GB" altLang="x-none" sz="2800" b="1" baseline="-25000">
                <a:solidFill>
                  <a:srgbClr val="0000FF"/>
                </a:solidFill>
                <a:latin typeface="Arial" charset="0"/>
                <a:ea typeface="Arial" charset="0"/>
                <a:cs typeface="Arial" charset="0"/>
              </a:rPr>
              <a:t>i,j </a:t>
            </a:r>
            <a:r>
              <a:rPr lang="en-GB" altLang="x-none" sz="2800" b="1">
                <a:solidFill>
                  <a:srgbClr val="0000FF"/>
                </a:solidFill>
                <a:latin typeface="Arial" charset="0"/>
                <a:ea typeface="Arial" charset="0"/>
                <a:cs typeface="Arial" charset="0"/>
              </a:rPr>
              <a:t>= the distance between </a:t>
            </a:r>
            <a:r>
              <a:rPr lang="en-GB" altLang="x-none" sz="2800" b="1" i="1">
                <a:solidFill>
                  <a:srgbClr val="0000FF"/>
                </a:solidFill>
                <a:latin typeface="Arial" charset="0"/>
                <a:ea typeface="Arial" charset="0"/>
                <a:cs typeface="Arial" charset="0"/>
              </a:rPr>
              <a:t>i</a:t>
            </a:r>
            <a:r>
              <a:rPr lang="en-GB" altLang="x-none" sz="2800" b="1">
                <a:solidFill>
                  <a:srgbClr val="0000FF"/>
                </a:solidFill>
                <a:latin typeface="Arial" charset="0"/>
                <a:ea typeface="Arial" charset="0"/>
                <a:cs typeface="Arial" charset="0"/>
              </a:rPr>
              <a:t> and </a:t>
            </a:r>
            <a:r>
              <a:rPr lang="en-GB" altLang="x-none" sz="2800" b="1" i="1">
                <a:solidFill>
                  <a:srgbClr val="0000FF"/>
                </a:solidFill>
                <a:latin typeface="Arial" charset="0"/>
                <a:ea typeface="Arial" charset="0"/>
                <a:cs typeface="Arial" charset="0"/>
              </a:rPr>
              <a:t>j sequences</a:t>
            </a:r>
            <a:r>
              <a:rPr lang="en-GB" altLang="x-none" sz="2800" b="1">
                <a:solidFill>
                  <a:srgbClr val="0000FF"/>
                </a:solidFill>
                <a:latin typeface="Arial" charset="0"/>
                <a:ea typeface="Arial" charset="0"/>
                <a:cs typeface="Arial" charset="0"/>
              </a:rPr>
              <a:t>;</a:t>
            </a:r>
          </a:p>
          <a:p>
            <a:pPr algn="just">
              <a:spcBef>
                <a:spcPct val="0"/>
              </a:spcBef>
              <a:buFontTx/>
              <a:buNone/>
            </a:pPr>
            <a:r>
              <a:rPr lang="en-GB" altLang="x-none" sz="2800" b="1">
                <a:solidFill>
                  <a:srgbClr val="0000FF"/>
                </a:solidFill>
                <a:latin typeface="Arial" charset="0"/>
                <a:ea typeface="Arial" charset="0"/>
                <a:cs typeface="Arial" charset="0"/>
              </a:rPr>
              <a:t>d</a:t>
            </a:r>
            <a:r>
              <a:rPr lang="en-GB" altLang="x-none" sz="2800" b="1" baseline="-25000">
                <a:solidFill>
                  <a:srgbClr val="0000FF"/>
                </a:solidFill>
                <a:latin typeface="Arial" charset="0"/>
                <a:ea typeface="Arial" charset="0"/>
                <a:cs typeface="Arial" charset="0"/>
              </a:rPr>
              <a:t>i,j  </a:t>
            </a:r>
            <a:r>
              <a:rPr lang="en-GB" altLang="x-none" sz="2800" b="1">
                <a:solidFill>
                  <a:srgbClr val="0000FF"/>
                </a:solidFill>
                <a:latin typeface="Arial" charset="0"/>
                <a:ea typeface="Arial" charset="0"/>
                <a:cs typeface="Arial" charset="0"/>
              </a:rPr>
              <a:t>= sum of branches on the tree path from i to j;</a:t>
            </a:r>
          </a:p>
          <a:p>
            <a:pPr algn="just">
              <a:spcBef>
                <a:spcPts val="300"/>
              </a:spcBef>
              <a:buFontTx/>
              <a:buNone/>
            </a:pPr>
            <a:endParaRPr lang="en-GB" altLang="x-none" sz="2800" b="1">
              <a:solidFill>
                <a:srgbClr val="FF0000"/>
              </a:solidFill>
              <a:latin typeface="Arial" charset="0"/>
              <a:ea typeface="Arial" charset="0"/>
              <a:cs typeface="Arial" charset="0"/>
            </a:endParaRPr>
          </a:p>
          <a:p>
            <a:pPr algn="just">
              <a:spcBef>
                <a:spcPts val="300"/>
              </a:spcBef>
              <a:buFontTx/>
              <a:buNone/>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phylogeny makes an estimation of the distance for each pair as the sum of branch lengths in the path from one sequence to another through the tree.</a:t>
            </a:r>
          </a:p>
        </p:txBody>
      </p:sp>
      <p:sp>
        <p:nvSpPr>
          <p:cNvPr id="113667" name="ZoneTexte 3"/>
          <p:cNvSpPr txBox="1">
            <a:spLocks noChangeArrowheads="1"/>
          </p:cNvSpPr>
          <p:nvPr/>
        </p:nvSpPr>
        <p:spPr bwMode="auto">
          <a:xfrm>
            <a:off x="0" y="456565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just">
              <a:spcBef>
                <a:spcPct val="0"/>
              </a:spcBef>
              <a:buFontTx/>
              <a:buNone/>
            </a:pPr>
            <a:r>
              <a:rPr lang="en-GB" altLang="x-none" sz="2800" b="1">
                <a:solidFill>
                  <a:srgbClr val="FF0000"/>
                </a:solidFill>
                <a:latin typeface="Arial" charset="0"/>
                <a:ea typeface="Arial" charset="0"/>
                <a:cs typeface="Arial" charset="0"/>
              </a:rPr>
              <a:t>•</a:t>
            </a:r>
            <a:r>
              <a:rPr lang="en-GB" altLang="x-none" sz="2800" b="1">
                <a:solidFill>
                  <a:srgbClr val="0000FF"/>
                </a:solidFill>
                <a:latin typeface="Arial" charset="0"/>
                <a:ea typeface="Arial" charset="0"/>
                <a:cs typeface="Arial" charset="0"/>
              </a:rPr>
              <a:t> </a:t>
            </a:r>
            <a:r>
              <a:rPr lang="en-GB" altLang="x-none" sz="2800" b="1">
                <a:latin typeface="Arial" charset="0"/>
                <a:ea typeface="Arial" charset="0"/>
                <a:cs typeface="Arial" charset="0"/>
              </a:rPr>
              <a:t>A measure of how close is the tree to D is given by the </a:t>
            </a:r>
            <a:r>
              <a:rPr lang="en-GB" altLang="x-none" sz="2800" b="1">
                <a:solidFill>
                  <a:srgbClr val="0000FF"/>
                </a:solidFill>
                <a:latin typeface="Arial" charset="0"/>
                <a:ea typeface="Arial" charset="0"/>
                <a:cs typeface="Arial" charset="0"/>
              </a:rPr>
              <a:t>least square </a:t>
            </a:r>
            <a:r>
              <a:rPr lang="en-GB" altLang="x-none" sz="2800" b="1">
                <a:latin typeface="Arial" charset="0"/>
                <a:ea typeface="Arial" charset="0"/>
                <a:cs typeface="Arial" charset="0"/>
              </a:rPr>
              <a:t>criterion  :</a:t>
            </a:r>
          </a:p>
          <a:p>
            <a:pPr lvl="1" algn="just">
              <a:spcBef>
                <a:spcPct val="0"/>
              </a:spcBef>
              <a:buFontTx/>
              <a:buNone/>
            </a:pPr>
            <a:r>
              <a:rPr lang="en-GB" altLang="x-none" b="1">
                <a:latin typeface="Arial" charset="0"/>
                <a:ea typeface="Arial" charset="0"/>
                <a:cs typeface="Arial" charset="0"/>
              </a:rPr>
              <a:t>                      </a:t>
            </a:r>
            <a:r>
              <a:rPr lang="en-GB" altLang="x-none" b="1">
                <a:solidFill>
                  <a:srgbClr val="0000FF"/>
                </a:solidFill>
                <a:latin typeface="Arial" charset="0"/>
                <a:ea typeface="Arial" charset="0"/>
                <a:cs typeface="Arial" charset="0"/>
              </a:rPr>
              <a:t>∑( D</a:t>
            </a:r>
            <a:r>
              <a:rPr lang="en-GB" altLang="x-none" b="1" baseline="-25000">
                <a:solidFill>
                  <a:srgbClr val="0000FF"/>
                </a:solidFill>
                <a:latin typeface="Arial" charset="0"/>
                <a:ea typeface="Arial" charset="0"/>
                <a:cs typeface="Arial" charset="0"/>
              </a:rPr>
              <a:t>i,j</a:t>
            </a:r>
            <a:r>
              <a:rPr lang="en-GB" altLang="x-none" b="1">
                <a:solidFill>
                  <a:srgbClr val="0000FF"/>
                </a:solidFill>
                <a:latin typeface="Arial" charset="0"/>
                <a:ea typeface="Arial" charset="0"/>
                <a:cs typeface="Arial" charset="0"/>
              </a:rPr>
              <a:t> -</a:t>
            </a:r>
            <a:r>
              <a:rPr lang="en-GB" altLang="x-none" b="1" baseline="-25000">
                <a:solidFill>
                  <a:srgbClr val="0000FF"/>
                </a:solidFill>
                <a:latin typeface="Arial" charset="0"/>
                <a:ea typeface="Arial" charset="0"/>
                <a:cs typeface="Arial" charset="0"/>
              </a:rPr>
              <a:t> </a:t>
            </a:r>
            <a:r>
              <a:rPr lang="en-GB" altLang="x-none" b="1">
                <a:solidFill>
                  <a:srgbClr val="0000FF"/>
                </a:solidFill>
                <a:latin typeface="Arial" charset="0"/>
                <a:ea typeface="Arial" charset="0"/>
                <a:cs typeface="Arial" charset="0"/>
              </a:rPr>
              <a:t>d</a:t>
            </a:r>
            <a:r>
              <a:rPr lang="en-GB" altLang="x-none" b="1" baseline="-25000">
                <a:solidFill>
                  <a:srgbClr val="0000FF"/>
                </a:solidFill>
                <a:latin typeface="Arial" charset="0"/>
                <a:ea typeface="Arial" charset="0"/>
                <a:cs typeface="Arial" charset="0"/>
              </a:rPr>
              <a:t>i,j </a:t>
            </a:r>
            <a:r>
              <a:rPr lang="en-GB" altLang="x-none" b="1">
                <a:solidFill>
                  <a:srgbClr val="0000FF"/>
                </a:solidFill>
                <a:latin typeface="Arial" charset="0"/>
                <a:ea typeface="Arial" charset="0"/>
                <a:cs typeface="Arial" charset="0"/>
              </a:rPr>
              <a:t>)</a:t>
            </a:r>
            <a:r>
              <a:rPr lang="en-GB" altLang="x-none" b="1" baseline="30000">
                <a:solidFill>
                  <a:srgbClr val="0000FF"/>
                </a:solidFill>
                <a:latin typeface="Arial" charset="0"/>
                <a:ea typeface="Arial" charset="0"/>
                <a:cs typeface="Arial" charset="0"/>
              </a:rPr>
              <a:t>2</a:t>
            </a:r>
            <a:r>
              <a:rPr lang="en-GB" altLang="x-none" b="1">
                <a:solidFill>
                  <a:srgbClr val="0000FF"/>
                </a:solidFill>
                <a:latin typeface="Arial" charset="0"/>
                <a:ea typeface="Arial" charset="0"/>
                <a:cs typeface="Arial" charset="0"/>
              </a:rPr>
              <a:t>/ D</a:t>
            </a:r>
            <a:r>
              <a:rPr lang="en-GB" altLang="x-none" b="1" baseline="30000">
                <a:solidFill>
                  <a:srgbClr val="0000FF"/>
                </a:solidFill>
                <a:latin typeface="Arial" charset="0"/>
                <a:ea typeface="Arial" charset="0"/>
                <a:cs typeface="Arial" charset="0"/>
              </a:rPr>
              <a:t>2</a:t>
            </a:r>
            <a:r>
              <a:rPr lang="en-GB" altLang="x-none" b="1" baseline="-25000">
                <a:solidFill>
                  <a:srgbClr val="0000FF"/>
                </a:solidFill>
                <a:latin typeface="Arial" charset="0"/>
                <a:ea typeface="Arial" charset="0"/>
                <a:cs typeface="Arial" charset="0"/>
              </a:rPr>
              <a:t>ij</a:t>
            </a:r>
            <a:endParaRPr lang="en-GB" altLang="x-none" b="1">
              <a:solidFill>
                <a:srgbClr val="0000FF"/>
              </a:solidFill>
              <a:latin typeface="Arial" charset="0"/>
              <a:ea typeface="Arial" charset="0"/>
              <a:cs typeface="Arial" charset="0"/>
            </a:endParaRPr>
          </a:p>
          <a:p>
            <a:pPr lvl="1" algn="just">
              <a:spcBef>
                <a:spcPct val="0"/>
              </a:spcBef>
              <a:buFontTx/>
              <a:buNone/>
            </a:pPr>
            <a:r>
              <a:rPr lang="en-GB" altLang="x-none" b="1" baseline="30000">
                <a:solidFill>
                  <a:srgbClr val="0000FF"/>
                </a:solidFill>
                <a:latin typeface="Arial" charset="0"/>
                <a:ea typeface="Arial" charset="0"/>
                <a:cs typeface="Arial" charset="0"/>
              </a:rPr>
              <a:t>	</a:t>
            </a:r>
            <a:r>
              <a:rPr lang="en-GB" altLang="x-none" b="1">
                <a:solidFill>
                  <a:srgbClr val="0000FF"/>
                </a:solidFill>
                <a:latin typeface="Arial" charset="0"/>
                <a:ea typeface="Arial" charset="0"/>
                <a:cs typeface="Arial" charset="0"/>
              </a:rPr>
              <a:t> </a:t>
            </a:r>
            <a:r>
              <a:rPr lang="en-GB" altLang="x-none" b="1" baseline="30000">
                <a:solidFill>
                  <a:srgbClr val="0000FF"/>
                </a:solidFill>
                <a:latin typeface="Arial" charset="0"/>
                <a:ea typeface="Arial" charset="0"/>
                <a:cs typeface="Arial" charset="0"/>
              </a:rPr>
              <a:t>	                           i,j</a:t>
            </a:r>
            <a:endParaRPr lang="en-GB" altLang="x-none" b="1">
              <a:solidFill>
                <a:srgbClr val="0000FF"/>
              </a:solidFill>
              <a:latin typeface="Arial" charset="0"/>
              <a:ea typeface="Arial" charset="0"/>
              <a:cs typeface="Aria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2"/>
          <p:cNvSpPr txBox="1">
            <a:spLocks noChangeArrowheads="1"/>
          </p:cNvSpPr>
          <p:nvPr/>
        </p:nvSpPr>
        <p:spPr bwMode="auto">
          <a:xfrm>
            <a:off x="0" y="-26988"/>
            <a:ext cx="9144000" cy="7016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fr-CH" altLang="x-none" sz="4000" b="1">
                <a:solidFill>
                  <a:srgbClr val="0000FF"/>
                </a:solidFill>
                <a:latin typeface="Arial" charset="0"/>
                <a:ea typeface="ＭＳ Ｐゴシック" charset="-128"/>
              </a:rPr>
              <a:t>Neighbor Joining (NJ)</a:t>
            </a:r>
            <a:endParaRPr lang="en-GB" altLang="x-none" sz="3600" b="1">
              <a:solidFill>
                <a:srgbClr val="0000FF"/>
              </a:solidFill>
              <a:latin typeface="Arial" charset="0"/>
              <a:ea typeface="ＭＳ Ｐゴシック" charset="-128"/>
            </a:endParaRPr>
          </a:p>
        </p:txBody>
      </p:sp>
      <p:sp>
        <p:nvSpPr>
          <p:cNvPr id="115714" name="Text Box 3"/>
          <p:cNvSpPr txBox="1">
            <a:spLocks noChangeArrowheads="1"/>
          </p:cNvSpPr>
          <p:nvPr/>
        </p:nvSpPr>
        <p:spPr bwMode="auto">
          <a:xfrm>
            <a:off x="179388" y="1052513"/>
            <a:ext cx="8964612"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latin typeface="Arial" charset="0"/>
                <a:ea typeface="ＭＳ Ｐゴシック" charset="-128"/>
              </a:rPr>
              <a:t>•</a:t>
            </a:r>
            <a:r>
              <a:rPr lang="en-GB" altLang="x-none" b="1">
                <a:latin typeface="Arial" charset="0"/>
                <a:ea typeface="ＭＳ Ｐゴシック" charset="-128"/>
              </a:rPr>
              <a:t> Neighbours are defined as taxa/genes connected by a single node in an unrooted tree; </a:t>
            </a:r>
          </a:p>
          <a:p>
            <a:pPr>
              <a:spcBef>
                <a:spcPct val="50000"/>
              </a:spcBef>
              <a:buFontTx/>
              <a:buNone/>
            </a:pPr>
            <a:r>
              <a:rPr lang="en-GB" altLang="x-none" b="1">
                <a:solidFill>
                  <a:srgbClr val="FF0000"/>
                </a:solidFill>
                <a:latin typeface="Arial" charset="0"/>
                <a:ea typeface="ＭＳ Ｐゴシック" charset="-128"/>
              </a:rPr>
              <a:t>•</a:t>
            </a:r>
            <a:r>
              <a:rPr lang="en-GB" altLang="x-none" b="1">
                <a:latin typeface="Arial" charset="0"/>
                <a:ea typeface="ＭＳ Ｐゴシック" charset="-128"/>
              </a:rPr>
              <a:t> Closest neighbours are successively joined by a new node until the tree is resolved.</a:t>
            </a:r>
            <a:endParaRPr lang="en-GB" altLang="x-none">
              <a:solidFill>
                <a:srgbClr val="000066"/>
              </a:solidFill>
              <a:latin typeface="Arial" charset="0"/>
              <a:ea typeface="ＭＳ Ｐゴシック" charset="-128"/>
            </a:endParaRPr>
          </a:p>
        </p:txBody>
      </p:sp>
      <p:sp>
        <p:nvSpPr>
          <p:cNvPr id="115715" name="Text Box 4"/>
          <p:cNvSpPr txBox="1">
            <a:spLocks noChangeArrowheads="1"/>
          </p:cNvSpPr>
          <p:nvPr/>
        </p:nvSpPr>
        <p:spPr bwMode="auto">
          <a:xfrm>
            <a:off x="179388" y="4508500"/>
            <a:ext cx="88566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latin typeface="Arial" charset="0"/>
                <a:ea typeface="ＭＳ Ｐゴシック" charset="-128"/>
              </a:rPr>
              <a:t>•</a:t>
            </a:r>
            <a:r>
              <a:rPr lang="en-GB" altLang="x-none" b="1">
                <a:latin typeface="Arial" charset="0"/>
                <a:ea typeface="ＭＳ Ｐゴシック" charset="-128"/>
              </a:rPr>
              <a:t> A single, unrooted tree with branch length estimates</a:t>
            </a:r>
            <a:endParaRPr lang="en-GB" altLang="x-none" b="1">
              <a:solidFill>
                <a:srgbClr val="000066"/>
              </a:solidFill>
              <a:latin typeface="Arial" charset="0"/>
              <a:ea typeface="ＭＳ Ｐゴシック"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ZoneTexte 2"/>
          <p:cNvSpPr txBox="1">
            <a:spLocks noChangeArrowheads="1"/>
          </p:cNvSpPr>
          <p:nvPr/>
        </p:nvSpPr>
        <p:spPr bwMode="auto">
          <a:xfrm>
            <a:off x="0" y="0"/>
            <a:ext cx="9144000"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2400" b="1" dirty="0">
                <a:solidFill>
                  <a:srgbClr val="0000FF"/>
                </a:solidFill>
                <a:latin typeface="Arial" charset="0"/>
                <a:ea typeface="Arial" charset="0"/>
                <a:cs typeface="Arial" charset="0"/>
              </a:rPr>
              <a:t>Constructing Phylogenetic trees using Distance Methods</a:t>
            </a:r>
            <a:endParaRPr lang="en-GB" altLang="x-none" sz="2400" dirty="0">
              <a:solidFill>
                <a:srgbClr val="0000FF"/>
              </a:solidFill>
              <a:latin typeface="Arial" charset="0"/>
              <a:ea typeface="Arial" charset="0"/>
              <a:cs typeface="Arial" charset="0"/>
            </a:endParaRPr>
          </a:p>
        </p:txBody>
      </p:sp>
      <p:sp>
        <p:nvSpPr>
          <p:cNvPr id="116738" name="Text Box 2"/>
          <p:cNvSpPr txBox="1">
            <a:spLocks noChangeArrowheads="1"/>
          </p:cNvSpPr>
          <p:nvPr/>
        </p:nvSpPr>
        <p:spPr bwMode="auto">
          <a:xfrm>
            <a:off x="0" y="2912745"/>
            <a:ext cx="9036496" cy="310854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dirty="0">
                <a:ea typeface="ＭＳ Ｐゴシック" charset="-128"/>
              </a:rPr>
              <a:t>Drawbacks :</a:t>
            </a:r>
            <a:r>
              <a:rPr lang="en-GB" altLang="x-none" sz="2800" b="1" dirty="0">
                <a:solidFill>
                  <a:srgbClr val="0000FF"/>
                </a:solidFill>
                <a:ea typeface="ＭＳ Ｐゴシック" charset="-128"/>
              </a:rPr>
              <a:t> </a:t>
            </a:r>
          </a:p>
          <a:p>
            <a:pPr>
              <a:spcBef>
                <a:spcPct val="0"/>
              </a:spcBef>
              <a:buFontTx/>
              <a:buNone/>
            </a:pPr>
            <a:r>
              <a:rPr lang="en-GB" altLang="x-none" sz="2800" b="1" dirty="0">
                <a:solidFill>
                  <a:srgbClr val="FF0000"/>
                </a:solidFill>
                <a:ea typeface="ＭＳ Ｐゴシック" charset="-128"/>
              </a:rPr>
              <a:t>1.</a:t>
            </a:r>
            <a:r>
              <a:rPr lang="en-GB" altLang="x-none" sz="2800" b="1" dirty="0">
                <a:solidFill>
                  <a:srgbClr val="0000FF"/>
                </a:solidFill>
                <a:ea typeface="ＭＳ Ｐゴシック" charset="-128"/>
              </a:rPr>
              <a:t> all sites are generally equally treated (do not take into account differences of substitution rates );</a:t>
            </a:r>
          </a:p>
          <a:p>
            <a:pPr>
              <a:spcBef>
                <a:spcPct val="0"/>
              </a:spcBef>
              <a:buFontTx/>
              <a:buNone/>
            </a:pPr>
            <a:r>
              <a:rPr lang="en-GB" altLang="x-none" sz="2800" b="1" dirty="0">
                <a:solidFill>
                  <a:srgbClr val="FF0000"/>
                </a:solidFill>
                <a:ea typeface="ＭＳ Ｐゴシック" charset="-128"/>
              </a:rPr>
              <a:t>2.</a:t>
            </a:r>
            <a:r>
              <a:rPr lang="en-GB" altLang="x-none" sz="2800" b="1" dirty="0">
                <a:solidFill>
                  <a:srgbClr val="0000FF"/>
                </a:solidFill>
                <a:ea typeface="ＭＳ Ｐゴシック" charset="-128"/>
              </a:rPr>
              <a:t> not applicable to distantly related sequences;</a:t>
            </a:r>
          </a:p>
          <a:p>
            <a:pPr>
              <a:spcBef>
                <a:spcPct val="0"/>
              </a:spcBef>
              <a:buFontTx/>
              <a:buNone/>
            </a:pPr>
            <a:r>
              <a:rPr lang="en-GB" altLang="x-none" sz="2800" b="1" dirty="0">
                <a:solidFill>
                  <a:srgbClr val="FF0000"/>
                </a:solidFill>
                <a:ea typeface="ＭＳ Ｐゴシック" charset="-128"/>
              </a:rPr>
              <a:t>3.</a:t>
            </a:r>
            <a:r>
              <a:rPr lang="en-GB" altLang="x-none" sz="2800" b="1" dirty="0">
                <a:solidFill>
                  <a:srgbClr val="0000FF"/>
                </a:solidFill>
                <a:ea typeface="ＭＳ Ｐゴシック" charset="-128"/>
              </a:rPr>
              <a:t> Some of the information is lost, particularly those pertaining to the identities of the ancestral and derived nucleotides at each position in the multiple alignment</a:t>
            </a:r>
            <a:r>
              <a:rPr lang="en-GB" altLang="x-none" sz="2800" dirty="0">
                <a:ea typeface="ＭＳ Ｐゴシック" charset="-128"/>
              </a:rPr>
              <a:t>.</a:t>
            </a:r>
          </a:p>
        </p:txBody>
      </p:sp>
      <p:sp>
        <p:nvSpPr>
          <p:cNvPr id="116739" name="ZoneTexte 5"/>
          <p:cNvSpPr txBox="1">
            <a:spLocks noChangeArrowheads="1"/>
          </p:cNvSpPr>
          <p:nvPr/>
        </p:nvSpPr>
        <p:spPr bwMode="auto">
          <a:xfrm>
            <a:off x="0" y="65405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400" b="1">
                <a:solidFill>
                  <a:srgbClr val="FF0000"/>
                </a:solidFill>
                <a:latin typeface="Arial" charset="0"/>
                <a:ea typeface="Arial" charset="0"/>
                <a:cs typeface="Arial" charset="0"/>
              </a:rPr>
              <a:t>• </a:t>
            </a:r>
            <a:r>
              <a:rPr lang="en-GB" altLang="x-none" sz="2400" b="1">
                <a:latin typeface="Arial" charset="0"/>
                <a:ea typeface="Arial" charset="0"/>
                <a:cs typeface="Arial" charset="0"/>
              </a:rPr>
              <a:t>The phylogenetic topology of the tree is constructed using a cluster analysis method (like the NJ method).</a:t>
            </a:r>
            <a:endParaRPr lang="en-GB" altLang="x-none" sz="2400">
              <a:latin typeface="Arial" charset="0"/>
              <a:ea typeface="Arial" charset="0"/>
              <a:cs typeface="Arial" charset="0"/>
            </a:endParaRPr>
          </a:p>
        </p:txBody>
      </p:sp>
      <p:sp>
        <p:nvSpPr>
          <p:cNvPr id="116740" name="ZoneTexte 6"/>
          <p:cNvSpPr txBox="1">
            <a:spLocks noChangeArrowheads="1"/>
          </p:cNvSpPr>
          <p:nvPr/>
        </p:nvSpPr>
        <p:spPr bwMode="auto">
          <a:xfrm>
            <a:off x="0" y="1662113"/>
            <a:ext cx="9144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400" b="1" dirty="0">
                <a:solidFill>
                  <a:srgbClr val="FF0000"/>
                </a:solidFill>
                <a:latin typeface="Arial" charset="0"/>
                <a:ea typeface="Arial" charset="0"/>
                <a:cs typeface="Arial" charset="0"/>
              </a:rPr>
              <a:t>1.</a:t>
            </a:r>
            <a:r>
              <a:rPr lang="en-GB" altLang="x-none" sz="2400" b="1" dirty="0">
                <a:solidFill>
                  <a:srgbClr val="0000FF"/>
                </a:solidFill>
                <a:latin typeface="Arial" charset="0"/>
                <a:ea typeface="Arial" charset="0"/>
                <a:cs typeface="Arial" charset="0"/>
              </a:rPr>
              <a:t> easy to perform ; </a:t>
            </a:r>
            <a:r>
              <a:rPr lang="en-GB" altLang="x-none" sz="2400" b="1" dirty="0">
                <a:solidFill>
                  <a:srgbClr val="FF0000"/>
                </a:solidFill>
                <a:latin typeface="Arial" charset="0"/>
                <a:ea typeface="Arial" charset="0"/>
                <a:cs typeface="Arial" charset="0"/>
              </a:rPr>
              <a:t>2.</a:t>
            </a:r>
            <a:r>
              <a:rPr lang="en-GB" altLang="x-none" sz="2400" b="1" dirty="0">
                <a:solidFill>
                  <a:srgbClr val="0000FF"/>
                </a:solidFill>
                <a:latin typeface="Arial" charset="0"/>
                <a:ea typeface="Arial" charset="0"/>
                <a:cs typeface="Arial" charset="0"/>
              </a:rPr>
              <a:t> fast calculation ; </a:t>
            </a:r>
            <a:r>
              <a:rPr lang="en-GB" altLang="x-none" sz="2400" b="1" dirty="0">
                <a:solidFill>
                  <a:srgbClr val="FF0000"/>
                </a:solidFill>
                <a:latin typeface="Arial" charset="0"/>
                <a:ea typeface="Arial" charset="0"/>
                <a:cs typeface="Arial" charset="0"/>
              </a:rPr>
              <a:t>3.</a:t>
            </a:r>
            <a:r>
              <a:rPr lang="en-GB" altLang="x-none" sz="2400" b="1" dirty="0">
                <a:solidFill>
                  <a:srgbClr val="0000FF"/>
                </a:solidFill>
                <a:latin typeface="Arial" charset="0"/>
                <a:ea typeface="Arial" charset="0"/>
                <a:cs typeface="Arial" charset="0"/>
              </a:rPr>
              <a:t> fit for sequences having high similarity scores;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3" y="304800"/>
            <a:ext cx="44831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Rectangle 3"/>
          <p:cNvSpPr>
            <a:spLocks noChangeArrowheads="1"/>
          </p:cNvSpPr>
          <p:nvPr/>
        </p:nvSpPr>
        <p:spPr bwMode="auto">
          <a:xfrm>
            <a:off x="5257800" y="533400"/>
            <a:ext cx="3825875"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GB" altLang="x-none" sz="2000" b="1">
                <a:latin typeface="Arial" charset="0"/>
              </a:rPr>
              <a:t>Pace (2001) described a tree </a:t>
            </a:r>
          </a:p>
          <a:p>
            <a:pPr eaLnBrk="1" hangingPunct="1">
              <a:defRPr/>
            </a:pPr>
            <a:r>
              <a:rPr lang="en-GB" altLang="x-none" sz="2000" b="1">
                <a:latin typeface="Arial" charset="0"/>
              </a:rPr>
              <a:t>of life based on small subunit </a:t>
            </a:r>
          </a:p>
          <a:p>
            <a:pPr eaLnBrk="1" hangingPunct="1">
              <a:defRPr/>
            </a:pPr>
            <a:r>
              <a:rPr lang="en-GB" altLang="x-none" sz="2000" b="1">
                <a:latin typeface="Arial" charset="0"/>
              </a:rPr>
              <a:t>rRNA sequences. </a:t>
            </a:r>
          </a:p>
          <a:p>
            <a:pPr eaLnBrk="1" hangingPunct="1">
              <a:defRPr/>
            </a:pPr>
            <a:r>
              <a:rPr lang="en-GB" altLang="x-none" sz="1600">
                <a:solidFill>
                  <a:srgbClr val="000000"/>
                </a:solidFill>
                <a:latin typeface="Times New Roman" charset="0"/>
              </a:rPr>
              <a:t>Pace, N. R. (1997) </a:t>
            </a:r>
            <a:r>
              <a:rPr lang="en-GB" altLang="x-none" sz="1600" i="1">
                <a:solidFill>
                  <a:srgbClr val="000000"/>
                </a:solidFill>
                <a:latin typeface="Times New Roman" charset="0"/>
              </a:rPr>
              <a:t>Science</a:t>
            </a:r>
            <a:r>
              <a:rPr lang="en-GB" altLang="x-none" sz="1600">
                <a:solidFill>
                  <a:srgbClr val="000000"/>
                </a:solidFill>
                <a:latin typeface="Times New Roman" charset="0"/>
              </a:rPr>
              <a:t> </a:t>
            </a:r>
            <a:r>
              <a:rPr lang="en-GB" altLang="x-none" sz="1600" b="1">
                <a:solidFill>
                  <a:srgbClr val="000000"/>
                </a:solidFill>
                <a:latin typeface="Times New Roman" charset="0"/>
              </a:rPr>
              <a:t>276</a:t>
            </a:r>
            <a:r>
              <a:rPr lang="en-GB" altLang="x-none" sz="1600">
                <a:solidFill>
                  <a:srgbClr val="000000"/>
                </a:solidFill>
                <a:latin typeface="Times New Roman" charset="0"/>
              </a:rPr>
              <a:t>, 734-740</a:t>
            </a:r>
          </a:p>
          <a:p>
            <a:pPr eaLnBrk="1" hangingPunct="1">
              <a:defRPr/>
            </a:pPr>
            <a:endParaRPr lang="en-GB" altLang="x-none" sz="2000" b="1">
              <a:latin typeface="Arial" charset="0"/>
            </a:endParaRPr>
          </a:p>
          <a:p>
            <a:pPr eaLnBrk="1" hangingPunct="1">
              <a:defRPr/>
            </a:pPr>
            <a:r>
              <a:rPr lang="en-GB" altLang="x-none" sz="2000" b="1">
                <a:latin typeface="Arial" charset="0"/>
              </a:rPr>
              <a:t>This tree shows the main</a:t>
            </a:r>
          </a:p>
          <a:p>
            <a:pPr eaLnBrk="1" hangingPunct="1">
              <a:defRPr/>
            </a:pPr>
            <a:r>
              <a:rPr lang="en-GB" altLang="x-none" sz="2000" b="1">
                <a:latin typeface="Arial" charset="0"/>
              </a:rPr>
              <a:t>three branches described</a:t>
            </a:r>
          </a:p>
          <a:p>
            <a:pPr eaLnBrk="1" hangingPunct="1">
              <a:defRPr/>
            </a:pPr>
            <a:r>
              <a:rPr lang="en-GB" altLang="x-none" sz="2000" b="1">
                <a:latin typeface="Arial" charset="0"/>
              </a:rPr>
              <a:t>by Woese and colleagues.</a:t>
            </a:r>
          </a:p>
        </p:txBody>
      </p:sp>
      <p:sp>
        <p:nvSpPr>
          <p:cNvPr id="149508" name="Text Box 4"/>
          <p:cNvSpPr txBox="1">
            <a:spLocks noChangeArrowheads="1"/>
          </p:cNvSpPr>
          <p:nvPr/>
        </p:nvSpPr>
        <p:spPr bwMode="auto">
          <a:xfrm>
            <a:off x="5257800" y="3581400"/>
            <a:ext cx="381000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t>This tree is referred to as the </a:t>
            </a:r>
            <a:r>
              <a:rPr lang="en-GB" altLang="x-none" sz="2800" b="1">
                <a:solidFill>
                  <a:srgbClr val="FF0000"/>
                </a:solidFill>
              </a:rPr>
              <a:t>tree of life</a:t>
            </a:r>
            <a:r>
              <a:rPr lang="en-GB" altLang="x-none" sz="2800" b="1"/>
              <a:t> or the </a:t>
            </a:r>
            <a:r>
              <a:rPr lang="en-GB" altLang="x-none" sz="2800" b="1">
                <a:solidFill>
                  <a:srgbClr val="0000FF"/>
                </a:solidFill>
              </a:rPr>
              <a:t>universal tree</a:t>
            </a:r>
            <a:r>
              <a:rPr lang="en-GB" altLang="x-none" sz="2800" b="1"/>
              <a:t>.</a:t>
            </a:r>
          </a:p>
          <a:p>
            <a:pPr>
              <a:spcBef>
                <a:spcPct val="50000"/>
              </a:spcBef>
              <a:defRPr/>
            </a:pPr>
            <a:endParaRPr lang="en-GB" altLang="x-none"/>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ext Box 2"/>
          <p:cNvSpPr txBox="1">
            <a:spLocks noChangeArrowheads="1"/>
          </p:cNvSpPr>
          <p:nvPr/>
        </p:nvSpPr>
        <p:spPr bwMode="auto">
          <a:xfrm>
            <a:off x="0" y="-26988"/>
            <a:ext cx="9144000" cy="588963"/>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fr-FR" altLang="x-none" b="1">
                <a:solidFill>
                  <a:srgbClr val="0000FF"/>
                </a:solidFill>
                <a:latin typeface="Helvetica" charset="0"/>
                <a:ea typeface="ＭＳ Ｐゴシック" charset="-128"/>
              </a:rPr>
              <a:t>Substitution: Transition - transversion</a:t>
            </a:r>
            <a:endParaRPr lang="en-GB" altLang="x-none" sz="2400" b="1">
              <a:solidFill>
                <a:srgbClr val="0000FF"/>
              </a:solidFill>
              <a:latin typeface="Helvetica" charset="0"/>
              <a:ea typeface="ＭＳ Ｐゴシック" charset="-128"/>
            </a:endParaRPr>
          </a:p>
        </p:txBody>
      </p:sp>
      <p:sp>
        <p:nvSpPr>
          <p:cNvPr id="117762" name="Text Box 3"/>
          <p:cNvSpPr txBox="1">
            <a:spLocks noChangeArrowheads="1"/>
          </p:cNvSpPr>
          <p:nvPr/>
        </p:nvSpPr>
        <p:spPr bwMode="auto">
          <a:xfrm>
            <a:off x="152400" y="2481263"/>
            <a:ext cx="335280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endParaRPr lang="fr-FR" altLang="x-none" sz="2400" b="1">
              <a:ea typeface="ＭＳ Ｐゴシック" charset="-128"/>
            </a:endParaRPr>
          </a:p>
          <a:p>
            <a:pPr>
              <a:spcBef>
                <a:spcPct val="50000"/>
              </a:spcBef>
              <a:buFontTx/>
              <a:buNone/>
            </a:pPr>
            <a:endParaRPr lang="fr-FR" altLang="x-none" sz="2400" b="1">
              <a:ea typeface="ＭＳ Ｐゴシック" charset="-128"/>
            </a:endParaRPr>
          </a:p>
          <a:p>
            <a:pPr>
              <a:spcBef>
                <a:spcPct val="50000"/>
              </a:spcBef>
              <a:buFontTx/>
              <a:buNone/>
            </a:pPr>
            <a:endParaRPr lang="fr-FR" altLang="x-none" sz="2400" b="1">
              <a:ea typeface="ＭＳ Ｐゴシック" charset="-128"/>
            </a:endParaRPr>
          </a:p>
          <a:p>
            <a:pPr>
              <a:spcBef>
                <a:spcPct val="50000"/>
              </a:spcBef>
              <a:buFontTx/>
              <a:buNone/>
            </a:pPr>
            <a:endParaRPr lang="fr-FR" altLang="x-none" sz="2400" b="1">
              <a:ea typeface="ＭＳ Ｐゴシック" charset="-128"/>
            </a:endParaRPr>
          </a:p>
          <a:p>
            <a:pPr>
              <a:spcBef>
                <a:spcPct val="50000"/>
              </a:spcBef>
              <a:buFontTx/>
              <a:buNone/>
            </a:pPr>
            <a:endParaRPr lang="fr-FR" altLang="x-none" sz="2400" b="1">
              <a:ea typeface="ＭＳ Ｐゴシック" charset="-128"/>
            </a:endParaRPr>
          </a:p>
          <a:p>
            <a:pPr>
              <a:spcBef>
                <a:spcPct val="50000"/>
              </a:spcBef>
              <a:buFontTx/>
              <a:buNone/>
            </a:pPr>
            <a:endParaRPr lang="en-GB" altLang="x-none" sz="2400">
              <a:ea typeface="ＭＳ Ｐゴシック" charset="-128"/>
            </a:endParaRPr>
          </a:p>
        </p:txBody>
      </p:sp>
      <p:sp>
        <p:nvSpPr>
          <p:cNvPr id="4" name="Text Box 4"/>
          <p:cNvSpPr txBox="1">
            <a:spLocks noChangeArrowheads="1"/>
          </p:cNvSpPr>
          <p:nvPr/>
        </p:nvSpPr>
        <p:spPr bwMode="auto">
          <a:xfrm>
            <a:off x="4191000" y="2551113"/>
            <a:ext cx="4876800" cy="15636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FF0000"/>
                </a:solidFill>
                <a:ea typeface="ＭＳ Ｐゴシック" charset="-128"/>
              </a:rPr>
              <a:t>transition</a:t>
            </a:r>
            <a:r>
              <a:rPr lang="en-GB" altLang="x-none" b="1">
                <a:ea typeface="ＭＳ Ｐゴシック" charset="-128"/>
              </a:rPr>
              <a:t> changes one </a:t>
            </a:r>
            <a:r>
              <a:rPr lang="en-GB" altLang="x-none" b="1">
                <a:solidFill>
                  <a:srgbClr val="0000FF"/>
                </a:solidFill>
                <a:ea typeface="ＭＳ Ｐゴシック" charset="-128"/>
              </a:rPr>
              <a:t>purine</a:t>
            </a:r>
            <a:r>
              <a:rPr lang="en-GB" altLang="x-none" b="1">
                <a:ea typeface="ＭＳ Ｐゴシック" charset="-128"/>
              </a:rPr>
              <a:t> for another or one </a:t>
            </a:r>
            <a:r>
              <a:rPr lang="en-GB" altLang="x-none" b="1">
                <a:solidFill>
                  <a:srgbClr val="800080"/>
                </a:solidFill>
                <a:ea typeface="ＭＳ Ｐゴシック" charset="-128"/>
              </a:rPr>
              <a:t>pyrimidine</a:t>
            </a:r>
            <a:r>
              <a:rPr lang="en-GB" altLang="x-none" b="1">
                <a:ea typeface="ＭＳ Ｐゴシック" charset="-128"/>
              </a:rPr>
              <a:t> for another.</a:t>
            </a:r>
          </a:p>
        </p:txBody>
      </p:sp>
      <p:sp>
        <p:nvSpPr>
          <p:cNvPr id="5" name="Text Box 5"/>
          <p:cNvSpPr txBox="1">
            <a:spLocks noChangeArrowheads="1"/>
          </p:cNvSpPr>
          <p:nvPr/>
        </p:nvSpPr>
        <p:spPr bwMode="auto">
          <a:xfrm>
            <a:off x="4191000" y="4343400"/>
            <a:ext cx="4800600" cy="15636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solidFill>
                  <a:srgbClr val="00FF00"/>
                </a:solidFill>
                <a:ea typeface="ＭＳ Ｐゴシック" charset="-128"/>
              </a:rPr>
              <a:t>transversion</a:t>
            </a:r>
            <a:r>
              <a:rPr lang="en-GB" altLang="x-none" b="1">
                <a:ea typeface="ＭＳ Ｐゴシック" charset="-128"/>
              </a:rPr>
              <a:t> changes a </a:t>
            </a:r>
            <a:r>
              <a:rPr lang="en-GB" altLang="x-none" b="1">
                <a:solidFill>
                  <a:srgbClr val="0000FF"/>
                </a:solidFill>
                <a:ea typeface="ＭＳ Ｐゴシック" charset="-128"/>
              </a:rPr>
              <a:t>purine</a:t>
            </a:r>
            <a:r>
              <a:rPr lang="en-GB" altLang="x-none" b="1">
                <a:ea typeface="ＭＳ Ｐゴシック" charset="-128"/>
              </a:rPr>
              <a:t> for a </a:t>
            </a:r>
            <a:r>
              <a:rPr lang="en-GB" altLang="x-none" b="1">
                <a:solidFill>
                  <a:srgbClr val="800080"/>
                </a:solidFill>
                <a:ea typeface="ＭＳ Ｐゴシック" charset="-128"/>
              </a:rPr>
              <a:t>pyrimidine</a:t>
            </a:r>
            <a:r>
              <a:rPr lang="en-GB" altLang="x-none" b="1">
                <a:ea typeface="ＭＳ Ｐゴシック" charset="-128"/>
              </a:rPr>
              <a:t> or vice versa.</a:t>
            </a:r>
            <a:endParaRPr lang="en-GB" altLang="x-none" sz="1200">
              <a:ea typeface="ＭＳ Ｐゴシック" charset="-128"/>
            </a:endParaRPr>
          </a:p>
        </p:txBody>
      </p:sp>
      <p:sp>
        <p:nvSpPr>
          <p:cNvPr id="117765" name="Text Box 6"/>
          <p:cNvSpPr txBox="1">
            <a:spLocks noChangeArrowheads="1"/>
          </p:cNvSpPr>
          <p:nvPr/>
        </p:nvSpPr>
        <p:spPr bwMode="auto">
          <a:xfrm>
            <a:off x="76200" y="703263"/>
            <a:ext cx="8991600" cy="18113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ea typeface="ＭＳ Ｐゴシック" charset="-128"/>
              </a:rPr>
              <a:t>Nucleotides are either </a:t>
            </a:r>
            <a:r>
              <a:rPr lang="en-GB" altLang="x-none" sz="2800" b="1">
                <a:solidFill>
                  <a:srgbClr val="0000FF"/>
                </a:solidFill>
                <a:ea typeface="ＭＳ Ｐゴシック" charset="-128"/>
              </a:rPr>
              <a:t>purine</a:t>
            </a:r>
            <a:r>
              <a:rPr lang="en-GB" altLang="x-none" sz="2800" b="1">
                <a:ea typeface="ＭＳ Ｐゴシック" charset="-128"/>
              </a:rPr>
              <a:t> or </a:t>
            </a:r>
            <a:r>
              <a:rPr lang="en-GB" altLang="x-none" sz="2800" b="1">
                <a:solidFill>
                  <a:srgbClr val="800080"/>
                </a:solidFill>
                <a:ea typeface="ＭＳ Ｐゴシック" charset="-128"/>
              </a:rPr>
              <a:t>pyrimidines</a:t>
            </a:r>
            <a:r>
              <a:rPr lang="en-GB" altLang="x-none" sz="2800" b="1">
                <a:ea typeface="ＭＳ Ｐゴシック" charset="-128"/>
              </a:rPr>
              <a:t> :</a:t>
            </a:r>
          </a:p>
          <a:p>
            <a:pPr>
              <a:spcBef>
                <a:spcPct val="50000"/>
              </a:spcBef>
              <a:buFontTx/>
              <a:buNone/>
            </a:pPr>
            <a:r>
              <a:rPr lang="en-GB" altLang="x-none" sz="2800" b="1">
                <a:solidFill>
                  <a:srgbClr val="0000FF"/>
                </a:solidFill>
                <a:ea typeface="ＭＳ Ｐゴシック" charset="-128"/>
              </a:rPr>
              <a:t>G</a:t>
            </a:r>
            <a:r>
              <a:rPr lang="en-GB" altLang="x-none" sz="2800" b="1">
                <a:ea typeface="ＭＳ Ｐゴシック" charset="-128"/>
              </a:rPr>
              <a:t> (</a:t>
            </a:r>
            <a:r>
              <a:rPr lang="en-GB" altLang="x-none" sz="2800" b="1">
                <a:solidFill>
                  <a:srgbClr val="0000FF"/>
                </a:solidFill>
                <a:ea typeface="ＭＳ Ｐゴシック" charset="-128"/>
              </a:rPr>
              <a:t>Guanine</a:t>
            </a:r>
            <a:r>
              <a:rPr lang="en-GB" altLang="x-none" sz="2800" b="1">
                <a:ea typeface="ＭＳ Ｐゴシック" charset="-128"/>
              </a:rPr>
              <a:t>) and </a:t>
            </a:r>
            <a:r>
              <a:rPr lang="en-GB" altLang="x-none" sz="2800" b="1">
                <a:solidFill>
                  <a:srgbClr val="0000FF"/>
                </a:solidFill>
                <a:ea typeface="ＭＳ Ｐゴシック" charset="-128"/>
              </a:rPr>
              <a:t>A</a:t>
            </a:r>
            <a:r>
              <a:rPr lang="en-GB" altLang="x-none" sz="2800" b="1">
                <a:ea typeface="ＭＳ Ｐゴシック" charset="-128"/>
              </a:rPr>
              <a:t> (</a:t>
            </a:r>
            <a:r>
              <a:rPr lang="en-GB" altLang="x-none" sz="2800" b="1">
                <a:solidFill>
                  <a:srgbClr val="0000FF"/>
                </a:solidFill>
                <a:ea typeface="ＭＳ Ｐゴシック" charset="-128"/>
              </a:rPr>
              <a:t>Adenine</a:t>
            </a:r>
            <a:r>
              <a:rPr lang="en-GB" altLang="x-none" sz="2800" b="1">
                <a:ea typeface="ＭＳ Ｐゴシック" charset="-128"/>
              </a:rPr>
              <a:t>) are called </a:t>
            </a:r>
            <a:r>
              <a:rPr lang="en-GB" altLang="x-none" sz="2800" b="1">
                <a:solidFill>
                  <a:srgbClr val="0000FF"/>
                </a:solidFill>
                <a:ea typeface="ＭＳ Ｐゴシック" charset="-128"/>
              </a:rPr>
              <a:t>purine</a:t>
            </a:r>
            <a:r>
              <a:rPr lang="en-GB" altLang="x-none" sz="2800" b="1">
                <a:ea typeface="ＭＳ Ｐゴシック" charset="-128"/>
              </a:rPr>
              <a:t>;</a:t>
            </a:r>
          </a:p>
          <a:p>
            <a:pPr>
              <a:spcBef>
                <a:spcPct val="50000"/>
              </a:spcBef>
              <a:buFontTx/>
              <a:buNone/>
            </a:pPr>
            <a:r>
              <a:rPr lang="en-GB" altLang="x-none" sz="2800" b="1">
                <a:solidFill>
                  <a:srgbClr val="800080"/>
                </a:solidFill>
                <a:ea typeface="ＭＳ Ｐゴシック" charset="-128"/>
              </a:rPr>
              <a:t>C</a:t>
            </a:r>
            <a:r>
              <a:rPr lang="en-GB" altLang="x-none" sz="2800" b="1">
                <a:solidFill>
                  <a:srgbClr val="00FF00"/>
                </a:solidFill>
                <a:ea typeface="ＭＳ Ｐゴシック" charset="-128"/>
              </a:rPr>
              <a:t> </a:t>
            </a:r>
            <a:r>
              <a:rPr lang="en-GB" altLang="x-none" sz="2800" b="1">
                <a:ea typeface="ＭＳ Ｐゴシック" charset="-128"/>
              </a:rPr>
              <a:t>(</a:t>
            </a:r>
            <a:r>
              <a:rPr lang="en-GB" altLang="x-none" sz="2800" b="1">
                <a:solidFill>
                  <a:srgbClr val="800080"/>
                </a:solidFill>
                <a:ea typeface="ＭＳ Ｐゴシック" charset="-128"/>
              </a:rPr>
              <a:t>Cytosine</a:t>
            </a:r>
            <a:r>
              <a:rPr lang="en-GB" altLang="x-none" sz="2800" b="1">
                <a:ea typeface="ＭＳ Ｐゴシック" charset="-128"/>
              </a:rPr>
              <a:t>) and </a:t>
            </a:r>
            <a:r>
              <a:rPr lang="en-GB" altLang="x-none" sz="2800" b="1">
                <a:solidFill>
                  <a:srgbClr val="800080"/>
                </a:solidFill>
                <a:ea typeface="ＭＳ Ｐゴシック" charset="-128"/>
              </a:rPr>
              <a:t>T</a:t>
            </a:r>
            <a:r>
              <a:rPr lang="en-GB" altLang="x-none" sz="2800" b="1">
                <a:ea typeface="ＭＳ Ｐゴシック" charset="-128"/>
              </a:rPr>
              <a:t> (</a:t>
            </a:r>
            <a:r>
              <a:rPr lang="en-GB" altLang="x-none" sz="2800" b="1">
                <a:solidFill>
                  <a:srgbClr val="800080"/>
                </a:solidFill>
                <a:ea typeface="ＭＳ Ｐゴシック" charset="-128"/>
              </a:rPr>
              <a:t>Thymine</a:t>
            </a:r>
            <a:r>
              <a:rPr lang="en-GB" altLang="x-none" sz="2800" b="1">
                <a:ea typeface="ＭＳ Ｐゴシック" charset="-128"/>
              </a:rPr>
              <a:t>) are called </a:t>
            </a:r>
            <a:r>
              <a:rPr lang="en-GB" altLang="x-none" sz="2800" b="1">
                <a:solidFill>
                  <a:srgbClr val="800080"/>
                </a:solidFill>
                <a:ea typeface="ＭＳ Ｐゴシック" charset="-128"/>
              </a:rPr>
              <a:t>pyrimidines</a:t>
            </a:r>
            <a:r>
              <a:rPr lang="en-GB" altLang="x-none" sz="2800" b="1">
                <a:ea typeface="ＭＳ Ｐゴシック" charset="-128"/>
              </a:rPr>
              <a:t>.</a:t>
            </a:r>
          </a:p>
        </p:txBody>
      </p:sp>
      <p:sp>
        <p:nvSpPr>
          <p:cNvPr id="7" name="Text Box 7"/>
          <p:cNvSpPr txBox="1">
            <a:spLocks noChangeArrowheads="1"/>
          </p:cNvSpPr>
          <p:nvPr/>
        </p:nvSpPr>
        <p:spPr bwMode="auto">
          <a:xfrm>
            <a:off x="381000" y="6232525"/>
            <a:ext cx="83820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400" b="1">
                <a:solidFill>
                  <a:srgbClr val="FF0000"/>
                </a:solidFill>
                <a:ea typeface="ＭＳ Ｐゴシック" charset="-128"/>
              </a:rPr>
              <a:t>transitions</a:t>
            </a:r>
            <a:r>
              <a:rPr lang="en-GB" altLang="x-none" sz="2400" b="1">
                <a:ea typeface="ＭＳ Ｐゴシック" charset="-128"/>
              </a:rPr>
              <a:t> occur at least 2 times as frequently as </a:t>
            </a:r>
            <a:r>
              <a:rPr lang="en-GB" altLang="x-none" sz="2400" b="1">
                <a:solidFill>
                  <a:srgbClr val="009900"/>
                </a:solidFill>
                <a:ea typeface="ＭＳ Ｐゴシック" charset="-128"/>
              </a:rPr>
              <a:t>transversions</a:t>
            </a:r>
            <a:endParaRPr lang="en-GB" altLang="x-none" sz="1200">
              <a:solidFill>
                <a:srgbClr val="009900"/>
              </a:solidFill>
              <a:ea typeface="ＭＳ Ｐゴシック" charset="-128"/>
            </a:endParaRPr>
          </a:p>
        </p:txBody>
      </p:sp>
      <p:grpSp>
        <p:nvGrpSpPr>
          <p:cNvPr id="8" name="Group 27"/>
          <p:cNvGrpSpPr>
            <a:grpSpLocks/>
          </p:cNvGrpSpPr>
          <p:nvPr/>
        </p:nvGrpSpPr>
        <p:grpSpPr bwMode="auto">
          <a:xfrm>
            <a:off x="304800" y="2971800"/>
            <a:ext cx="3657600" cy="3109913"/>
            <a:chOff x="192" y="1872"/>
            <a:chExt cx="2304" cy="1959"/>
          </a:xfrm>
        </p:grpSpPr>
        <p:grpSp>
          <p:nvGrpSpPr>
            <p:cNvPr id="117768" name="Group 8"/>
            <p:cNvGrpSpPr>
              <a:grpSpLocks/>
            </p:cNvGrpSpPr>
            <p:nvPr/>
          </p:nvGrpSpPr>
          <p:grpSpPr bwMode="auto">
            <a:xfrm>
              <a:off x="192" y="2160"/>
              <a:ext cx="1824" cy="1392"/>
              <a:chOff x="192" y="1824"/>
              <a:chExt cx="1824" cy="1392"/>
            </a:xfrm>
          </p:grpSpPr>
          <p:grpSp>
            <p:nvGrpSpPr>
              <p:cNvPr id="117771" name="Group 9"/>
              <p:cNvGrpSpPr>
                <a:grpSpLocks/>
              </p:cNvGrpSpPr>
              <p:nvPr/>
            </p:nvGrpSpPr>
            <p:grpSpPr bwMode="auto">
              <a:xfrm>
                <a:off x="192" y="1824"/>
                <a:ext cx="1824" cy="1392"/>
                <a:chOff x="192" y="1968"/>
                <a:chExt cx="1824" cy="1392"/>
              </a:xfrm>
            </p:grpSpPr>
            <p:sp>
              <p:nvSpPr>
                <p:cNvPr id="117773" name="Oval 10"/>
                <p:cNvSpPr>
                  <a:spLocks noChangeArrowheads="1"/>
                </p:cNvSpPr>
                <p:nvPr/>
              </p:nvSpPr>
              <p:spPr bwMode="auto">
                <a:xfrm>
                  <a:off x="192" y="1968"/>
                  <a:ext cx="432" cy="432"/>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a:solidFill>
                        <a:srgbClr val="0000FF"/>
                      </a:solidFill>
                      <a:ea typeface="ＭＳ Ｐゴシック" charset="-128"/>
                    </a:rPr>
                    <a:t>A</a:t>
                  </a:r>
                </a:p>
                <a:p>
                  <a:pPr algn="ctr">
                    <a:spcBef>
                      <a:spcPct val="0"/>
                    </a:spcBef>
                    <a:buFontTx/>
                    <a:buNone/>
                  </a:pPr>
                  <a:endParaRPr lang="en-GB" altLang="x-none" sz="1200">
                    <a:ea typeface="ＭＳ Ｐゴシック" charset="-128"/>
                  </a:endParaRPr>
                </a:p>
              </p:txBody>
            </p:sp>
            <p:sp>
              <p:nvSpPr>
                <p:cNvPr id="117774" name="Oval 11"/>
                <p:cNvSpPr>
                  <a:spLocks noChangeArrowheads="1"/>
                </p:cNvSpPr>
                <p:nvPr/>
              </p:nvSpPr>
              <p:spPr bwMode="auto">
                <a:xfrm>
                  <a:off x="1584" y="1968"/>
                  <a:ext cx="432" cy="432"/>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a:solidFill>
                        <a:srgbClr val="0000FF"/>
                      </a:solidFill>
                      <a:ea typeface="ＭＳ Ｐゴシック" charset="-128"/>
                    </a:rPr>
                    <a:t>G</a:t>
                  </a:r>
                </a:p>
                <a:p>
                  <a:pPr algn="ctr">
                    <a:spcBef>
                      <a:spcPct val="0"/>
                    </a:spcBef>
                    <a:buFontTx/>
                    <a:buNone/>
                  </a:pPr>
                  <a:endParaRPr lang="en-GB" altLang="x-none" sz="1200">
                    <a:ea typeface="ＭＳ Ｐゴシック" charset="-128"/>
                  </a:endParaRPr>
                </a:p>
              </p:txBody>
            </p:sp>
            <p:sp>
              <p:nvSpPr>
                <p:cNvPr id="117775" name="Oval 12"/>
                <p:cNvSpPr>
                  <a:spLocks noChangeArrowheads="1"/>
                </p:cNvSpPr>
                <p:nvPr/>
              </p:nvSpPr>
              <p:spPr bwMode="auto">
                <a:xfrm>
                  <a:off x="192" y="2928"/>
                  <a:ext cx="432" cy="432"/>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a:solidFill>
                        <a:srgbClr val="800080"/>
                      </a:solidFill>
                      <a:ea typeface="ＭＳ Ｐゴシック" charset="-128"/>
                    </a:rPr>
                    <a:t>C</a:t>
                  </a:r>
                  <a:endParaRPr lang="en-GB" altLang="x-none" sz="2800" b="1">
                    <a:solidFill>
                      <a:srgbClr val="0000FF"/>
                    </a:solidFill>
                    <a:ea typeface="ＭＳ Ｐゴシック" charset="-128"/>
                  </a:endParaRPr>
                </a:p>
                <a:p>
                  <a:pPr algn="ctr">
                    <a:spcBef>
                      <a:spcPct val="0"/>
                    </a:spcBef>
                    <a:buFontTx/>
                    <a:buNone/>
                  </a:pPr>
                  <a:endParaRPr lang="en-GB" altLang="x-none" sz="1200">
                    <a:ea typeface="ＭＳ Ｐゴシック" charset="-128"/>
                  </a:endParaRPr>
                </a:p>
              </p:txBody>
            </p:sp>
            <p:sp>
              <p:nvSpPr>
                <p:cNvPr id="117776" name="Oval 13"/>
                <p:cNvSpPr>
                  <a:spLocks noChangeArrowheads="1"/>
                </p:cNvSpPr>
                <p:nvPr/>
              </p:nvSpPr>
              <p:spPr bwMode="auto">
                <a:xfrm>
                  <a:off x="1584" y="2880"/>
                  <a:ext cx="432" cy="432"/>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2800" b="1">
                      <a:solidFill>
                        <a:srgbClr val="800080"/>
                      </a:solidFill>
                      <a:ea typeface="ＭＳ Ｐゴシック" charset="-128"/>
                    </a:rPr>
                    <a:t>T</a:t>
                  </a:r>
                  <a:endParaRPr lang="en-GB" altLang="x-none" sz="2800" b="1">
                    <a:solidFill>
                      <a:srgbClr val="0000FF"/>
                    </a:solidFill>
                    <a:ea typeface="ＭＳ Ｐゴシック" charset="-128"/>
                  </a:endParaRPr>
                </a:p>
                <a:p>
                  <a:pPr algn="ctr">
                    <a:spcBef>
                      <a:spcPct val="0"/>
                    </a:spcBef>
                    <a:buFontTx/>
                    <a:buNone/>
                  </a:pPr>
                  <a:endParaRPr lang="en-GB" altLang="x-none" sz="1200">
                    <a:ea typeface="ＭＳ Ｐゴシック" charset="-128"/>
                  </a:endParaRPr>
                </a:p>
              </p:txBody>
            </p:sp>
            <p:sp>
              <p:nvSpPr>
                <p:cNvPr id="117777" name="Line 14"/>
                <p:cNvSpPr>
                  <a:spLocks noChangeShapeType="1"/>
                </p:cNvSpPr>
                <p:nvPr/>
              </p:nvSpPr>
              <p:spPr bwMode="auto">
                <a:xfrm>
                  <a:off x="672" y="2064"/>
                  <a:ext cx="864"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78" name="Line 15"/>
                <p:cNvSpPr>
                  <a:spLocks noChangeShapeType="1"/>
                </p:cNvSpPr>
                <p:nvPr/>
              </p:nvSpPr>
              <p:spPr bwMode="auto">
                <a:xfrm>
                  <a:off x="672" y="3024"/>
                  <a:ext cx="864"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79" name="Line 16"/>
                <p:cNvSpPr>
                  <a:spLocks noChangeShapeType="1"/>
                </p:cNvSpPr>
                <p:nvPr/>
              </p:nvSpPr>
              <p:spPr bwMode="auto">
                <a:xfrm flipH="1">
                  <a:off x="672" y="2208"/>
                  <a:ext cx="864"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0" name="Line 17"/>
                <p:cNvSpPr>
                  <a:spLocks noChangeShapeType="1"/>
                </p:cNvSpPr>
                <p:nvPr/>
              </p:nvSpPr>
              <p:spPr bwMode="auto">
                <a:xfrm flipH="1">
                  <a:off x="672" y="3168"/>
                  <a:ext cx="864"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1" name="Line 18"/>
                <p:cNvSpPr>
                  <a:spLocks noChangeShapeType="1"/>
                </p:cNvSpPr>
                <p:nvPr/>
              </p:nvSpPr>
              <p:spPr bwMode="auto">
                <a:xfrm flipV="1">
                  <a:off x="288" y="2448"/>
                  <a:ext cx="0" cy="432"/>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2" name="Line 19"/>
                <p:cNvSpPr>
                  <a:spLocks noChangeShapeType="1"/>
                </p:cNvSpPr>
                <p:nvPr/>
              </p:nvSpPr>
              <p:spPr bwMode="auto">
                <a:xfrm flipV="1">
                  <a:off x="1680" y="2448"/>
                  <a:ext cx="0" cy="432"/>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3" name="Line 20"/>
                <p:cNvSpPr>
                  <a:spLocks noChangeShapeType="1"/>
                </p:cNvSpPr>
                <p:nvPr/>
              </p:nvSpPr>
              <p:spPr bwMode="auto">
                <a:xfrm>
                  <a:off x="432" y="2496"/>
                  <a:ext cx="0" cy="384"/>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4" name="Line 21"/>
                <p:cNvSpPr>
                  <a:spLocks noChangeShapeType="1"/>
                </p:cNvSpPr>
                <p:nvPr/>
              </p:nvSpPr>
              <p:spPr bwMode="auto">
                <a:xfrm>
                  <a:off x="1824" y="2448"/>
                  <a:ext cx="0" cy="384"/>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5" name="Line 22"/>
                <p:cNvSpPr>
                  <a:spLocks noChangeShapeType="1"/>
                </p:cNvSpPr>
                <p:nvPr/>
              </p:nvSpPr>
              <p:spPr bwMode="auto">
                <a:xfrm flipV="1">
                  <a:off x="576" y="2304"/>
                  <a:ext cx="912" cy="528"/>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6" name="Line 23"/>
                <p:cNvSpPr>
                  <a:spLocks noChangeShapeType="1"/>
                </p:cNvSpPr>
                <p:nvPr/>
              </p:nvSpPr>
              <p:spPr bwMode="auto">
                <a:xfrm flipH="1">
                  <a:off x="624" y="2400"/>
                  <a:ext cx="912" cy="528"/>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7787" name="Line 24"/>
                <p:cNvSpPr>
                  <a:spLocks noChangeShapeType="1"/>
                </p:cNvSpPr>
                <p:nvPr/>
              </p:nvSpPr>
              <p:spPr bwMode="auto">
                <a:xfrm flipH="1" flipV="1">
                  <a:off x="672" y="2352"/>
                  <a:ext cx="912" cy="528"/>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17772" name="Line 25"/>
              <p:cNvSpPr>
                <a:spLocks noChangeShapeType="1"/>
              </p:cNvSpPr>
              <p:nvPr/>
            </p:nvSpPr>
            <p:spPr bwMode="auto">
              <a:xfrm>
                <a:off x="624" y="2304"/>
                <a:ext cx="864" cy="48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17769" name="Text Box 25"/>
            <p:cNvSpPr txBox="1">
              <a:spLocks noChangeArrowheads="1"/>
            </p:cNvSpPr>
            <p:nvPr/>
          </p:nvSpPr>
          <p:spPr bwMode="auto">
            <a:xfrm>
              <a:off x="1632" y="1872"/>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0000FF"/>
                  </a:solidFill>
                  <a:ea typeface="ＭＳ Ｐゴシック" charset="-128"/>
                </a:rPr>
                <a:t>Purine</a:t>
              </a:r>
            </a:p>
          </p:txBody>
        </p:sp>
        <p:sp>
          <p:nvSpPr>
            <p:cNvPr id="117770" name="Text Box 26"/>
            <p:cNvSpPr txBox="1">
              <a:spLocks noChangeArrowheads="1"/>
            </p:cNvSpPr>
            <p:nvPr/>
          </p:nvSpPr>
          <p:spPr bwMode="auto">
            <a:xfrm>
              <a:off x="1200" y="3504"/>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800080"/>
                  </a:solidFill>
                  <a:ea typeface="ＭＳ Ｐゴシック" charset="-128"/>
                </a:rPr>
                <a:t>Pyrimidines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ChangeArrowheads="1"/>
          </p:cNvSpPr>
          <p:nvPr/>
        </p:nvSpPr>
        <p:spPr bwMode="auto">
          <a:xfrm>
            <a:off x="0" y="1268413"/>
            <a:ext cx="914400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lstStyle>
            <a:lvl1pPr marL="609600" indent="-609600">
              <a:spcBef>
                <a:spcPct val="20000"/>
              </a:spcBef>
              <a:buChar char="•"/>
              <a:defRPr sz="3200">
                <a:solidFill>
                  <a:schemeClr val="tx1"/>
                </a:solidFill>
                <a:latin typeface="Times" charset="0"/>
              </a:defRPr>
            </a:lvl1pPr>
            <a:lvl2pPr marL="990600" indent="-533400">
              <a:spcBef>
                <a:spcPct val="20000"/>
              </a:spcBef>
              <a:buChar char="–"/>
              <a:defRPr sz="2800">
                <a:solidFill>
                  <a:schemeClr val="tx1"/>
                </a:solidFill>
                <a:latin typeface="Times" charset="0"/>
              </a:defRPr>
            </a:lvl2pPr>
            <a:lvl3pPr marL="1371600" indent="-457200">
              <a:spcBef>
                <a:spcPct val="20000"/>
              </a:spcBef>
              <a:buChar char="•"/>
              <a:defRPr sz="2400">
                <a:solidFill>
                  <a:schemeClr val="tx1"/>
                </a:solidFill>
                <a:latin typeface="Times" charset="0"/>
              </a:defRPr>
            </a:lvl3pPr>
            <a:lvl4pPr marL="1752600" indent="-381000">
              <a:spcBef>
                <a:spcPct val="20000"/>
              </a:spcBef>
              <a:buChar char="–"/>
              <a:defRPr sz="2000">
                <a:solidFill>
                  <a:schemeClr val="tx1"/>
                </a:solidFill>
                <a:latin typeface="Times" charset="0"/>
              </a:defRPr>
            </a:lvl4pPr>
            <a:lvl5pPr marL="2209800" indent="-381000">
              <a:spcBef>
                <a:spcPct val="20000"/>
              </a:spcBef>
              <a:buChar char="»"/>
              <a:defRPr sz="2000">
                <a:solidFill>
                  <a:schemeClr val="tx1"/>
                </a:solidFill>
                <a:latin typeface="Times" charset="0"/>
              </a:defRPr>
            </a:lvl5pPr>
            <a:lvl6pPr marL="2667000" indent="-381000" eaLnBrk="0" fontAlgn="base" hangingPunct="0">
              <a:spcBef>
                <a:spcPct val="20000"/>
              </a:spcBef>
              <a:spcAft>
                <a:spcPct val="0"/>
              </a:spcAft>
              <a:buChar char="»"/>
              <a:defRPr sz="2000">
                <a:solidFill>
                  <a:schemeClr val="tx1"/>
                </a:solidFill>
                <a:latin typeface="Times" charset="0"/>
              </a:defRPr>
            </a:lvl6pPr>
            <a:lvl7pPr marL="3124200" indent="-381000" eaLnBrk="0" fontAlgn="base" hangingPunct="0">
              <a:spcBef>
                <a:spcPct val="20000"/>
              </a:spcBef>
              <a:spcAft>
                <a:spcPct val="0"/>
              </a:spcAft>
              <a:buChar char="»"/>
              <a:defRPr sz="2000">
                <a:solidFill>
                  <a:schemeClr val="tx1"/>
                </a:solidFill>
                <a:latin typeface="Times" charset="0"/>
              </a:defRPr>
            </a:lvl7pPr>
            <a:lvl8pPr marL="3581400" indent="-381000" eaLnBrk="0" fontAlgn="base" hangingPunct="0">
              <a:spcBef>
                <a:spcPct val="20000"/>
              </a:spcBef>
              <a:spcAft>
                <a:spcPct val="0"/>
              </a:spcAft>
              <a:buChar char="»"/>
              <a:defRPr sz="2000">
                <a:solidFill>
                  <a:schemeClr val="tx1"/>
                </a:solidFill>
                <a:latin typeface="Times" charset="0"/>
              </a:defRPr>
            </a:lvl8pPr>
            <a:lvl9pPr marL="4038600" indent="-381000" eaLnBrk="0" fontAlgn="base" hangingPunct="0">
              <a:spcBef>
                <a:spcPct val="20000"/>
              </a:spcBef>
              <a:spcAft>
                <a:spcPct val="0"/>
              </a:spcAft>
              <a:buChar char="»"/>
              <a:defRPr sz="2000">
                <a:solidFill>
                  <a:schemeClr val="tx1"/>
                </a:solidFill>
                <a:latin typeface="Times" charset="0"/>
              </a:defRPr>
            </a:lvl9pPr>
          </a:lstStyle>
          <a:p>
            <a:pPr eaLnBrk="1" hangingPunct="1">
              <a:buFontTx/>
              <a:buNone/>
              <a:defRPr/>
            </a:pPr>
            <a:r>
              <a:rPr lang="en-GB" altLang="x-none" b="1">
                <a:solidFill>
                  <a:srgbClr val="FF0000"/>
                </a:solidFill>
              </a:rPr>
              <a:t>•</a:t>
            </a:r>
            <a:r>
              <a:rPr lang="en-GB" altLang="x-none" sz="2000" b="1"/>
              <a:t> Hypotheses of the model :</a:t>
            </a:r>
          </a:p>
          <a:p>
            <a:pPr eaLnBrk="1" hangingPunct="1">
              <a:buFontTx/>
              <a:buNone/>
              <a:defRPr/>
            </a:pPr>
            <a:r>
              <a:rPr lang="en-GB" altLang="x-none" sz="2000" b="1"/>
              <a:t>       a) All sites evolve independently and following the same process.</a:t>
            </a:r>
          </a:p>
          <a:p>
            <a:pPr eaLnBrk="1" hangingPunct="1">
              <a:buFontTx/>
              <a:buNone/>
              <a:defRPr/>
            </a:pPr>
            <a:r>
              <a:rPr lang="en-GB" altLang="x-none" sz="2000" b="1">
                <a:solidFill>
                  <a:srgbClr val="00279F"/>
                </a:solidFill>
              </a:rPr>
              <a:t>       </a:t>
            </a:r>
            <a:r>
              <a:rPr lang="en-GB" altLang="x-none" sz="2000" b="1">
                <a:solidFill>
                  <a:srgbClr val="0000FF"/>
                </a:solidFill>
              </a:rPr>
              <a:t>b) Substitutions occur according to two probabilities :</a:t>
            </a:r>
          </a:p>
          <a:p>
            <a:pPr eaLnBrk="1" hangingPunct="1">
              <a:buFontTx/>
              <a:buNone/>
              <a:defRPr/>
            </a:pPr>
            <a:r>
              <a:rPr lang="en-GB" altLang="x-none" sz="2000" b="1">
                <a:solidFill>
                  <a:srgbClr val="0000FF"/>
                </a:solidFill>
              </a:rPr>
              <a:t> One for transitions, one for transversions.</a:t>
            </a:r>
          </a:p>
          <a:p>
            <a:pPr lvl="1" eaLnBrk="1" hangingPunct="1">
              <a:buFontTx/>
              <a:buNone/>
              <a:defRPr/>
            </a:pPr>
            <a:r>
              <a:rPr lang="en-GB" altLang="x-none" sz="2000" b="1"/>
              <a:t>Transitions : G &lt;</a:t>
            </a:r>
            <a:r>
              <a:rPr lang="en-GB" altLang="x-none" sz="2000" b="1" baseline="12000"/>
              <a:t>—</a:t>
            </a:r>
            <a:r>
              <a:rPr lang="en-GB" altLang="x-none" sz="2000" b="1"/>
              <a:t>&gt;A  or C &lt;</a:t>
            </a:r>
            <a:r>
              <a:rPr lang="en-GB" altLang="x-none" sz="2000" b="1" baseline="12000"/>
              <a:t>—</a:t>
            </a:r>
            <a:r>
              <a:rPr lang="en-GB" altLang="x-none" sz="2000" b="1"/>
              <a:t>&gt;T;  Transversions : other changes</a:t>
            </a:r>
          </a:p>
          <a:p>
            <a:pPr lvl="1" eaLnBrk="1" hangingPunct="1">
              <a:buFontTx/>
              <a:buNone/>
              <a:defRPr/>
            </a:pPr>
            <a:r>
              <a:rPr lang="en-GB" altLang="x-none" sz="2000" b="1"/>
              <a:t>c) The base substitution process is constant in time.</a:t>
            </a:r>
          </a:p>
          <a:p>
            <a:pPr lvl="1" eaLnBrk="1" hangingPunct="1">
              <a:buFontTx/>
              <a:buNone/>
              <a:defRPr/>
            </a:pPr>
            <a:endParaRPr lang="en-GB" altLang="x-none" sz="2000" b="1"/>
          </a:p>
          <a:p>
            <a:pPr eaLnBrk="1" hangingPunct="1">
              <a:lnSpc>
                <a:spcPct val="110000"/>
              </a:lnSpc>
              <a:buFontTx/>
              <a:buNone/>
              <a:defRPr/>
            </a:pPr>
            <a:r>
              <a:rPr lang="en-GB" altLang="x-none" b="1">
                <a:solidFill>
                  <a:srgbClr val="FF0000"/>
                </a:solidFill>
              </a:rPr>
              <a:t>•</a:t>
            </a:r>
            <a:r>
              <a:rPr lang="en-GB" altLang="x-none" sz="2000" b="1"/>
              <a:t> Quantification of evolutionary distance (</a:t>
            </a:r>
            <a:r>
              <a:rPr lang="en-GB" altLang="x-none" sz="2000" b="1" i="1"/>
              <a:t>d</a:t>
            </a:r>
            <a:r>
              <a:rPr lang="en-GB" altLang="x-none" sz="2000" b="1"/>
              <a:t>) as a function of the fraction of observed differences (</a:t>
            </a:r>
            <a:r>
              <a:rPr lang="en-GB" altLang="x-none" sz="2000" b="1" i="1"/>
              <a:t>p</a:t>
            </a:r>
            <a:r>
              <a:rPr lang="en-GB" altLang="x-none" sz="2000" b="1"/>
              <a:t>: transitions, </a:t>
            </a:r>
            <a:r>
              <a:rPr lang="en-GB" altLang="x-none" sz="2000" b="1" i="1"/>
              <a:t>q</a:t>
            </a:r>
            <a:r>
              <a:rPr lang="en-GB" altLang="x-none" sz="2000" b="1"/>
              <a:t>: transversions):</a:t>
            </a:r>
            <a:endParaRPr lang="en-GB" altLang="x-none" sz="2000"/>
          </a:p>
        </p:txBody>
      </p:sp>
      <p:sp>
        <p:nvSpPr>
          <p:cNvPr id="118786" name="Rectangle 4"/>
          <p:cNvSpPr>
            <a:spLocks noChangeArrowheads="1"/>
          </p:cNvSpPr>
          <p:nvPr/>
        </p:nvSpPr>
        <p:spPr bwMode="auto">
          <a:xfrm>
            <a:off x="0" y="44450"/>
            <a:ext cx="91440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nchor="ct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eaLnBrk="1" hangingPunct="1">
              <a:spcBef>
                <a:spcPct val="0"/>
              </a:spcBef>
              <a:buFontTx/>
              <a:buNone/>
            </a:pPr>
            <a:r>
              <a:rPr lang="en-GB" altLang="x-none" b="1">
                <a:solidFill>
                  <a:srgbClr val="0000FF"/>
                </a:solidFill>
              </a:rPr>
              <a:t>Example of distance measure:</a:t>
            </a:r>
            <a:br>
              <a:rPr lang="en-GB" altLang="x-none" b="1">
                <a:solidFill>
                  <a:srgbClr val="0000FF"/>
                </a:solidFill>
              </a:rPr>
            </a:br>
            <a:r>
              <a:rPr lang="en-GB" altLang="x-none" b="1">
                <a:solidFill>
                  <a:srgbClr val="0000FF"/>
                </a:solidFill>
              </a:rPr>
              <a:t>Kimura’s two parameter distance (DNA)</a:t>
            </a:r>
          </a:p>
        </p:txBody>
      </p:sp>
      <p:sp>
        <p:nvSpPr>
          <p:cNvPr id="311301" name="Text Box 5"/>
          <p:cNvSpPr txBox="1">
            <a:spLocks noChangeArrowheads="1"/>
          </p:cNvSpPr>
          <p:nvPr/>
        </p:nvSpPr>
        <p:spPr bwMode="auto">
          <a:xfrm>
            <a:off x="5505450" y="6262688"/>
            <a:ext cx="348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defRPr sz="2400">
                <a:solidFill>
                  <a:schemeClr val="tx1"/>
                </a:solidFill>
                <a:latin typeface="Times" charset="0"/>
              </a:defRPr>
            </a:lvl1pPr>
            <a:lvl2pPr marL="571500" defTabSz="762000">
              <a:defRPr sz="2400">
                <a:solidFill>
                  <a:schemeClr val="tx1"/>
                </a:solidFill>
                <a:latin typeface="Times" charset="0"/>
              </a:defRPr>
            </a:lvl2pPr>
            <a:lvl3pPr marL="1143000" defTabSz="762000">
              <a:defRPr sz="2400">
                <a:solidFill>
                  <a:schemeClr val="tx1"/>
                </a:solidFill>
                <a:latin typeface="Times" charset="0"/>
              </a:defRPr>
            </a:lvl3pPr>
            <a:lvl4pPr marL="1714500" defTabSz="762000">
              <a:defRPr sz="2400">
                <a:solidFill>
                  <a:schemeClr val="tx1"/>
                </a:solidFill>
                <a:latin typeface="Times" charset="0"/>
              </a:defRPr>
            </a:lvl4pPr>
            <a:lvl5pPr marL="2286000" defTabSz="762000">
              <a:defRPr sz="2400">
                <a:solidFill>
                  <a:schemeClr val="tx1"/>
                </a:solidFill>
                <a:latin typeface="Times" charset="0"/>
              </a:defRPr>
            </a:lvl5pPr>
            <a:lvl6pPr marL="2743200" defTabSz="762000" eaLnBrk="0" fontAlgn="base" hangingPunct="0">
              <a:spcBef>
                <a:spcPct val="0"/>
              </a:spcBef>
              <a:spcAft>
                <a:spcPct val="0"/>
              </a:spcAft>
              <a:defRPr sz="2400">
                <a:solidFill>
                  <a:schemeClr val="tx1"/>
                </a:solidFill>
                <a:latin typeface="Times" charset="0"/>
              </a:defRPr>
            </a:lvl6pPr>
            <a:lvl7pPr marL="3200400" defTabSz="762000" eaLnBrk="0" fontAlgn="base" hangingPunct="0">
              <a:spcBef>
                <a:spcPct val="0"/>
              </a:spcBef>
              <a:spcAft>
                <a:spcPct val="0"/>
              </a:spcAft>
              <a:defRPr sz="2400">
                <a:solidFill>
                  <a:schemeClr val="tx1"/>
                </a:solidFill>
                <a:latin typeface="Times" charset="0"/>
              </a:defRPr>
            </a:lvl7pPr>
            <a:lvl8pPr marL="3657600" defTabSz="762000" eaLnBrk="0" fontAlgn="base" hangingPunct="0">
              <a:spcBef>
                <a:spcPct val="0"/>
              </a:spcBef>
              <a:spcAft>
                <a:spcPct val="0"/>
              </a:spcAft>
              <a:defRPr sz="2400">
                <a:solidFill>
                  <a:schemeClr val="tx1"/>
                </a:solidFill>
                <a:latin typeface="Times" charset="0"/>
              </a:defRPr>
            </a:lvl8pPr>
            <a:lvl9pPr marL="4114800" defTabSz="762000" eaLnBrk="0" fontAlgn="base" hangingPunct="0">
              <a:spcBef>
                <a:spcPct val="0"/>
              </a:spcBef>
              <a:spcAft>
                <a:spcPct val="0"/>
              </a:spcAft>
              <a:defRPr sz="2400">
                <a:solidFill>
                  <a:schemeClr val="tx1"/>
                </a:solidFill>
                <a:latin typeface="Times" charset="0"/>
              </a:defRPr>
            </a:lvl9pPr>
          </a:lstStyle>
          <a:p>
            <a:pPr>
              <a:defRPr/>
            </a:pPr>
            <a:r>
              <a:rPr lang="en-GB" altLang="x-none" sz="1800" i="1">
                <a:solidFill>
                  <a:schemeClr val="tx2"/>
                </a:solidFill>
                <a:effectLst>
                  <a:outerShdw blurRad="38100" dist="38100" dir="2700000" algn="tl">
                    <a:srgbClr val="C0C0C0"/>
                  </a:outerShdw>
                </a:effectLst>
                <a:latin typeface="Times New Roman" charset="0"/>
              </a:rPr>
              <a:t>Kimura (1980) J. Mol. </a:t>
            </a:r>
            <a:r>
              <a:rPr lang="en-GB" altLang="x-none" sz="1800" i="1" err="1">
                <a:solidFill>
                  <a:schemeClr val="tx2"/>
                </a:solidFill>
                <a:effectLst>
                  <a:outerShdw blurRad="38100" dist="38100" dir="2700000" algn="tl">
                    <a:srgbClr val="C0C0C0"/>
                  </a:outerShdw>
                </a:effectLst>
                <a:latin typeface="Times New Roman" charset="0"/>
              </a:rPr>
              <a:t>Evol</a:t>
            </a:r>
            <a:r>
              <a:rPr lang="en-GB" altLang="x-none" sz="1800" i="1">
                <a:solidFill>
                  <a:schemeClr val="tx2"/>
                </a:solidFill>
                <a:effectLst>
                  <a:outerShdw blurRad="38100" dist="38100" dir="2700000" algn="tl">
                    <a:srgbClr val="C0C0C0"/>
                  </a:outerShdw>
                </a:effectLst>
                <a:latin typeface="Times New Roman" charset="0"/>
              </a:rPr>
              <a:t>. 16:111</a:t>
            </a:r>
            <a:endParaRPr lang="en-GB" altLang="x-none" sz="1600">
              <a:solidFill>
                <a:schemeClr val="tx2"/>
              </a:solidFill>
              <a:effectLst>
                <a:outerShdw blurRad="38100" dist="38100" dir="2700000" algn="tl">
                  <a:srgbClr val="C0C0C0"/>
                </a:outerShdw>
              </a:effectLst>
              <a:latin typeface="Arial" charset="0"/>
            </a:endParaRPr>
          </a:p>
        </p:txBody>
      </p:sp>
      <p:graphicFrame>
        <p:nvGraphicFramePr>
          <p:cNvPr id="118788" name="Object 6"/>
          <p:cNvGraphicFramePr>
            <a:graphicFrameLocks noChangeAspect="1"/>
          </p:cNvGraphicFramePr>
          <p:nvPr/>
        </p:nvGraphicFramePr>
        <p:xfrm>
          <a:off x="762000" y="5029200"/>
          <a:ext cx="3954463" cy="711200"/>
        </p:xfrm>
        <a:graphic>
          <a:graphicData uri="http://schemas.openxmlformats.org/presentationml/2006/ole">
            <mc:AlternateContent xmlns:mc="http://schemas.openxmlformats.org/markup-compatibility/2006">
              <mc:Choice xmlns:v="urn:schemas-microsoft-com:vml" Requires="v">
                <p:oleObj spid="_x0000_s118803" name="Équation" r:id="rId4" imgW="3809524" imgH="711111" progId="Equation.3">
                  <p:embed/>
                </p:oleObj>
              </mc:Choice>
              <mc:Fallback>
                <p:oleObj name="Équation" r:id="rId4" imgW="3809524" imgH="711111"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029200"/>
                        <a:ext cx="395446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219200" y="457200"/>
            <a:ext cx="7239000" cy="5286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Neighbor-Joining method (Saitou &amp; Nei 1987)</a:t>
            </a:r>
            <a:endParaRPr lang="en-GB" altLang="x-none"/>
          </a:p>
        </p:txBody>
      </p:sp>
      <p:sp>
        <p:nvSpPr>
          <p:cNvPr id="32777" name="Rectangle 9"/>
          <p:cNvSpPr>
            <a:spLocks noChangeArrowheads="1"/>
          </p:cNvSpPr>
          <p:nvPr/>
        </p:nvSpPr>
        <p:spPr bwMode="auto">
          <a:xfrm>
            <a:off x="5100638" y="3867150"/>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x-none" altLang="x-none"/>
          </a:p>
        </p:txBody>
      </p:sp>
      <p:sp>
        <p:nvSpPr>
          <p:cNvPr id="32780" name="Rectangle 12"/>
          <p:cNvSpPr>
            <a:spLocks noChangeArrowheads="1"/>
          </p:cNvSpPr>
          <p:nvPr/>
        </p:nvSpPr>
        <p:spPr bwMode="auto">
          <a:xfrm>
            <a:off x="5486400" y="2590800"/>
            <a:ext cx="29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ltLang="x-none" sz="2400">
                <a:solidFill>
                  <a:srgbClr val="FF0000"/>
                </a:solidFill>
              </a:rPr>
              <a:t>•</a:t>
            </a:r>
            <a:endParaRPr lang="en-GB" altLang="x-none" sz="2400">
              <a:solidFill>
                <a:srgbClr val="FF0000"/>
              </a:solidFill>
            </a:endParaRPr>
          </a:p>
        </p:txBody>
      </p:sp>
      <p:sp>
        <p:nvSpPr>
          <p:cNvPr id="32781" name="Rectangle 13"/>
          <p:cNvSpPr>
            <a:spLocks noChangeArrowheads="1"/>
          </p:cNvSpPr>
          <p:nvPr/>
        </p:nvSpPr>
        <p:spPr bwMode="auto">
          <a:xfrm>
            <a:off x="7024688" y="2590800"/>
            <a:ext cx="290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ltLang="x-none" sz="2400">
                <a:solidFill>
                  <a:srgbClr val="FF0000"/>
                </a:solidFill>
              </a:rPr>
              <a:t>•</a:t>
            </a:r>
            <a:endParaRPr lang="en-GB" altLang="x-none" sz="2400">
              <a:solidFill>
                <a:srgbClr val="FF0000"/>
              </a:solidFill>
            </a:endParaRPr>
          </a:p>
        </p:txBody>
      </p:sp>
      <p:grpSp>
        <p:nvGrpSpPr>
          <p:cNvPr id="120837" name="Group 23"/>
          <p:cNvGrpSpPr>
            <a:grpSpLocks/>
          </p:cNvGrpSpPr>
          <p:nvPr/>
        </p:nvGrpSpPr>
        <p:grpSpPr bwMode="auto">
          <a:xfrm>
            <a:off x="152400" y="1371600"/>
            <a:ext cx="3505200" cy="3262313"/>
            <a:chOff x="96" y="864"/>
            <a:chExt cx="2208" cy="2055"/>
          </a:xfrm>
        </p:grpSpPr>
        <p:grpSp>
          <p:nvGrpSpPr>
            <p:cNvPr id="120856" name="Group 14"/>
            <p:cNvGrpSpPr>
              <a:grpSpLocks/>
            </p:cNvGrpSpPr>
            <p:nvPr/>
          </p:nvGrpSpPr>
          <p:grpSpPr bwMode="auto">
            <a:xfrm>
              <a:off x="288" y="1056"/>
              <a:ext cx="1776" cy="1632"/>
              <a:chOff x="288" y="1056"/>
              <a:chExt cx="1776" cy="1632"/>
            </a:xfrm>
          </p:grpSpPr>
          <p:sp>
            <p:nvSpPr>
              <p:cNvPr id="32771" name="Line 3"/>
              <p:cNvSpPr>
                <a:spLocks noChangeShapeType="1"/>
              </p:cNvSpPr>
              <p:nvPr/>
            </p:nvSpPr>
            <p:spPr bwMode="auto">
              <a:xfrm>
                <a:off x="288" y="1824"/>
                <a:ext cx="17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72" name="Line 4"/>
              <p:cNvSpPr>
                <a:spLocks noChangeShapeType="1"/>
              </p:cNvSpPr>
              <p:nvPr/>
            </p:nvSpPr>
            <p:spPr bwMode="auto">
              <a:xfrm flipV="1">
                <a:off x="1152" y="1056"/>
                <a:ext cx="0" cy="16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73" name="Line 5"/>
              <p:cNvSpPr>
                <a:spLocks noChangeShapeType="1"/>
              </p:cNvSpPr>
              <p:nvPr/>
            </p:nvSpPr>
            <p:spPr bwMode="auto">
              <a:xfrm flipV="1">
                <a:off x="528" y="1296"/>
                <a:ext cx="1248" cy="10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74" name="Line 6"/>
              <p:cNvSpPr>
                <a:spLocks noChangeShapeType="1"/>
              </p:cNvSpPr>
              <p:nvPr/>
            </p:nvSpPr>
            <p:spPr bwMode="auto">
              <a:xfrm flipH="1" flipV="1">
                <a:off x="672" y="1200"/>
                <a:ext cx="960" cy="12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79" name="Rectangle 11"/>
              <p:cNvSpPr>
                <a:spLocks noChangeArrowheads="1"/>
              </p:cNvSpPr>
              <p:nvPr/>
            </p:nvSpPr>
            <p:spPr bwMode="auto">
              <a:xfrm>
                <a:off x="1065" y="1680"/>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ltLang="x-none" sz="2400">
                    <a:solidFill>
                      <a:srgbClr val="FF0000"/>
                    </a:solidFill>
                  </a:rPr>
                  <a:t>•</a:t>
                </a:r>
                <a:endParaRPr lang="en-GB" altLang="x-none" sz="2400">
                  <a:solidFill>
                    <a:srgbClr val="FF0000"/>
                  </a:solidFill>
                </a:endParaRPr>
              </a:p>
            </p:txBody>
          </p:sp>
        </p:grpSp>
        <p:sp>
          <p:nvSpPr>
            <p:cNvPr id="32783" name="Text Box 15"/>
            <p:cNvSpPr txBox="1">
              <a:spLocks noChangeArrowheads="1"/>
            </p:cNvSpPr>
            <p:nvPr/>
          </p:nvSpPr>
          <p:spPr bwMode="auto">
            <a:xfrm>
              <a:off x="1104" y="864"/>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A</a:t>
              </a:r>
              <a:endParaRPr lang="en-GB" altLang="x-none"/>
            </a:p>
          </p:txBody>
        </p:sp>
        <p:sp>
          <p:nvSpPr>
            <p:cNvPr id="32784" name="Text Box 16"/>
            <p:cNvSpPr txBox="1">
              <a:spLocks noChangeArrowheads="1"/>
            </p:cNvSpPr>
            <p:nvPr/>
          </p:nvSpPr>
          <p:spPr bwMode="auto">
            <a:xfrm>
              <a:off x="1728" y="1113"/>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B</a:t>
              </a:r>
              <a:endParaRPr lang="en-GB" altLang="x-none"/>
            </a:p>
          </p:txBody>
        </p:sp>
        <p:sp>
          <p:nvSpPr>
            <p:cNvPr id="32785" name="Text Box 17"/>
            <p:cNvSpPr txBox="1">
              <a:spLocks noChangeArrowheads="1"/>
            </p:cNvSpPr>
            <p:nvPr/>
          </p:nvSpPr>
          <p:spPr bwMode="auto">
            <a:xfrm>
              <a:off x="2064" y="1689"/>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C</a:t>
              </a:r>
              <a:endParaRPr lang="en-GB" altLang="x-none"/>
            </a:p>
          </p:txBody>
        </p:sp>
        <p:sp>
          <p:nvSpPr>
            <p:cNvPr id="32786" name="Text Box 18"/>
            <p:cNvSpPr txBox="1">
              <a:spLocks noChangeArrowheads="1"/>
            </p:cNvSpPr>
            <p:nvPr/>
          </p:nvSpPr>
          <p:spPr bwMode="auto">
            <a:xfrm>
              <a:off x="1632" y="2313"/>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D</a:t>
              </a:r>
              <a:endParaRPr lang="en-GB" altLang="x-none"/>
            </a:p>
          </p:txBody>
        </p:sp>
        <p:sp>
          <p:nvSpPr>
            <p:cNvPr id="32787" name="Text Box 19"/>
            <p:cNvSpPr txBox="1">
              <a:spLocks noChangeArrowheads="1"/>
            </p:cNvSpPr>
            <p:nvPr/>
          </p:nvSpPr>
          <p:spPr bwMode="auto">
            <a:xfrm>
              <a:off x="1056" y="268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E</a:t>
              </a:r>
              <a:endParaRPr lang="en-GB" altLang="x-none"/>
            </a:p>
          </p:txBody>
        </p:sp>
        <p:sp>
          <p:nvSpPr>
            <p:cNvPr id="32788" name="Text Box 20"/>
            <p:cNvSpPr txBox="1">
              <a:spLocks noChangeArrowheads="1"/>
            </p:cNvSpPr>
            <p:nvPr/>
          </p:nvSpPr>
          <p:spPr bwMode="auto">
            <a:xfrm>
              <a:off x="336" y="2217"/>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F</a:t>
              </a:r>
              <a:endParaRPr lang="en-GB" altLang="x-none"/>
            </a:p>
          </p:txBody>
        </p:sp>
        <p:sp>
          <p:nvSpPr>
            <p:cNvPr id="32789" name="Text Box 21"/>
            <p:cNvSpPr txBox="1">
              <a:spLocks noChangeArrowheads="1"/>
            </p:cNvSpPr>
            <p:nvPr/>
          </p:nvSpPr>
          <p:spPr bwMode="auto">
            <a:xfrm>
              <a:off x="96" y="1641"/>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a:t>
              </a:r>
              <a:endParaRPr lang="en-GB" altLang="x-none"/>
            </a:p>
          </p:txBody>
        </p:sp>
        <p:sp>
          <p:nvSpPr>
            <p:cNvPr id="32790" name="Text Box 22"/>
            <p:cNvSpPr txBox="1">
              <a:spLocks noChangeArrowheads="1"/>
            </p:cNvSpPr>
            <p:nvPr/>
          </p:nvSpPr>
          <p:spPr bwMode="auto">
            <a:xfrm>
              <a:off x="480" y="1017"/>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H</a:t>
              </a:r>
              <a:endParaRPr lang="en-GB" altLang="x-none"/>
            </a:p>
          </p:txBody>
        </p:sp>
      </p:grpSp>
      <p:grpSp>
        <p:nvGrpSpPr>
          <p:cNvPr id="120838" name="Group 40"/>
          <p:cNvGrpSpPr>
            <a:grpSpLocks/>
          </p:cNvGrpSpPr>
          <p:nvPr/>
        </p:nvGrpSpPr>
        <p:grpSpPr bwMode="auto">
          <a:xfrm>
            <a:off x="4495800" y="1524000"/>
            <a:ext cx="4191000" cy="2957513"/>
            <a:chOff x="2832" y="960"/>
            <a:chExt cx="2640" cy="1863"/>
          </a:xfrm>
        </p:grpSpPr>
        <p:sp>
          <p:nvSpPr>
            <p:cNvPr id="32775" name="Line 7"/>
            <p:cNvSpPr>
              <a:spLocks noChangeShapeType="1"/>
            </p:cNvSpPr>
            <p:nvPr/>
          </p:nvSpPr>
          <p:spPr bwMode="auto">
            <a:xfrm>
              <a:off x="3552" y="1776"/>
              <a:ext cx="9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2" name="Line 24"/>
            <p:cNvSpPr>
              <a:spLocks noChangeShapeType="1"/>
            </p:cNvSpPr>
            <p:nvPr/>
          </p:nvSpPr>
          <p:spPr bwMode="auto">
            <a:xfrm flipH="1" flipV="1">
              <a:off x="3024" y="1248"/>
              <a:ext cx="528"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3" name="Line 25"/>
            <p:cNvSpPr>
              <a:spLocks noChangeShapeType="1"/>
            </p:cNvSpPr>
            <p:nvPr/>
          </p:nvSpPr>
          <p:spPr bwMode="auto">
            <a:xfrm flipH="1">
              <a:off x="3024" y="1776"/>
              <a:ext cx="528"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4" name="Text Box 26"/>
            <p:cNvSpPr txBox="1">
              <a:spLocks noChangeArrowheads="1"/>
            </p:cNvSpPr>
            <p:nvPr/>
          </p:nvSpPr>
          <p:spPr bwMode="auto">
            <a:xfrm>
              <a:off x="2880" y="105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H</a:t>
              </a:r>
            </a:p>
          </p:txBody>
        </p:sp>
        <p:sp>
          <p:nvSpPr>
            <p:cNvPr id="32795" name="Text Box 27"/>
            <p:cNvSpPr txBox="1">
              <a:spLocks noChangeArrowheads="1"/>
            </p:cNvSpPr>
            <p:nvPr/>
          </p:nvSpPr>
          <p:spPr bwMode="auto">
            <a:xfrm>
              <a:off x="2832" y="2169"/>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G</a:t>
              </a:r>
            </a:p>
          </p:txBody>
        </p:sp>
        <p:sp>
          <p:nvSpPr>
            <p:cNvPr id="32796" name="Line 28"/>
            <p:cNvSpPr>
              <a:spLocks noChangeShapeType="1"/>
            </p:cNvSpPr>
            <p:nvPr/>
          </p:nvSpPr>
          <p:spPr bwMode="auto">
            <a:xfrm flipV="1">
              <a:off x="4512" y="1152"/>
              <a:ext cx="432" cy="6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7" name="Line 29"/>
            <p:cNvSpPr>
              <a:spLocks noChangeShapeType="1"/>
            </p:cNvSpPr>
            <p:nvPr/>
          </p:nvSpPr>
          <p:spPr bwMode="auto">
            <a:xfrm flipV="1">
              <a:off x="4512" y="1488"/>
              <a:ext cx="72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8" name="Line 30"/>
            <p:cNvSpPr>
              <a:spLocks noChangeShapeType="1"/>
            </p:cNvSpPr>
            <p:nvPr/>
          </p:nvSpPr>
          <p:spPr bwMode="auto">
            <a:xfrm>
              <a:off x="4512" y="1776"/>
              <a:ext cx="816"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799" name="Line 31"/>
            <p:cNvSpPr>
              <a:spLocks noChangeShapeType="1"/>
            </p:cNvSpPr>
            <p:nvPr/>
          </p:nvSpPr>
          <p:spPr bwMode="auto">
            <a:xfrm>
              <a:off x="4512" y="1776"/>
              <a:ext cx="768"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800" name="Line 32"/>
            <p:cNvSpPr>
              <a:spLocks noChangeShapeType="1"/>
            </p:cNvSpPr>
            <p:nvPr/>
          </p:nvSpPr>
          <p:spPr bwMode="auto">
            <a:xfrm>
              <a:off x="4512" y="1776"/>
              <a:ext cx="480"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801" name="Line 33"/>
            <p:cNvSpPr>
              <a:spLocks noChangeShapeType="1"/>
            </p:cNvSpPr>
            <p:nvPr/>
          </p:nvSpPr>
          <p:spPr bwMode="auto">
            <a:xfrm>
              <a:off x="4512" y="1776"/>
              <a:ext cx="192" cy="8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32802" name="Text Box 34"/>
            <p:cNvSpPr txBox="1">
              <a:spLocks noChangeArrowheads="1"/>
            </p:cNvSpPr>
            <p:nvPr/>
          </p:nvSpPr>
          <p:spPr bwMode="auto">
            <a:xfrm>
              <a:off x="4848" y="96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A</a:t>
              </a:r>
            </a:p>
          </p:txBody>
        </p:sp>
        <p:sp>
          <p:nvSpPr>
            <p:cNvPr id="32803" name="Text Box 35"/>
            <p:cNvSpPr txBox="1">
              <a:spLocks noChangeArrowheads="1"/>
            </p:cNvSpPr>
            <p:nvPr/>
          </p:nvSpPr>
          <p:spPr bwMode="auto">
            <a:xfrm>
              <a:off x="5184" y="1296"/>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B</a:t>
              </a:r>
              <a:endParaRPr lang="en-GB" altLang="x-none"/>
            </a:p>
          </p:txBody>
        </p:sp>
        <p:sp>
          <p:nvSpPr>
            <p:cNvPr id="32804" name="Text Box 36"/>
            <p:cNvSpPr txBox="1">
              <a:spLocks noChangeArrowheads="1"/>
            </p:cNvSpPr>
            <p:nvPr/>
          </p:nvSpPr>
          <p:spPr bwMode="auto">
            <a:xfrm>
              <a:off x="5280" y="1680"/>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C</a:t>
              </a:r>
              <a:endParaRPr lang="en-GB" altLang="x-none"/>
            </a:p>
          </p:txBody>
        </p:sp>
        <p:sp>
          <p:nvSpPr>
            <p:cNvPr id="32805" name="Text Box 37"/>
            <p:cNvSpPr txBox="1">
              <a:spLocks noChangeArrowheads="1"/>
            </p:cNvSpPr>
            <p:nvPr/>
          </p:nvSpPr>
          <p:spPr bwMode="auto">
            <a:xfrm>
              <a:off x="5232" y="2064"/>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D</a:t>
              </a:r>
              <a:endParaRPr lang="en-GB" altLang="x-none"/>
            </a:p>
          </p:txBody>
        </p:sp>
        <p:sp>
          <p:nvSpPr>
            <p:cNvPr id="32806" name="Text Box 38"/>
            <p:cNvSpPr txBox="1">
              <a:spLocks noChangeArrowheads="1"/>
            </p:cNvSpPr>
            <p:nvPr/>
          </p:nvSpPr>
          <p:spPr bwMode="auto">
            <a:xfrm>
              <a:off x="4944" y="2400"/>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E</a:t>
              </a:r>
            </a:p>
          </p:txBody>
        </p:sp>
        <p:sp>
          <p:nvSpPr>
            <p:cNvPr id="32807" name="Text Box 39"/>
            <p:cNvSpPr txBox="1">
              <a:spLocks noChangeArrowheads="1"/>
            </p:cNvSpPr>
            <p:nvPr/>
          </p:nvSpPr>
          <p:spPr bwMode="auto">
            <a:xfrm>
              <a:off x="4560" y="2592"/>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800" b="1"/>
                <a:t>F</a:t>
              </a:r>
            </a:p>
          </p:txBody>
        </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2"/>
          <p:cNvSpPr txBox="1">
            <a:spLocks noChangeArrowheads="1"/>
          </p:cNvSpPr>
          <p:nvPr/>
        </p:nvSpPr>
        <p:spPr bwMode="auto">
          <a:xfrm>
            <a:off x="0" y="278130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fr-FR" altLang="x-none" sz="4000" b="1">
                <a:solidFill>
                  <a:srgbClr val="0000FF"/>
                </a:solidFill>
                <a:latin typeface="Arial" charset="0"/>
                <a:ea typeface="Arial" charset="0"/>
                <a:cs typeface="Arial" charset="0"/>
              </a:rPr>
              <a:t>Maximum </a:t>
            </a:r>
            <a:r>
              <a:rPr lang="en-GB" altLang="x-none" sz="4000" b="1">
                <a:solidFill>
                  <a:srgbClr val="0000FF"/>
                </a:solidFill>
                <a:latin typeface="Arial" charset="0"/>
                <a:ea typeface="Arial" charset="0"/>
                <a:cs typeface="Arial" charset="0"/>
              </a:rPr>
              <a:t>likelihood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 Box 2"/>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fr-FR" altLang="x-none" sz="3200" b="1">
                <a:solidFill>
                  <a:srgbClr val="0000FF"/>
                </a:solidFill>
                <a:latin typeface="Arial" charset="0"/>
                <a:ea typeface="Arial" charset="0"/>
                <a:cs typeface="Arial" charset="0"/>
              </a:rPr>
              <a:t>Maximum </a:t>
            </a:r>
            <a:r>
              <a:rPr lang="en-GB" altLang="x-none" sz="3200" b="1">
                <a:solidFill>
                  <a:srgbClr val="0000FF"/>
                </a:solidFill>
                <a:latin typeface="Arial" charset="0"/>
                <a:ea typeface="Arial" charset="0"/>
                <a:cs typeface="Arial" charset="0"/>
              </a:rPr>
              <a:t>likelihood</a:t>
            </a:r>
          </a:p>
        </p:txBody>
      </p:sp>
      <p:sp>
        <p:nvSpPr>
          <p:cNvPr id="302083" name="Text Box 3"/>
          <p:cNvSpPr txBox="1">
            <a:spLocks noChangeArrowheads="1"/>
          </p:cNvSpPr>
          <p:nvPr/>
        </p:nvSpPr>
        <p:spPr bwMode="auto">
          <a:xfrm>
            <a:off x="34925" y="765175"/>
            <a:ext cx="9067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dirty="0"/>
              <a:t>This approach is a purely statistically based method. Probabilities are considered for every individual nucleotide substitution in a set of sequence alignment.</a:t>
            </a:r>
          </a:p>
        </p:txBody>
      </p:sp>
      <p:sp>
        <p:nvSpPr>
          <p:cNvPr id="302084" name="Text Box 4"/>
          <p:cNvSpPr txBox="1">
            <a:spLocks noChangeArrowheads="1"/>
          </p:cNvSpPr>
          <p:nvPr/>
        </p:nvSpPr>
        <p:spPr bwMode="auto">
          <a:xfrm>
            <a:off x="34925" y="3260725"/>
            <a:ext cx="762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dirty="0"/>
              <a:t> </a:t>
            </a:r>
            <a:r>
              <a:rPr lang="en-GB" altLang="x-none" sz="2000" b="1" dirty="0"/>
              <a:t>.. C..</a:t>
            </a:r>
          </a:p>
          <a:p>
            <a:pPr>
              <a:spcBef>
                <a:spcPct val="50000"/>
              </a:spcBef>
              <a:defRPr/>
            </a:pPr>
            <a:r>
              <a:rPr lang="en-GB" altLang="x-none" sz="2000" b="1" dirty="0"/>
              <a:t>  ..T..</a:t>
            </a:r>
          </a:p>
          <a:p>
            <a:pPr>
              <a:spcBef>
                <a:spcPct val="50000"/>
              </a:spcBef>
              <a:defRPr/>
            </a:pPr>
            <a:r>
              <a:rPr lang="en-GB" altLang="x-none" sz="2000" b="1" dirty="0"/>
              <a:t>  ..G..</a:t>
            </a:r>
          </a:p>
        </p:txBody>
      </p:sp>
      <p:sp>
        <p:nvSpPr>
          <p:cNvPr id="302085" name="Text Box 5"/>
          <p:cNvSpPr txBox="1">
            <a:spLocks noChangeArrowheads="1"/>
          </p:cNvSpPr>
          <p:nvPr/>
        </p:nvSpPr>
        <p:spPr bwMode="auto">
          <a:xfrm>
            <a:off x="838200" y="2490788"/>
            <a:ext cx="8229600" cy="3170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000" b="1" dirty="0">
                <a:solidFill>
                  <a:srgbClr val="0000FF"/>
                </a:solidFill>
              </a:rPr>
              <a:t>Since transitions (exchanging purine for a purine and pyrimidine for a pyrimidine) are observed roughly 2 times as often as transversions (exchanging a purine for a pyrimidine or vice versa); it can be reasonably argued that a greater likelihood exists that the sequence with C and T are more closely related to each other than they are to  the sequence with G.</a:t>
            </a:r>
          </a:p>
          <a:p>
            <a:pPr algn="just">
              <a:spcBef>
                <a:spcPct val="50000"/>
              </a:spcBef>
              <a:defRPr/>
            </a:pPr>
            <a:r>
              <a:rPr lang="en-GB" altLang="x-none" sz="2000" b="1" dirty="0">
                <a:solidFill>
                  <a:srgbClr val="FF0000"/>
                </a:solidFill>
              </a:rPr>
              <a:t>•</a:t>
            </a:r>
            <a:r>
              <a:rPr lang="en-GB" altLang="x-none" sz="2000" b="1" dirty="0">
                <a:solidFill>
                  <a:srgbClr val="0000FF"/>
                </a:solidFill>
              </a:rPr>
              <a:t> Calculation of probabilities is complicated by the fact that the sequence of the common ancestor to the sequences considered being unknown.</a:t>
            </a:r>
          </a:p>
          <a:p>
            <a:pPr algn="just">
              <a:spcBef>
                <a:spcPct val="50000"/>
              </a:spcBef>
              <a:defRPr/>
            </a:pPr>
            <a:r>
              <a:rPr lang="en-GB" altLang="x-none" sz="2000" b="1" dirty="0">
                <a:solidFill>
                  <a:srgbClr val="FF0000"/>
                </a:solidFill>
              </a:rPr>
              <a:t>•</a:t>
            </a:r>
            <a:r>
              <a:rPr lang="en-GB" altLang="x-none" sz="2000" b="1" dirty="0">
                <a:solidFill>
                  <a:srgbClr val="0000FF"/>
                </a:solidFill>
              </a:rPr>
              <a:t> Furthermore multiple substitutions may have occurred at one or more sites and that all sites are not necessarily independent or equivalent.</a:t>
            </a:r>
          </a:p>
        </p:txBody>
      </p:sp>
      <p:sp>
        <p:nvSpPr>
          <p:cNvPr id="302086" name="Text Box 6"/>
          <p:cNvSpPr txBox="1">
            <a:spLocks noChangeArrowheads="1"/>
          </p:cNvSpPr>
          <p:nvPr/>
        </p:nvSpPr>
        <p:spPr bwMode="auto">
          <a:xfrm>
            <a:off x="76200" y="5791200"/>
            <a:ext cx="8991600" cy="101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dirty="0">
                <a:solidFill>
                  <a:srgbClr val="FF0000"/>
                </a:solidFill>
              </a:rPr>
              <a:t>Still, objective criteria can be applied to calculating the probability for every site and for every possible tree that describes the relationships of the sequences in a multiple alignment.</a:t>
            </a:r>
          </a:p>
        </p:txBody>
      </p:sp>
      <p:sp>
        <p:nvSpPr>
          <p:cNvPr id="123910" name="ZoneTexte 1"/>
          <p:cNvSpPr txBox="1">
            <a:spLocks noChangeArrowheads="1"/>
          </p:cNvSpPr>
          <p:nvPr/>
        </p:nvSpPr>
        <p:spPr bwMode="auto">
          <a:xfrm>
            <a:off x="0" y="2490788"/>
            <a:ext cx="83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0000FF"/>
                </a:solidFill>
              </a:rPr>
              <a:t>Exp.</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ZoneTexte 1"/>
          <p:cNvSpPr txBox="1">
            <a:spLocks noChangeArrowheads="1"/>
          </p:cNvSpPr>
          <p:nvPr/>
        </p:nvSpPr>
        <p:spPr bwMode="auto">
          <a:xfrm>
            <a:off x="0" y="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Maximum likelihood</a:t>
            </a:r>
          </a:p>
        </p:txBody>
      </p:sp>
      <p:sp>
        <p:nvSpPr>
          <p:cNvPr id="125954" name="ZoneTexte 2"/>
          <p:cNvSpPr txBox="1">
            <a:spLocks noChangeArrowheads="1"/>
          </p:cNvSpPr>
          <p:nvPr/>
        </p:nvSpPr>
        <p:spPr bwMode="auto">
          <a:xfrm>
            <a:off x="0" y="1293813"/>
            <a:ext cx="9144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just">
              <a:spcBef>
                <a:spcPts val="300"/>
              </a:spcBef>
            </a:pPr>
            <a:r>
              <a:rPr lang="en-GB" altLang="x-none" sz="2400" b="1">
                <a:solidFill>
                  <a:srgbClr val="FF0000"/>
                </a:solidFill>
                <a:latin typeface="Arial" charset="0"/>
                <a:ea typeface="Arial" charset="0"/>
                <a:cs typeface="Arial" charset="0"/>
              </a:rPr>
              <a:t>•</a:t>
            </a:r>
            <a:r>
              <a:rPr lang="en-GB" altLang="x-none" sz="2400" b="1">
                <a:latin typeface="Arial" charset="0"/>
                <a:ea typeface="Arial" charset="0"/>
                <a:cs typeface="Arial" charset="0"/>
              </a:rPr>
              <a:t> According to this method, the bases (nucleotides or amino acids) of all sequences at each site are considered separately (as independent), and the log-likelihood of having these bases are computed for a given topology by using a particular probability model. </a:t>
            </a:r>
          </a:p>
        </p:txBody>
      </p:sp>
      <p:sp>
        <p:nvSpPr>
          <p:cNvPr id="125955" name="ZoneTexte 3"/>
          <p:cNvSpPr txBox="1">
            <a:spLocks noChangeArrowheads="1"/>
          </p:cNvSpPr>
          <p:nvPr/>
        </p:nvSpPr>
        <p:spPr bwMode="auto">
          <a:xfrm>
            <a:off x="0" y="3716338"/>
            <a:ext cx="914400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just">
              <a:spcBef>
                <a:spcPts val="300"/>
              </a:spcBef>
            </a:pPr>
            <a:r>
              <a:rPr lang="en-GB" altLang="x-none" sz="2400" b="1">
                <a:solidFill>
                  <a:srgbClr val="FF0000"/>
                </a:solidFill>
                <a:latin typeface="Arial" charset="0"/>
                <a:ea typeface="Arial" charset="0"/>
                <a:cs typeface="Arial" charset="0"/>
              </a:rPr>
              <a:t>•</a:t>
            </a:r>
            <a:r>
              <a:rPr lang="en-GB" altLang="x-none" sz="2400" b="1">
                <a:latin typeface="Arial" charset="0"/>
                <a:ea typeface="Arial" charset="0"/>
                <a:cs typeface="Arial" charset="0"/>
              </a:rPr>
              <a:t> This log-likelihood is added for all sites, and the sum of the log-likelihood is maximized to estimate the branch length of the tree.</a:t>
            </a:r>
          </a:p>
          <a:p>
            <a:pPr algn="just">
              <a:spcBef>
                <a:spcPts val="300"/>
              </a:spcBef>
            </a:pPr>
            <a:r>
              <a:rPr lang="en-GB" altLang="x-none" sz="2400" b="1">
                <a:latin typeface="Arial" charset="0"/>
                <a:ea typeface="Arial" charset="0"/>
                <a:cs typeface="Arial" charset="0"/>
              </a:rPr>
              <a:t>This procedure is repeated for all possible topologies, and the topology that shows the highest likelihood is chosen as the final tree.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p:cNvSpPr txBox="1">
            <a:spLocks noChangeArrowheads="1"/>
          </p:cNvSpPr>
          <p:nvPr/>
        </p:nvSpPr>
        <p:spPr bwMode="auto">
          <a:xfrm>
            <a:off x="-36513" y="1989138"/>
            <a:ext cx="9504363"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latin typeface="Arial" charset="0"/>
                <a:ea typeface="Arial" charset="0"/>
                <a:cs typeface="Arial" charset="0"/>
              </a:rPr>
              <a:t>Note : </a:t>
            </a:r>
          </a:p>
          <a:p>
            <a:r>
              <a:rPr lang="en-GB" altLang="x-none" sz="2400" b="1">
                <a:solidFill>
                  <a:srgbClr val="FF0000"/>
                </a:solidFill>
                <a:latin typeface="Arial" charset="0"/>
                <a:ea typeface="Arial" charset="0"/>
                <a:cs typeface="Arial" charset="0"/>
              </a:rPr>
              <a:t>1.</a:t>
            </a:r>
            <a:r>
              <a:rPr lang="en-GB" altLang="x-none" sz="2400" b="1">
                <a:latin typeface="Arial" charset="0"/>
                <a:ea typeface="Arial" charset="0"/>
                <a:cs typeface="Arial" charset="0"/>
              </a:rPr>
              <a:t>This is the best justified method from a theoretical viewpoint;</a:t>
            </a:r>
          </a:p>
          <a:p>
            <a:r>
              <a:rPr lang="en-GB" altLang="x-none" sz="2400" b="1">
                <a:solidFill>
                  <a:srgbClr val="FF0000"/>
                </a:solidFill>
                <a:latin typeface="Arial" charset="0"/>
                <a:ea typeface="Arial" charset="0"/>
                <a:cs typeface="Arial" charset="0"/>
              </a:rPr>
              <a:t>2. </a:t>
            </a:r>
            <a:r>
              <a:rPr lang="en-GB" altLang="x-none" sz="2400" b="1">
                <a:latin typeface="Arial" charset="0"/>
                <a:ea typeface="Arial" charset="0"/>
                <a:cs typeface="Arial" charset="0"/>
              </a:rPr>
              <a:t>ML estimates the branch lengths of the final tree ;</a:t>
            </a:r>
          </a:p>
          <a:p>
            <a:r>
              <a:rPr lang="en-GB" altLang="x-none" sz="2400" b="1">
                <a:solidFill>
                  <a:srgbClr val="FF0000"/>
                </a:solidFill>
                <a:latin typeface="Arial" charset="0"/>
                <a:ea typeface="Arial" charset="0"/>
                <a:cs typeface="Arial" charset="0"/>
              </a:rPr>
              <a:t>3.</a:t>
            </a:r>
            <a:r>
              <a:rPr lang="en-GB" altLang="x-none" sz="2400" b="1">
                <a:latin typeface="Arial" charset="0"/>
                <a:ea typeface="Arial" charset="0"/>
                <a:cs typeface="Arial" charset="0"/>
              </a:rPr>
              <a:t> ML methods are usually consistent ;</a:t>
            </a:r>
          </a:p>
          <a:p>
            <a:r>
              <a:rPr lang="en-GB" altLang="x-none" sz="2400" b="1">
                <a:solidFill>
                  <a:srgbClr val="FF0000"/>
                </a:solidFill>
                <a:latin typeface="Arial" charset="0"/>
                <a:ea typeface="Arial" charset="0"/>
                <a:cs typeface="Arial" charset="0"/>
              </a:rPr>
              <a:t>4.</a:t>
            </a:r>
            <a:r>
              <a:rPr lang="en-GB" altLang="x-none" sz="2400" b="1">
                <a:latin typeface="Arial" charset="0"/>
                <a:ea typeface="Arial" charset="0"/>
                <a:cs typeface="Arial" charset="0"/>
              </a:rPr>
              <a:t> Sequence simulation experiments have shown that this method works better than all others in most cases.</a:t>
            </a:r>
          </a:p>
          <a:p>
            <a:endParaRPr lang="en-GB" altLang="x-none" sz="2400" b="1">
              <a:latin typeface="Arial" charset="0"/>
              <a:ea typeface="Arial" charset="0"/>
              <a:cs typeface="Arial" charset="0"/>
            </a:endParaRPr>
          </a:p>
          <a:p>
            <a:r>
              <a:rPr lang="en-GB" altLang="x-none" sz="2400" b="1">
                <a:latin typeface="Arial" charset="0"/>
                <a:ea typeface="Arial" charset="0"/>
                <a:cs typeface="Arial" charset="0"/>
              </a:rPr>
              <a:t>Drawbacks : they need long computation time to construct a tree.</a:t>
            </a:r>
          </a:p>
        </p:txBody>
      </p:sp>
      <p:sp>
        <p:nvSpPr>
          <p:cNvPr id="128002" name="ZoneTexte 1"/>
          <p:cNvSpPr txBox="1">
            <a:spLocks noChangeArrowheads="1"/>
          </p:cNvSpPr>
          <p:nvPr/>
        </p:nvSpPr>
        <p:spPr bwMode="auto">
          <a:xfrm>
            <a:off x="0" y="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Maximum likelihood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ZoneTexte 1"/>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3600" b="1">
                <a:solidFill>
                  <a:srgbClr val="0000FF"/>
                </a:solidFill>
                <a:latin typeface="Arial" charset="0"/>
                <a:ea typeface="Arial" charset="0"/>
                <a:cs typeface="Arial" charset="0"/>
              </a:rPr>
              <a:t>The choice of the outgroup</a:t>
            </a:r>
            <a:endParaRPr lang="en-GB" altLang="x-none" sz="3600">
              <a:solidFill>
                <a:srgbClr val="0000FF"/>
              </a:solidFill>
              <a:latin typeface="Arial" charset="0"/>
              <a:ea typeface="Arial" charset="0"/>
              <a:cs typeface="Arial" charset="0"/>
            </a:endParaRPr>
          </a:p>
        </p:txBody>
      </p:sp>
      <p:sp>
        <p:nvSpPr>
          <p:cNvPr id="130050" name="ZoneTexte 2"/>
          <p:cNvSpPr txBox="1">
            <a:spLocks noChangeArrowheads="1"/>
          </p:cNvSpPr>
          <p:nvPr/>
        </p:nvSpPr>
        <p:spPr bwMode="auto">
          <a:xfrm>
            <a:off x="0" y="908050"/>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3200" b="1">
                <a:solidFill>
                  <a:srgbClr val="FF0000"/>
                </a:solidFill>
                <a:latin typeface="Arial" charset="0"/>
                <a:ea typeface="Arial" charset="0"/>
                <a:cs typeface="Arial" charset="0"/>
              </a:rPr>
              <a:t>•</a:t>
            </a:r>
            <a:r>
              <a:rPr lang="en-GB" altLang="x-none" sz="2400" b="1">
                <a:latin typeface="Arial" charset="0"/>
                <a:ea typeface="Arial" charset="0"/>
                <a:cs typeface="Arial" charset="0"/>
              </a:rPr>
              <a:t> Most of phylogenetic methods construct unrooted trees.</a:t>
            </a:r>
          </a:p>
        </p:txBody>
      </p:sp>
      <p:sp>
        <p:nvSpPr>
          <p:cNvPr id="130051" name="ZoneTexte 3"/>
          <p:cNvSpPr txBox="1">
            <a:spLocks noChangeArrowheads="1"/>
          </p:cNvSpPr>
          <p:nvPr/>
        </p:nvSpPr>
        <p:spPr bwMode="auto">
          <a:xfrm>
            <a:off x="0" y="177323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3200" b="1">
                <a:solidFill>
                  <a:srgbClr val="FF0000"/>
                </a:solidFill>
                <a:latin typeface="Arial" charset="0"/>
                <a:ea typeface="Arial" charset="0"/>
                <a:cs typeface="Arial" charset="0"/>
              </a:rPr>
              <a:t>•</a:t>
            </a:r>
            <a:r>
              <a:rPr lang="en-GB" altLang="x-none" sz="2400" b="1">
                <a:latin typeface="Arial" charset="0"/>
                <a:ea typeface="Arial" charset="0"/>
                <a:cs typeface="Arial" charset="0"/>
              </a:rPr>
              <a:t> It is best to root such trees on biological grounds.</a:t>
            </a:r>
          </a:p>
        </p:txBody>
      </p:sp>
      <p:sp>
        <p:nvSpPr>
          <p:cNvPr id="130052" name="ZoneTexte 4"/>
          <p:cNvSpPr txBox="1">
            <a:spLocks noChangeArrowheads="1"/>
          </p:cNvSpPr>
          <p:nvPr/>
        </p:nvSpPr>
        <p:spPr bwMode="auto">
          <a:xfrm>
            <a:off x="0" y="2671763"/>
            <a:ext cx="9144000"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3200" b="1">
                <a:solidFill>
                  <a:srgbClr val="FF0000"/>
                </a:solidFill>
                <a:latin typeface="Arial" charset="0"/>
                <a:ea typeface="Arial" charset="0"/>
                <a:cs typeface="Arial" charset="0"/>
              </a:rPr>
              <a:t>•</a:t>
            </a:r>
            <a:r>
              <a:rPr lang="en-GB" altLang="x-none" sz="2400" b="1">
                <a:latin typeface="Arial" charset="0"/>
                <a:ea typeface="Arial" charset="0"/>
                <a:cs typeface="Arial" charset="0"/>
              </a:rPr>
              <a:t> The most used technique consists of including in the sequence data set to be analysed, a sequence which has some relation with the considered sequences without belonging to the same family.</a:t>
            </a:r>
          </a:p>
        </p:txBody>
      </p:sp>
      <p:sp>
        <p:nvSpPr>
          <p:cNvPr id="130053" name="ZoneTexte 5"/>
          <p:cNvSpPr txBox="1">
            <a:spLocks noChangeArrowheads="1"/>
          </p:cNvSpPr>
          <p:nvPr/>
        </p:nvSpPr>
        <p:spPr bwMode="auto">
          <a:xfrm>
            <a:off x="0" y="4541838"/>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3200" b="1">
                <a:solidFill>
                  <a:srgbClr val="FF0000"/>
                </a:solidFill>
                <a:latin typeface="Arial" charset="0"/>
                <a:ea typeface="Arial" charset="0"/>
                <a:cs typeface="Arial" charset="0"/>
              </a:rPr>
              <a:t>•</a:t>
            </a:r>
            <a:r>
              <a:rPr lang="en-GB" altLang="x-none" sz="2400" b="1">
                <a:latin typeface="Arial" charset="0"/>
                <a:ea typeface="Arial" charset="0"/>
                <a:cs typeface="Arial" charset="0"/>
              </a:rPr>
              <a:t> The aim is to normalize the branches of the unrooted tree relatively to the length of the branch related to the outgroup.</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ZoneTexte 1"/>
          <p:cNvSpPr txBox="1">
            <a:spLocks noChangeArrowheads="1"/>
          </p:cNvSpPr>
          <p:nvPr/>
        </p:nvSpPr>
        <p:spPr bwMode="auto">
          <a:xfrm>
            <a:off x="0" y="2708275"/>
            <a:ext cx="9144000" cy="9540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2800" b="1">
                <a:solidFill>
                  <a:srgbClr val="0000FF"/>
                </a:solidFill>
                <a:latin typeface="Arial" charset="0"/>
                <a:ea typeface="Arial" charset="0"/>
                <a:cs typeface="Arial" charset="0"/>
              </a:rPr>
              <a:t>Evaluation of the different phylogenetic tree construction methods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0" y="5732463"/>
            <a:ext cx="914400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charset="0"/>
              </a:defRPr>
            </a:lvl1pPr>
            <a:lvl2pPr marL="1028700" indent="-457200">
              <a:defRPr sz="2400">
                <a:solidFill>
                  <a:schemeClr val="tx1"/>
                </a:solidFill>
                <a:latin typeface="Times" charset="0"/>
              </a:defRPr>
            </a:lvl2pPr>
            <a:lvl3pPr marL="1676400" indent="-457200">
              <a:defRPr sz="2400">
                <a:solidFill>
                  <a:schemeClr val="tx1"/>
                </a:solidFill>
                <a:latin typeface="Times" charset="0"/>
              </a:defRPr>
            </a:lvl3pPr>
            <a:lvl4pPr marL="2324100" indent="-457200">
              <a:defRPr sz="2400">
                <a:solidFill>
                  <a:schemeClr val="tx1"/>
                </a:solidFill>
                <a:latin typeface="Times" charset="0"/>
              </a:defRPr>
            </a:lvl4pPr>
            <a:lvl5pPr marL="2971800" indent="-457200">
              <a:defRPr sz="2400">
                <a:solidFill>
                  <a:schemeClr val="tx1"/>
                </a:solidFill>
                <a:latin typeface="Times" charset="0"/>
              </a:defRPr>
            </a:lvl5pPr>
            <a:lvl6pPr marL="3429000" indent="-457200" eaLnBrk="0" fontAlgn="base" hangingPunct="0">
              <a:spcBef>
                <a:spcPct val="0"/>
              </a:spcBef>
              <a:spcAft>
                <a:spcPct val="0"/>
              </a:spcAft>
              <a:defRPr sz="2400">
                <a:solidFill>
                  <a:schemeClr val="tx1"/>
                </a:solidFill>
                <a:latin typeface="Times" charset="0"/>
              </a:defRPr>
            </a:lvl6pPr>
            <a:lvl7pPr marL="3886200" indent="-457200" eaLnBrk="0" fontAlgn="base" hangingPunct="0">
              <a:spcBef>
                <a:spcPct val="0"/>
              </a:spcBef>
              <a:spcAft>
                <a:spcPct val="0"/>
              </a:spcAft>
              <a:defRPr sz="2400">
                <a:solidFill>
                  <a:schemeClr val="tx1"/>
                </a:solidFill>
                <a:latin typeface="Times" charset="0"/>
              </a:defRPr>
            </a:lvl7pPr>
            <a:lvl8pPr marL="4343400" indent="-457200" eaLnBrk="0" fontAlgn="base" hangingPunct="0">
              <a:spcBef>
                <a:spcPct val="0"/>
              </a:spcBef>
              <a:spcAft>
                <a:spcPct val="0"/>
              </a:spcAft>
              <a:defRPr sz="2400">
                <a:solidFill>
                  <a:schemeClr val="tx1"/>
                </a:solidFill>
                <a:latin typeface="Times" charset="0"/>
              </a:defRPr>
            </a:lvl8pPr>
            <a:lvl9pPr marL="4800600" indent="-457200" eaLnBrk="0" fontAlgn="base" hangingPunct="0">
              <a:spcBef>
                <a:spcPct val="0"/>
              </a:spcBef>
              <a:spcAft>
                <a:spcPct val="0"/>
              </a:spcAft>
              <a:defRPr sz="2400">
                <a:solidFill>
                  <a:schemeClr val="tx1"/>
                </a:solidFill>
                <a:latin typeface="Times" charset="0"/>
              </a:defRPr>
            </a:lvl9pPr>
          </a:lstStyle>
          <a:p>
            <a:pPr algn="just">
              <a:defRPr/>
            </a:pPr>
            <a:r>
              <a:rPr lang="en-GB" altLang="x-none" b="1" dirty="0">
                <a:solidFill>
                  <a:srgbClr val="FF0000"/>
                </a:solidFill>
              </a:rPr>
              <a:t>•</a:t>
            </a:r>
            <a:r>
              <a:rPr lang="en-GB" altLang="x-none" b="1" dirty="0">
                <a:solidFill>
                  <a:srgbClr val="0000FF"/>
                </a:solidFill>
              </a:rPr>
              <a:t> One expects that if sequences have strong phylogenetic relationships, different methods will result in the same phylogenetic tree.</a:t>
            </a:r>
            <a:endParaRPr lang="en-GB" altLang="x-none" b="1" dirty="0"/>
          </a:p>
        </p:txBody>
      </p:sp>
      <p:sp>
        <p:nvSpPr>
          <p:cNvPr id="133122" name="ZoneTexte 1"/>
          <p:cNvSpPr txBox="1">
            <a:spLocks noChangeArrowheads="1"/>
          </p:cNvSpPr>
          <p:nvPr/>
        </p:nvSpPr>
        <p:spPr bwMode="auto">
          <a:xfrm>
            <a:off x="0" y="0"/>
            <a:ext cx="9144000" cy="9540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2800" b="1">
                <a:solidFill>
                  <a:srgbClr val="0000FF"/>
                </a:solidFill>
                <a:latin typeface="Arial" charset="0"/>
                <a:ea typeface="Arial" charset="0"/>
                <a:cs typeface="Arial" charset="0"/>
              </a:rPr>
              <a:t>Evaluation of the phylogenetic tree construction methods </a:t>
            </a:r>
          </a:p>
        </p:txBody>
      </p:sp>
      <p:sp>
        <p:nvSpPr>
          <p:cNvPr id="133123" name="ZoneTexte 2"/>
          <p:cNvSpPr txBox="1">
            <a:spLocks noChangeArrowheads="1"/>
          </p:cNvSpPr>
          <p:nvPr/>
        </p:nvSpPr>
        <p:spPr bwMode="auto">
          <a:xfrm>
            <a:off x="0" y="981075"/>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rPr>
              <a:t>•</a:t>
            </a:r>
            <a:r>
              <a:rPr lang="en-GB" altLang="x-none" sz="2400" b="1"/>
              <a:t> </a:t>
            </a:r>
            <a:r>
              <a:rPr lang="en-GB" altLang="x-none" sz="2400" b="1">
                <a:solidFill>
                  <a:srgbClr val="0000FF"/>
                </a:solidFill>
              </a:rPr>
              <a:t>None of the previous methods of phylogenetic reconstruction makes any guarantee that they yield the one true tree that describes the evolutionary history of a set of aligned sequences.</a:t>
            </a:r>
          </a:p>
        </p:txBody>
      </p:sp>
      <p:sp>
        <p:nvSpPr>
          <p:cNvPr id="133124" name="ZoneTexte 3"/>
          <p:cNvSpPr txBox="1">
            <a:spLocks noChangeArrowheads="1"/>
          </p:cNvSpPr>
          <p:nvPr/>
        </p:nvSpPr>
        <p:spPr bwMode="auto">
          <a:xfrm>
            <a:off x="0" y="2205038"/>
            <a:ext cx="91440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rPr>
              <a:t>•</a:t>
            </a:r>
            <a:r>
              <a:rPr lang="en-GB" altLang="x-none" sz="2400" b="1"/>
              <a:t> There is at present no statistical method allowing comparisons of trees obtained from different phylogenetic methods </a:t>
            </a:r>
            <a:r>
              <a:rPr lang="en-GB" altLang="x-none" sz="2000" b="1"/>
              <a:t>(although attempts have been made to compare the relative consistency of the existing methods).</a:t>
            </a:r>
          </a:p>
        </p:txBody>
      </p:sp>
      <p:sp>
        <p:nvSpPr>
          <p:cNvPr id="133125" name="ZoneTexte 4"/>
          <p:cNvSpPr txBox="1">
            <a:spLocks noChangeArrowheads="1"/>
          </p:cNvSpPr>
          <p:nvPr/>
        </p:nvSpPr>
        <p:spPr bwMode="auto">
          <a:xfrm>
            <a:off x="0" y="34290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rPr>
              <a:t>•</a:t>
            </a:r>
            <a:r>
              <a:rPr lang="en-GB" altLang="x-none" sz="2400" b="1"/>
              <a:t> </a:t>
            </a:r>
            <a:r>
              <a:rPr lang="en-GB" altLang="x-none" sz="2400" b="1">
                <a:solidFill>
                  <a:srgbClr val="0000FF"/>
                </a:solidFill>
              </a:rPr>
              <a:t>The consistency depends on many factors, including the topology and branch lengths of the real tree, the transition/transversion rate and the variability of the substitution rates.</a:t>
            </a:r>
          </a:p>
        </p:txBody>
      </p:sp>
      <p:sp>
        <p:nvSpPr>
          <p:cNvPr id="133126" name="ZoneTexte 5"/>
          <p:cNvSpPr txBox="1">
            <a:spLocks noChangeArrowheads="1"/>
          </p:cNvSpPr>
          <p:nvPr/>
        </p:nvSpPr>
        <p:spPr bwMode="auto">
          <a:xfrm>
            <a:off x="0" y="4797425"/>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rPr>
              <a:t>•</a:t>
            </a:r>
            <a:r>
              <a:rPr lang="en-GB" altLang="x-none" sz="2400" b="1"/>
              <a:t> In practice, one infers phylogeny between sequences which do not generally meet the specified hypothesis.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629400" cy="399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0531" name="Text Box 3"/>
          <p:cNvSpPr txBox="1">
            <a:spLocks noChangeArrowheads="1"/>
          </p:cNvSpPr>
          <p:nvPr/>
        </p:nvSpPr>
        <p:spPr bwMode="auto">
          <a:xfrm>
            <a:off x="152400" y="5484813"/>
            <a:ext cx="8610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b="1">
                <a:solidFill>
                  <a:srgbClr val="000000"/>
                </a:solidFill>
                <a:latin typeface="Times CE" charset="0"/>
              </a:rPr>
              <a:t>Fig. 1.</a:t>
            </a:r>
            <a:r>
              <a:rPr lang="en-GB" altLang="x-none" sz="2000">
                <a:solidFill>
                  <a:srgbClr val="000000"/>
                </a:solidFill>
                <a:latin typeface="Times CE" charset="0"/>
              </a:rPr>
              <a:t> Phylogeny of chlamydiae. 16</a:t>
            </a:r>
            <a:r>
              <a:rPr lang="en-GB" altLang="x-none" sz="2000" i="1">
                <a:solidFill>
                  <a:srgbClr val="000000"/>
                </a:solidFill>
                <a:latin typeface="Times CE" charset="0"/>
              </a:rPr>
              <a:t>S</a:t>
            </a:r>
            <a:r>
              <a:rPr lang="en-GB" altLang="x-none" sz="2000">
                <a:solidFill>
                  <a:srgbClr val="000000"/>
                </a:solidFill>
                <a:latin typeface="Times CE" charset="0"/>
              </a:rPr>
              <a:t> rRNA-based neighbor-joining tree showing the affiliation of environmental and pathogenic chlamydiae with major bacterial phyla. Arrow, to outgroup. Scale bar, 10% estimated evolutionary distance.</a:t>
            </a:r>
          </a:p>
          <a:p>
            <a:pPr>
              <a:spcBef>
                <a:spcPct val="50000"/>
              </a:spcBef>
              <a:defRPr/>
            </a:pPr>
            <a:r>
              <a:rPr lang="en-GB" altLang="x-none" sz="1600">
                <a:solidFill>
                  <a:srgbClr val="0000FF"/>
                </a:solidFill>
                <a:latin typeface="Times CE" charset="0"/>
              </a:rPr>
              <a:t>Science 304:728-30.2004.</a:t>
            </a:r>
            <a:endParaRPr lang="en-GB" altLang="x-none" sz="2000">
              <a:solidFill>
                <a:srgbClr val="000000"/>
              </a:solidFill>
              <a:latin typeface="Times CE" charset="0"/>
            </a:endParaRPr>
          </a:p>
        </p:txBody>
      </p:sp>
      <p:sp>
        <p:nvSpPr>
          <p:cNvPr id="150532" name="Text Box 4"/>
          <p:cNvSpPr txBox="1">
            <a:spLocks noChangeArrowheads="1"/>
          </p:cNvSpPr>
          <p:nvPr/>
        </p:nvSpPr>
        <p:spPr bwMode="auto">
          <a:xfrm>
            <a:off x="381000" y="22701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solidFill>
                  <a:srgbClr val="FF0000"/>
                </a:solidFill>
                <a:latin typeface="Helvetica" charset="0"/>
              </a:rPr>
              <a:t>Chlamydiae</a:t>
            </a:r>
            <a:endParaRPr lang="en-GB" altLang="x-none">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07950" y="4221163"/>
            <a:ext cx="9036050" cy="23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charset="0"/>
              </a:defRPr>
            </a:lvl1pPr>
            <a:lvl2pPr marL="1028700" indent="-457200">
              <a:defRPr sz="2400">
                <a:solidFill>
                  <a:schemeClr val="tx1"/>
                </a:solidFill>
                <a:latin typeface="Times" charset="0"/>
              </a:defRPr>
            </a:lvl2pPr>
            <a:lvl3pPr marL="1676400" indent="-457200">
              <a:defRPr sz="2400">
                <a:solidFill>
                  <a:schemeClr val="tx1"/>
                </a:solidFill>
                <a:latin typeface="Times" charset="0"/>
              </a:defRPr>
            </a:lvl3pPr>
            <a:lvl4pPr marL="2324100" indent="-457200">
              <a:defRPr sz="2400">
                <a:solidFill>
                  <a:schemeClr val="tx1"/>
                </a:solidFill>
                <a:latin typeface="Times" charset="0"/>
              </a:defRPr>
            </a:lvl4pPr>
            <a:lvl5pPr marL="2971800" indent="-457200">
              <a:defRPr sz="2400">
                <a:solidFill>
                  <a:schemeClr val="tx1"/>
                </a:solidFill>
                <a:latin typeface="Times" charset="0"/>
              </a:defRPr>
            </a:lvl5pPr>
            <a:lvl6pPr marL="3429000" indent="-457200" eaLnBrk="0" fontAlgn="base" hangingPunct="0">
              <a:spcBef>
                <a:spcPct val="0"/>
              </a:spcBef>
              <a:spcAft>
                <a:spcPct val="0"/>
              </a:spcAft>
              <a:defRPr sz="2400">
                <a:solidFill>
                  <a:schemeClr val="tx1"/>
                </a:solidFill>
                <a:latin typeface="Times" charset="0"/>
              </a:defRPr>
            </a:lvl6pPr>
            <a:lvl7pPr marL="3886200" indent="-457200" eaLnBrk="0" fontAlgn="base" hangingPunct="0">
              <a:spcBef>
                <a:spcPct val="0"/>
              </a:spcBef>
              <a:spcAft>
                <a:spcPct val="0"/>
              </a:spcAft>
              <a:defRPr sz="2400">
                <a:solidFill>
                  <a:schemeClr val="tx1"/>
                </a:solidFill>
                <a:latin typeface="Times" charset="0"/>
              </a:defRPr>
            </a:lvl7pPr>
            <a:lvl8pPr marL="4343400" indent="-457200" eaLnBrk="0" fontAlgn="base" hangingPunct="0">
              <a:spcBef>
                <a:spcPct val="0"/>
              </a:spcBef>
              <a:spcAft>
                <a:spcPct val="0"/>
              </a:spcAft>
              <a:defRPr sz="2400">
                <a:solidFill>
                  <a:schemeClr val="tx1"/>
                </a:solidFill>
                <a:latin typeface="Times" charset="0"/>
              </a:defRPr>
            </a:lvl8pPr>
            <a:lvl9pPr marL="4800600" indent="-457200" eaLnBrk="0" fontAlgn="base" hangingPunct="0">
              <a:spcBef>
                <a:spcPct val="0"/>
              </a:spcBef>
              <a:spcAft>
                <a:spcPct val="0"/>
              </a:spcAft>
              <a:defRPr sz="2400">
                <a:solidFill>
                  <a:schemeClr val="tx1"/>
                </a:solidFill>
                <a:latin typeface="Times" charset="0"/>
              </a:defRPr>
            </a:lvl9pPr>
          </a:lstStyle>
          <a:p>
            <a:pPr algn="just">
              <a:defRPr/>
            </a:pPr>
            <a:r>
              <a:rPr lang="en-GB" altLang="x-none" dirty="0"/>
              <a:t> </a:t>
            </a:r>
            <a:r>
              <a:rPr lang="en-GB" altLang="x-none" sz="3200" b="1" dirty="0">
                <a:solidFill>
                  <a:srgbClr val="FF0000"/>
                </a:solidFill>
              </a:rPr>
              <a:t>Bootstrapping</a:t>
            </a:r>
          </a:p>
          <a:p>
            <a:pPr algn="just">
              <a:spcBef>
                <a:spcPts val="300"/>
              </a:spcBef>
              <a:defRPr/>
            </a:pPr>
            <a:r>
              <a:rPr lang="en-GB" altLang="x-none" sz="2800" b="1" dirty="0">
                <a:solidFill>
                  <a:srgbClr val="0000FF"/>
                </a:solidFill>
              </a:rPr>
              <a:t>It consists of </a:t>
            </a:r>
            <a:r>
              <a:rPr lang="en-GB" altLang="x-none" sz="2800" b="1" dirty="0">
                <a:solidFill>
                  <a:srgbClr val="FF0000"/>
                </a:solidFill>
              </a:rPr>
              <a:t>drawing columns </a:t>
            </a:r>
            <a:r>
              <a:rPr lang="en-GB" altLang="x-none" sz="2800" b="1" dirty="0">
                <a:solidFill>
                  <a:srgbClr val="0000FF"/>
                </a:solidFill>
              </a:rPr>
              <a:t>from a sample of aligned sequences, </a:t>
            </a:r>
            <a:r>
              <a:rPr lang="en-GB" altLang="x-none" sz="2800" b="1" dirty="0">
                <a:solidFill>
                  <a:srgbClr val="FF0000"/>
                </a:solidFill>
              </a:rPr>
              <a:t>with replacement</a:t>
            </a:r>
            <a:r>
              <a:rPr lang="en-GB" altLang="x-none" sz="2800" b="1" dirty="0">
                <a:solidFill>
                  <a:srgbClr val="0000FF"/>
                </a:solidFill>
              </a:rPr>
              <a:t>, until one gets </a:t>
            </a:r>
            <a:r>
              <a:rPr lang="en-GB" altLang="x-none" sz="2800" b="1" dirty="0">
                <a:solidFill>
                  <a:srgbClr val="FF0000"/>
                </a:solidFill>
              </a:rPr>
              <a:t>a data set of the same size as the original one </a:t>
            </a:r>
            <a:r>
              <a:rPr lang="en-GB" altLang="x-none" sz="2800" b="1" dirty="0">
                <a:solidFill>
                  <a:srgbClr val="0000FF"/>
                </a:solidFill>
              </a:rPr>
              <a:t>(usually some columns are sampled several times and others left out).</a:t>
            </a:r>
          </a:p>
        </p:txBody>
      </p:sp>
      <p:sp>
        <p:nvSpPr>
          <p:cNvPr id="135170" name="ZoneTexte 1"/>
          <p:cNvSpPr txBox="1">
            <a:spLocks noChangeArrowheads="1"/>
          </p:cNvSpPr>
          <p:nvPr/>
        </p:nvSpPr>
        <p:spPr bwMode="auto">
          <a:xfrm>
            <a:off x="0" y="0"/>
            <a:ext cx="9144000" cy="10779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3200" b="1">
                <a:solidFill>
                  <a:srgbClr val="0000FF"/>
                </a:solidFill>
                <a:latin typeface="Arial" charset="0"/>
                <a:ea typeface="Arial" charset="0"/>
                <a:cs typeface="Arial" charset="0"/>
              </a:rPr>
              <a:t>Statistical evaluation of the obtained phylogenetic tree</a:t>
            </a:r>
          </a:p>
        </p:txBody>
      </p:sp>
      <p:sp>
        <p:nvSpPr>
          <p:cNvPr id="135171" name="ZoneTexte 2"/>
          <p:cNvSpPr txBox="1">
            <a:spLocks noChangeArrowheads="1"/>
          </p:cNvSpPr>
          <p:nvPr/>
        </p:nvSpPr>
        <p:spPr bwMode="auto">
          <a:xfrm>
            <a:off x="0" y="1125538"/>
            <a:ext cx="9144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latin typeface="Arial" charset="0"/>
                <a:ea typeface="Arial" charset="0"/>
                <a:cs typeface="Arial" charset="0"/>
              </a:rPr>
              <a:t>•</a:t>
            </a:r>
            <a:r>
              <a:rPr lang="en-GB" altLang="x-none" sz="2400" b="1">
                <a:latin typeface="Arial" charset="0"/>
                <a:ea typeface="Arial" charset="0"/>
                <a:cs typeface="Arial" charset="0"/>
              </a:rPr>
              <a:t> The accuracy is dependent on the considered multiple sequence alignments;</a:t>
            </a:r>
          </a:p>
        </p:txBody>
      </p:sp>
      <p:sp>
        <p:nvSpPr>
          <p:cNvPr id="135172" name="ZoneTexte 3"/>
          <p:cNvSpPr txBox="1">
            <a:spLocks noChangeArrowheads="1"/>
          </p:cNvSpPr>
          <p:nvPr/>
        </p:nvSpPr>
        <p:spPr bwMode="auto">
          <a:xfrm>
            <a:off x="0" y="21336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latin typeface="Arial" charset="0"/>
                <a:ea typeface="Arial" charset="0"/>
                <a:cs typeface="Arial" charset="0"/>
              </a:rPr>
              <a:t>•</a:t>
            </a:r>
            <a:r>
              <a:rPr lang="en-GB" altLang="x-none" sz="2400" b="1">
                <a:latin typeface="Arial" charset="0"/>
                <a:ea typeface="Arial" charset="0"/>
                <a:cs typeface="Arial" charset="0"/>
              </a:rPr>
              <a:t> ML estimates branch lengths, their degree of significance and their confidence limits ;</a:t>
            </a:r>
          </a:p>
        </p:txBody>
      </p:sp>
      <p:sp>
        <p:nvSpPr>
          <p:cNvPr id="135173" name="ZoneTexte 4"/>
          <p:cNvSpPr txBox="1">
            <a:spLocks noChangeArrowheads="1"/>
          </p:cNvSpPr>
          <p:nvPr/>
        </p:nvSpPr>
        <p:spPr bwMode="auto">
          <a:xfrm>
            <a:off x="0" y="3284538"/>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400" b="1">
                <a:solidFill>
                  <a:srgbClr val="FF0000"/>
                </a:solidFill>
                <a:latin typeface="Arial" charset="0"/>
                <a:ea typeface="Arial" charset="0"/>
                <a:cs typeface="Arial" charset="0"/>
              </a:rPr>
              <a:t>•</a:t>
            </a:r>
            <a:r>
              <a:rPr lang="en-GB" altLang="x-none" sz="2400" b="1">
                <a:latin typeface="Arial" charset="0"/>
                <a:ea typeface="Arial" charset="0"/>
                <a:cs typeface="Arial" charset="0"/>
              </a:rPr>
              <a:t> At present only sampling techniques allow to test the topology of a phylogenetic tree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2"/>
          <p:cNvSpPr txBox="1">
            <a:spLocks noChangeArrowheads="1"/>
          </p:cNvSpPr>
          <p:nvPr/>
        </p:nvSpPr>
        <p:spPr bwMode="auto">
          <a:xfrm>
            <a:off x="0" y="-26988"/>
            <a:ext cx="9144000" cy="584201"/>
          </a:xfrm>
          <a:prstGeom prst="rect">
            <a:avLst/>
          </a:prstGeom>
          <a:solidFill>
            <a:srgbClr val="FFFF00"/>
          </a:solidFill>
          <a:ln w="9525">
            <a:solidFill>
              <a:schemeClr val="bg1"/>
            </a:solidFill>
            <a:miter lim="800000"/>
            <a:headEnd/>
            <a:tailEnd/>
          </a:ln>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rPr>
              <a:t>Bootstrapping</a:t>
            </a:r>
          </a:p>
        </p:txBody>
      </p:sp>
      <p:sp>
        <p:nvSpPr>
          <p:cNvPr id="41987" name="Text Box 3"/>
          <p:cNvSpPr txBox="1">
            <a:spLocks noChangeArrowheads="1"/>
          </p:cNvSpPr>
          <p:nvPr/>
        </p:nvSpPr>
        <p:spPr bwMode="auto">
          <a:xfrm>
            <a:off x="0" y="620713"/>
            <a:ext cx="91440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dirty="0">
                <a:solidFill>
                  <a:srgbClr val="FF0000"/>
                </a:solidFill>
              </a:rPr>
              <a:t>• </a:t>
            </a:r>
            <a:r>
              <a:rPr lang="en-GB" altLang="x-none" sz="2400" b="1" dirty="0">
                <a:latin typeface="Arial" charset="0"/>
                <a:ea typeface="Arial" charset="0"/>
                <a:cs typeface="Arial" charset="0"/>
              </a:rPr>
              <a:t>Constructs a new multiple alignment at random from the real alignment, with the same size. Note that the same column can be sampled more than once, and consequently some columns are not sampled.</a:t>
            </a:r>
          </a:p>
        </p:txBody>
      </p:sp>
      <p:sp>
        <p:nvSpPr>
          <p:cNvPr id="137219" name="Text Box 5"/>
          <p:cNvSpPr txBox="1">
            <a:spLocks noChangeArrowheads="1"/>
          </p:cNvSpPr>
          <p:nvPr/>
        </p:nvSpPr>
        <p:spPr bwMode="auto">
          <a:xfrm>
            <a:off x="228600" y="2286000"/>
            <a:ext cx="16002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b="1">
                <a:latin typeface="Courier" charset="0"/>
                <a:ea typeface="ＭＳ Ｐゴシック" charset="-128"/>
              </a:rPr>
              <a:t>A</a:t>
            </a:r>
            <a:r>
              <a:rPr lang="en-GB" altLang="x-none" sz="1800" b="1">
                <a:solidFill>
                  <a:srgbClr val="FF0000"/>
                </a:solidFill>
                <a:latin typeface="Courier" charset="0"/>
                <a:ea typeface="ＭＳ Ｐゴシック" charset="-128"/>
              </a:rPr>
              <a:t>T</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G</a:t>
            </a:r>
            <a:r>
              <a:rPr lang="en-GB" altLang="x-none" sz="1800" b="1">
                <a:latin typeface="Courier" charset="0"/>
                <a:ea typeface="ＭＳ Ｐゴシック" charset="-128"/>
              </a:rPr>
              <a:t>C</a:t>
            </a:r>
            <a:r>
              <a:rPr lang="en-GB" altLang="x-none" sz="1800" b="1">
                <a:solidFill>
                  <a:srgbClr val="0000FF"/>
                </a:solidFill>
                <a:latin typeface="Courier" charset="0"/>
                <a:ea typeface="ＭＳ Ｐゴシック" charset="-128"/>
              </a:rPr>
              <a:t>C</a:t>
            </a:r>
            <a:r>
              <a:rPr lang="en-GB" altLang="x-none" sz="1800" b="1">
                <a:latin typeface="Courier" charset="0"/>
                <a:ea typeface="ＭＳ Ｐゴシック" charset="-128"/>
              </a:rPr>
              <a:t>A</a:t>
            </a:r>
            <a:r>
              <a:rPr lang="en-GB" altLang="x-none" sz="1800" b="1">
                <a:solidFill>
                  <a:schemeClr val="hlink"/>
                </a:solidFill>
                <a:latin typeface="Courier" charset="0"/>
                <a:ea typeface="ＭＳ Ｐゴシック" charset="-128"/>
              </a:rPr>
              <a:t>T</a:t>
            </a:r>
            <a:r>
              <a:rPr lang="en-GB" altLang="x-none" sz="1800" b="1">
                <a:solidFill>
                  <a:srgbClr val="800080"/>
                </a:solidFill>
                <a:latin typeface="Courier" charset="0"/>
                <a:ea typeface="ＭＳ Ｐゴシック" charset="-128"/>
              </a:rPr>
              <a:t>A</a:t>
            </a:r>
            <a:endParaRPr lang="en-GB" altLang="x-none" sz="1800" b="1">
              <a:latin typeface="Courier" charset="0"/>
              <a:ea typeface="ＭＳ Ｐゴシック" charset="-128"/>
            </a:endParaRPr>
          </a:p>
          <a:p>
            <a:pPr>
              <a:spcBef>
                <a:spcPct val="50000"/>
              </a:spcBef>
              <a:buFontTx/>
              <a:buNone/>
            </a:pPr>
            <a:r>
              <a:rPr lang="en-GB" altLang="x-none" sz="1800" b="1">
                <a:latin typeface="Courier" charset="0"/>
                <a:ea typeface="ＭＳ Ｐゴシック" charset="-128"/>
              </a:rPr>
              <a:t>A</a:t>
            </a:r>
            <a:r>
              <a:rPr lang="en-GB" altLang="x-none" sz="1800" b="1">
                <a:solidFill>
                  <a:srgbClr val="FF0000"/>
                </a:solidFill>
                <a:latin typeface="Courier" charset="0"/>
                <a:ea typeface="ＭＳ Ｐゴシック" charset="-128"/>
              </a:rPr>
              <a:t>T</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C</a:t>
            </a:r>
            <a:r>
              <a:rPr lang="en-GB" altLang="x-none" sz="1800" b="1">
                <a:latin typeface="Courier" charset="0"/>
                <a:ea typeface="ＭＳ Ｐゴシック" charset="-128"/>
              </a:rPr>
              <a:t>C</a:t>
            </a:r>
            <a:r>
              <a:rPr lang="en-GB" altLang="x-none" sz="1800" b="1">
                <a:solidFill>
                  <a:srgbClr val="0000FF"/>
                </a:solidFill>
                <a:latin typeface="Courier" charset="0"/>
                <a:ea typeface="ＭＳ Ｐゴシック" charset="-128"/>
              </a:rPr>
              <a:t>C</a:t>
            </a:r>
            <a:r>
              <a:rPr lang="en-GB" altLang="x-none" sz="1800" b="1">
                <a:latin typeface="Courier" charset="0"/>
                <a:ea typeface="ＭＳ Ｐゴシック" charset="-128"/>
              </a:rPr>
              <a:t>A</a:t>
            </a:r>
            <a:r>
              <a:rPr lang="en-GB" altLang="x-none" sz="1800" b="1">
                <a:solidFill>
                  <a:schemeClr val="hlink"/>
                </a:solidFill>
                <a:latin typeface="Courier" charset="0"/>
                <a:ea typeface="ＭＳ Ｐゴシック" charset="-128"/>
              </a:rPr>
              <a:t>T</a:t>
            </a:r>
            <a:r>
              <a:rPr lang="en-GB" altLang="x-none" sz="1800" b="1">
                <a:solidFill>
                  <a:srgbClr val="800080"/>
                </a:solidFill>
                <a:latin typeface="Courier" charset="0"/>
                <a:ea typeface="ＭＳ Ｐゴシック" charset="-128"/>
              </a:rPr>
              <a:t>G</a:t>
            </a:r>
            <a:endParaRPr lang="en-GB" altLang="x-none" sz="1800" b="1">
              <a:latin typeface="Courier" charset="0"/>
              <a:ea typeface="ＭＳ Ｐゴシック" charset="-128"/>
            </a:endParaRPr>
          </a:p>
          <a:p>
            <a:pPr>
              <a:spcBef>
                <a:spcPct val="50000"/>
              </a:spcBef>
              <a:buFontTx/>
              <a:buNone/>
            </a:pPr>
            <a:r>
              <a:rPr lang="en-GB" altLang="x-none" sz="1800" b="1">
                <a:latin typeface="Courier" charset="0"/>
                <a:ea typeface="ＭＳ Ｐゴシック" charset="-128"/>
              </a:rPr>
              <a:t>A</a:t>
            </a:r>
            <a:r>
              <a:rPr lang="en-GB" altLang="x-none" sz="1800" b="1">
                <a:solidFill>
                  <a:srgbClr val="FF0000"/>
                </a:solidFill>
                <a:latin typeface="Courier" charset="0"/>
                <a:ea typeface="ＭＳ Ｐゴシック" charset="-128"/>
              </a:rPr>
              <a:t>T</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C</a:t>
            </a:r>
            <a:r>
              <a:rPr lang="en-GB" altLang="x-none" sz="1800" b="1">
                <a:latin typeface="Courier" charset="0"/>
                <a:ea typeface="ＭＳ Ｐゴシック" charset="-128"/>
              </a:rPr>
              <a:t>C</a:t>
            </a:r>
            <a:r>
              <a:rPr lang="en-GB" altLang="x-none" sz="1800" b="1">
                <a:solidFill>
                  <a:srgbClr val="0000FF"/>
                </a:solidFill>
                <a:latin typeface="Courier" charset="0"/>
                <a:ea typeface="ＭＳ Ｐゴシック" charset="-128"/>
              </a:rPr>
              <a:t>C</a:t>
            </a:r>
            <a:r>
              <a:rPr lang="en-GB" altLang="x-none" sz="1800" b="1">
                <a:latin typeface="Courier" charset="0"/>
                <a:ea typeface="ＭＳ Ｐゴシック" charset="-128"/>
              </a:rPr>
              <a:t>A</a:t>
            </a:r>
            <a:r>
              <a:rPr lang="en-GB" altLang="x-none" sz="1800" b="1">
                <a:solidFill>
                  <a:schemeClr val="hlink"/>
                </a:solidFill>
                <a:latin typeface="Courier" charset="0"/>
                <a:ea typeface="ＭＳ Ｐゴシック" charset="-128"/>
              </a:rPr>
              <a:t>T</a:t>
            </a:r>
            <a:r>
              <a:rPr lang="en-GB" altLang="x-none" sz="1800" b="1">
                <a:solidFill>
                  <a:srgbClr val="800080"/>
                </a:solidFill>
                <a:latin typeface="Courier" charset="0"/>
                <a:ea typeface="ＭＳ Ｐゴシック" charset="-128"/>
              </a:rPr>
              <a:t>A</a:t>
            </a:r>
            <a:endParaRPr lang="en-GB" altLang="x-none" sz="1800" b="1">
              <a:latin typeface="Courier" charset="0"/>
              <a:ea typeface="ＭＳ Ｐゴシック" charset="-128"/>
            </a:endParaRPr>
          </a:p>
          <a:p>
            <a:pPr>
              <a:spcBef>
                <a:spcPct val="50000"/>
              </a:spcBef>
              <a:buFontTx/>
              <a:buNone/>
            </a:pPr>
            <a:r>
              <a:rPr lang="en-GB" altLang="x-none" sz="1800" b="1">
                <a:latin typeface="Courier" charset="0"/>
                <a:ea typeface="ＭＳ Ｐゴシック" charset="-128"/>
              </a:rPr>
              <a:t>A</a:t>
            </a:r>
            <a:r>
              <a:rPr lang="en-GB" altLang="x-none" sz="1800" b="1">
                <a:solidFill>
                  <a:srgbClr val="FF0000"/>
                </a:solidFill>
                <a:latin typeface="Courier" charset="0"/>
                <a:ea typeface="ＭＳ Ｐゴシック" charset="-128"/>
              </a:rPr>
              <a:t>T</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G</a:t>
            </a:r>
            <a:r>
              <a:rPr lang="en-GB" altLang="x-none" sz="1800" b="1">
                <a:latin typeface="Courier" charset="0"/>
                <a:ea typeface="ＭＳ Ｐゴシック" charset="-128"/>
              </a:rPr>
              <a:t>C</a:t>
            </a:r>
            <a:r>
              <a:rPr lang="en-GB" altLang="x-none" sz="1800" b="1">
                <a:solidFill>
                  <a:srgbClr val="0000FF"/>
                </a:solidFill>
                <a:latin typeface="Courier" charset="0"/>
                <a:ea typeface="ＭＳ Ｐゴシック" charset="-128"/>
              </a:rPr>
              <a:t>C</a:t>
            </a:r>
            <a:r>
              <a:rPr lang="en-GB" altLang="x-none" sz="1800" b="1">
                <a:latin typeface="Courier" charset="0"/>
                <a:ea typeface="ＭＳ Ｐゴシック" charset="-128"/>
              </a:rPr>
              <a:t>A</a:t>
            </a:r>
            <a:r>
              <a:rPr lang="en-GB" altLang="x-none" sz="1800" b="1">
                <a:solidFill>
                  <a:schemeClr val="hlink"/>
                </a:solidFill>
                <a:latin typeface="Courier" charset="0"/>
                <a:ea typeface="ＭＳ Ｐゴシック" charset="-128"/>
              </a:rPr>
              <a:t>T</a:t>
            </a:r>
            <a:r>
              <a:rPr lang="en-GB" altLang="x-none" sz="1800" b="1">
                <a:solidFill>
                  <a:srgbClr val="800080"/>
                </a:solidFill>
                <a:latin typeface="Courier" charset="0"/>
                <a:ea typeface="ＭＳ Ｐゴシック" charset="-128"/>
              </a:rPr>
              <a:t>A</a:t>
            </a:r>
            <a:endParaRPr lang="en-GB" altLang="x-none" sz="1800" b="1">
              <a:latin typeface="Courier" charset="0"/>
              <a:ea typeface="ＭＳ Ｐゴシック" charset="-128"/>
            </a:endParaRPr>
          </a:p>
          <a:p>
            <a:pPr>
              <a:spcBef>
                <a:spcPct val="50000"/>
              </a:spcBef>
              <a:buFontTx/>
              <a:buNone/>
            </a:pPr>
            <a:r>
              <a:rPr lang="en-GB" altLang="x-none" sz="1800" b="1">
                <a:latin typeface="Courier" charset="0"/>
                <a:ea typeface="ＭＳ Ｐゴシック" charset="-128"/>
              </a:rPr>
              <a:t>A</a:t>
            </a:r>
            <a:r>
              <a:rPr lang="en-GB" altLang="x-none" sz="1800" b="1">
                <a:solidFill>
                  <a:srgbClr val="FF0000"/>
                </a:solidFill>
                <a:latin typeface="Courier" charset="0"/>
                <a:ea typeface="ＭＳ Ｐゴシック" charset="-128"/>
              </a:rPr>
              <a:t>T</a:t>
            </a:r>
            <a:r>
              <a:rPr lang="en-GB" altLang="x-none" sz="1800" b="1">
                <a:solidFill>
                  <a:srgbClr val="00FF00"/>
                </a:solidFill>
                <a:latin typeface="Courier" charset="0"/>
                <a:ea typeface="ＭＳ Ｐゴシック" charset="-128"/>
              </a:rPr>
              <a:t>C</a:t>
            </a:r>
            <a:r>
              <a:rPr lang="en-GB" altLang="x-none" sz="1800" b="1">
                <a:solidFill>
                  <a:schemeClr val="hlink"/>
                </a:solidFill>
                <a:latin typeface="Courier" charset="0"/>
                <a:ea typeface="ＭＳ Ｐゴシック" charset="-128"/>
              </a:rPr>
              <a:t>C</a:t>
            </a:r>
            <a:r>
              <a:rPr lang="en-GB" altLang="x-none" sz="1800" b="1">
                <a:latin typeface="Courier" charset="0"/>
                <a:ea typeface="ＭＳ Ｐゴシック" charset="-128"/>
              </a:rPr>
              <a:t>C</a:t>
            </a:r>
            <a:r>
              <a:rPr lang="en-GB" altLang="x-none" sz="1800" b="1">
                <a:solidFill>
                  <a:srgbClr val="0000FF"/>
                </a:solidFill>
                <a:latin typeface="Courier" charset="0"/>
                <a:ea typeface="ＭＳ Ｐゴシック" charset="-128"/>
              </a:rPr>
              <a:t>C</a:t>
            </a:r>
            <a:r>
              <a:rPr lang="en-GB" altLang="x-none" sz="1800" b="1">
                <a:latin typeface="Courier" charset="0"/>
                <a:ea typeface="ＭＳ Ｐゴシック" charset="-128"/>
              </a:rPr>
              <a:t>C</a:t>
            </a:r>
            <a:r>
              <a:rPr lang="en-GB" altLang="x-none" sz="1800" b="1">
                <a:solidFill>
                  <a:schemeClr val="hlink"/>
                </a:solidFill>
                <a:latin typeface="Courier" charset="0"/>
                <a:ea typeface="ＭＳ Ｐゴシック" charset="-128"/>
              </a:rPr>
              <a:t>A</a:t>
            </a:r>
            <a:r>
              <a:rPr lang="en-GB" altLang="x-none" sz="1800" b="1">
                <a:solidFill>
                  <a:srgbClr val="800080"/>
                </a:solidFill>
                <a:latin typeface="Courier" charset="0"/>
                <a:ea typeface="ＭＳ Ｐゴシック" charset="-128"/>
              </a:rPr>
              <a:t>T</a:t>
            </a:r>
            <a:endParaRPr lang="en-GB" altLang="x-none" sz="1200">
              <a:ea typeface="ＭＳ Ｐゴシック" charset="-128"/>
            </a:endParaRPr>
          </a:p>
        </p:txBody>
      </p:sp>
      <p:sp>
        <p:nvSpPr>
          <p:cNvPr id="137220" name="Text Box 7"/>
          <p:cNvSpPr txBox="1">
            <a:spLocks noChangeArrowheads="1"/>
          </p:cNvSpPr>
          <p:nvPr/>
        </p:nvSpPr>
        <p:spPr bwMode="auto">
          <a:xfrm>
            <a:off x="228600" y="4611688"/>
            <a:ext cx="152400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800" b="1">
                <a:solidFill>
                  <a:srgbClr val="FF0000"/>
                </a:solidFill>
                <a:latin typeface="Courier" charset="0"/>
                <a:ea typeface="ＭＳ Ｐゴシック" charset="-128"/>
              </a:rPr>
              <a:t>T</a:t>
            </a:r>
            <a:r>
              <a:rPr lang="en-GB" altLang="x-none" sz="1800" b="1">
                <a:solidFill>
                  <a:srgbClr val="0000FF"/>
                </a:solidFill>
                <a:latin typeface="Courier" charset="0"/>
                <a:ea typeface="ＭＳ Ｐゴシック" charset="-128"/>
              </a:rPr>
              <a:t>C</a:t>
            </a:r>
            <a:r>
              <a:rPr lang="en-GB" altLang="x-none" sz="1800" b="1">
                <a:solidFill>
                  <a:srgbClr val="800080"/>
                </a:solidFill>
                <a:latin typeface="Courier" charset="0"/>
                <a:ea typeface="ＭＳ Ｐゴシック" charset="-128"/>
              </a:rPr>
              <a:t>A</a:t>
            </a:r>
            <a:r>
              <a:rPr lang="en-GB" altLang="x-none" sz="1800" b="1">
                <a:latin typeface="Courier" charset="0"/>
                <a:ea typeface="ＭＳ Ｐゴシック" charset="-128"/>
              </a:rPr>
              <a:t>A</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TG</a:t>
            </a:r>
            <a:r>
              <a:rPr lang="en-GB" altLang="x-none" sz="1800" b="1">
                <a:latin typeface="Courier" charset="0"/>
                <a:ea typeface="ＭＳ Ｐゴシック" charset="-128"/>
              </a:rPr>
              <a:t>CA</a:t>
            </a:r>
          </a:p>
          <a:p>
            <a:pPr>
              <a:spcBef>
                <a:spcPct val="50000"/>
              </a:spcBef>
              <a:buFontTx/>
              <a:buNone/>
            </a:pPr>
            <a:r>
              <a:rPr lang="en-GB" altLang="x-none" sz="1800" b="1">
                <a:solidFill>
                  <a:srgbClr val="FF0000"/>
                </a:solidFill>
                <a:latin typeface="Courier" charset="0"/>
                <a:ea typeface="ＭＳ Ｐゴシック" charset="-128"/>
              </a:rPr>
              <a:t>T</a:t>
            </a:r>
            <a:r>
              <a:rPr lang="en-GB" altLang="x-none" sz="1800" b="1">
                <a:solidFill>
                  <a:srgbClr val="0000FF"/>
                </a:solidFill>
                <a:latin typeface="Courier" charset="0"/>
                <a:ea typeface="ＭＳ Ｐゴシック" charset="-128"/>
              </a:rPr>
              <a:t>C</a:t>
            </a:r>
            <a:r>
              <a:rPr lang="en-GB" altLang="x-none" sz="1800" b="1">
                <a:solidFill>
                  <a:srgbClr val="800080"/>
                </a:solidFill>
                <a:latin typeface="Courier" charset="0"/>
                <a:ea typeface="ＭＳ Ｐゴシック" charset="-128"/>
              </a:rPr>
              <a:t>G</a:t>
            </a:r>
            <a:r>
              <a:rPr lang="en-GB" altLang="x-none" sz="1800" b="1">
                <a:latin typeface="Courier" charset="0"/>
                <a:ea typeface="ＭＳ Ｐゴシック" charset="-128"/>
              </a:rPr>
              <a:t>A</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TC</a:t>
            </a:r>
            <a:r>
              <a:rPr lang="en-GB" altLang="x-none" sz="1800" b="1">
                <a:latin typeface="Courier" charset="0"/>
                <a:ea typeface="ＭＳ Ｐゴシック" charset="-128"/>
              </a:rPr>
              <a:t>CA</a:t>
            </a:r>
            <a:endParaRPr lang="en-GB" altLang="x-none" sz="1800" b="1">
              <a:solidFill>
                <a:srgbClr val="00FF00"/>
              </a:solidFill>
              <a:latin typeface="Courier" charset="0"/>
              <a:ea typeface="ＭＳ Ｐゴシック" charset="-128"/>
            </a:endParaRPr>
          </a:p>
          <a:p>
            <a:pPr>
              <a:spcBef>
                <a:spcPct val="50000"/>
              </a:spcBef>
              <a:buFontTx/>
              <a:buNone/>
            </a:pPr>
            <a:r>
              <a:rPr lang="en-GB" altLang="x-none" sz="1800" b="1">
                <a:solidFill>
                  <a:srgbClr val="FF0000"/>
                </a:solidFill>
                <a:latin typeface="Courier" charset="0"/>
                <a:ea typeface="ＭＳ Ｐゴシック" charset="-128"/>
              </a:rPr>
              <a:t>T</a:t>
            </a:r>
            <a:r>
              <a:rPr lang="en-GB" altLang="x-none" sz="1800" b="1">
                <a:solidFill>
                  <a:srgbClr val="0000FF"/>
                </a:solidFill>
                <a:latin typeface="Courier" charset="0"/>
                <a:ea typeface="ＭＳ Ｐゴシック" charset="-128"/>
              </a:rPr>
              <a:t>C</a:t>
            </a:r>
            <a:r>
              <a:rPr lang="en-GB" altLang="x-none" sz="1800" b="1">
                <a:solidFill>
                  <a:srgbClr val="800080"/>
                </a:solidFill>
                <a:latin typeface="Courier" charset="0"/>
                <a:ea typeface="ＭＳ Ｐゴシック" charset="-128"/>
              </a:rPr>
              <a:t>A</a:t>
            </a:r>
            <a:r>
              <a:rPr lang="en-GB" altLang="x-none" sz="1800" b="1">
                <a:latin typeface="Courier" charset="0"/>
                <a:ea typeface="ＭＳ Ｐゴシック" charset="-128"/>
              </a:rPr>
              <a:t>A</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TC</a:t>
            </a:r>
            <a:r>
              <a:rPr lang="en-GB" altLang="x-none" sz="1800" b="1">
                <a:latin typeface="Courier" charset="0"/>
                <a:ea typeface="ＭＳ Ｐゴシック" charset="-128"/>
              </a:rPr>
              <a:t>CA</a:t>
            </a:r>
          </a:p>
          <a:p>
            <a:pPr>
              <a:spcBef>
                <a:spcPct val="50000"/>
              </a:spcBef>
              <a:buFontTx/>
              <a:buNone/>
            </a:pPr>
            <a:r>
              <a:rPr lang="en-GB" altLang="x-none" sz="1800" b="1">
                <a:solidFill>
                  <a:srgbClr val="FF0000"/>
                </a:solidFill>
                <a:latin typeface="Courier" charset="0"/>
                <a:ea typeface="ＭＳ Ｐゴシック" charset="-128"/>
              </a:rPr>
              <a:t>T</a:t>
            </a:r>
            <a:r>
              <a:rPr lang="en-GB" altLang="x-none" sz="1800" b="1">
                <a:solidFill>
                  <a:srgbClr val="0000FF"/>
                </a:solidFill>
                <a:latin typeface="Courier" charset="0"/>
                <a:ea typeface="ＭＳ Ｐゴシック" charset="-128"/>
              </a:rPr>
              <a:t>C</a:t>
            </a:r>
            <a:r>
              <a:rPr lang="en-GB" altLang="x-none" sz="1800" b="1">
                <a:solidFill>
                  <a:srgbClr val="800080"/>
                </a:solidFill>
                <a:latin typeface="Courier" charset="0"/>
                <a:ea typeface="ＭＳ Ｐゴシック" charset="-128"/>
              </a:rPr>
              <a:t>A</a:t>
            </a:r>
            <a:r>
              <a:rPr lang="en-GB" altLang="x-none" sz="1800" b="1">
                <a:latin typeface="Courier" charset="0"/>
                <a:ea typeface="ＭＳ Ｐゴシック" charset="-128"/>
              </a:rPr>
              <a:t>A</a:t>
            </a:r>
            <a:r>
              <a:rPr lang="en-GB" altLang="x-none" sz="1800" b="1">
                <a:solidFill>
                  <a:srgbClr val="00FF00"/>
                </a:solidFill>
                <a:latin typeface="Courier" charset="0"/>
                <a:ea typeface="ＭＳ Ｐゴシック" charset="-128"/>
              </a:rPr>
              <a:t>A</a:t>
            </a:r>
            <a:r>
              <a:rPr lang="en-GB" altLang="x-none" sz="1800" b="1">
                <a:solidFill>
                  <a:schemeClr val="hlink"/>
                </a:solidFill>
                <a:latin typeface="Courier" charset="0"/>
                <a:ea typeface="ＭＳ Ｐゴシック" charset="-128"/>
              </a:rPr>
              <a:t>TG</a:t>
            </a:r>
            <a:r>
              <a:rPr lang="en-GB" altLang="x-none" sz="1800" b="1">
                <a:latin typeface="Courier" charset="0"/>
                <a:ea typeface="ＭＳ Ｐゴシック" charset="-128"/>
              </a:rPr>
              <a:t>CA</a:t>
            </a:r>
          </a:p>
          <a:p>
            <a:pPr>
              <a:spcBef>
                <a:spcPct val="50000"/>
              </a:spcBef>
              <a:buFontTx/>
              <a:buNone/>
            </a:pPr>
            <a:r>
              <a:rPr lang="en-GB" altLang="x-none" sz="1800" b="1">
                <a:solidFill>
                  <a:srgbClr val="FF0000"/>
                </a:solidFill>
                <a:latin typeface="Courier" charset="0"/>
                <a:ea typeface="ＭＳ Ｐゴシック" charset="-128"/>
              </a:rPr>
              <a:t>T</a:t>
            </a:r>
            <a:r>
              <a:rPr lang="en-GB" altLang="x-none" sz="1800" b="1">
                <a:solidFill>
                  <a:srgbClr val="0000FF"/>
                </a:solidFill>
                <a:latin typeface="Courier" charset="0"/>
                <a:ea typeface="ＭＳ Ｐゴシック" charset="-128"/>
              </a:rPr>
              <a:t>C</a:t>
            </a:r>
            <a:r>
              <a:rPr lang="en-GB" altLang="x-none" sz="1800" b="1">
                <a:solidFill>
                  <a:srgbClr val="800080"/>
                </a:solidFill>
                <a:latin typeface="Courier" charset="0"/>
                <a:ea typeface="ＭＳ Ｐゴシック" charset="-128"/>
              </a:rPr>
              <a:t>A</a:t>
            </a:r>
            <a:r>
              <a:rPr lang="en-GB" altLang="x-none" sz="1800" b="1">
                <a:latin typeface="Courier" charset="0"/>
                <a:ea typeface="ＭＳ Ｐゴシック" charset="-128"/>
              </a:rPr>
              <a:t>A</a:t>
            </a:r>
            <a:r>
              <a:rPr lang="en-GB" altLang="x-none" sz="1800" b="1">
                <a:solidFill>
                  <a:srgbClr val="00FF00"/>
                </a:solidFill>
                <a:latin typeface="Courier" charset="0"/>
                <a:ea typeface="ＭＳ Ｐゴシック" charset="-128"/>
              </a:rPr>
              <a:t>C</a:t>
            </a:r>
            <a:r>
              <a:rPr lang="en-GB" altLang="x-none" sz="1800" b="1">
                <a:solidFill>
                  <a:schemeClr val="hlink"/>
                </a:solidFill>
                <a:latin typeface="Courier" charset="0"/>
                <a:ea typeface="ＭＳ Ｐゴシック" charset="-128"/>
              </a:rPr>
              <a:t>AC</a:t>
            </a:r>
            <a:r>
              <a:rPr lang="en-GB" altLang="x-none" sz="1800" b="1">
                <a:latin typeface="Courier" charset="0"/>
                <a:ea typeface="ＭＳ Ｐゴシック" charset="-128"/>
              </a:rPr>
              <a:t>CC</a:t>
            </a:r>
          </a:p>
        </p:txBody>
      </p:sp>
      <p:sp>
        <p:nvSpPr>
          <p:cNvPr id="17" name="Line 8"/>
          <p:cNvSpPr>
            <a:spLocks noChangeShapeType="1"/>
          </p:cNvSpPr>
          <p:nvPr/>
        </p:nvSpPr>
        <p:spPr bwMode="auto">
          <a:xfrm>
            <a:off x="381000" y="4267200"/>
            <a:ext cx="381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8" name="Line 9"/>
          <p:cNvSpPr>
            <a:spLocks noChangeShapeType="1"/>
          </p:cNvSpPr>
          <p:nvPr/>
        </p:nvSpPr>
        <p:spPr bwMode="auto">
          <a:xfrm flipH="1">
            <a:off x="381000" y="4267200"/>
            <a:ext cx="152400" cy="381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9" name="Line 10"/>
          <p:cNvSpPr>
            <a:spLocks noChangeShapeType="1"/>
          </p:cNvSpPr>
          <p:nvPr/>
        </p:nvSpPr>
        <p:spPr bwMode="auto">
          <a:xfrm flipH="1">
            <a:off x="533400" y="4267200"/>
            <a:ext cx="533400" cy="3810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 name="Line 11"/>
          <p:cNvSpPr>
            <a:spLocks noChangeShapeType="1"/>
          </p:cNvSpPr>
          <p:nvPr/>
        </p:nvSpPr>
        <p:spPr bwMode="auto">
          <a:xfrm flipH="1">
            <a:off x="685800" y="4191000"/>
            <a:ext cx="762000" cy="45720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 name="Line 12"/>
          <p:cNvSpPr>
            <a:spLocks noChangeShapeType="1"/>
          </p:cNvSpPr>
          <p:nvPr/>
        </p:nvSpPr>
        <p:spPr bwMode="auto">
          <a:xfrm>
            <a:off x="685800" y="4267200"/>
            <a:ext cx="228600" cy="3810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 name="Line 13"/>
          <p:cNvSpPr>
            <a:spLocks noChangeShapeType="1"/>
          </p:cNvSpPr>
          <p:nvPr/>
        </p:nvSpPr>
        <p:spPr bwMode="auto">
          <a:xfrm flipH="1">
            <a:off x="1066800" y="4267200"/>
            <a:ext cx="304800" cy="3810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 name="Line 14"/>
          <p:cNvSpPr>
            <a:spLocks noChangeShapeType="1"/>
          </p:cNvSpPr>
          <p:nvPr/>
        </p:nvSpPr>
        <p:spPr bwMode="auto">
          <a:xfrm>
            <a:off x="838200" y="4267200"/>
            <a:ext cx="3810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 name="Line 15"/>
          <p:cNvSpPr>
            <a:spLocks noChangeShapeType="1"/>
          </p:cNvSpPr>
          <p:nvPr/>
        </p:nvSpPr>
        <p:spPr bwMode="auto">
          <a:xfrm>
            <a:off x="990600" y="4267200"/>
            <a:ext cx="381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5" name="Line 16"/>
          <p:cNvSpPr>
            <a:spLocks noChangeShapeType="1"/>
          </p:cNvSpPr>
          <p:nvPr/>
        </p:nvSpPr>
        <p:spPr bwMode="auto">
          <a:xfrm>
            <a:off x="1219200" y="4267200"/>
            <a:ext cx="3048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0" y="3917950"/>
            <a:ext cx="91440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0000"/>
              </a:spcBef>
              <a:buClr>
                <a:schemeClr val="accent2"/>
              </a:buClr>
              <a:buSzPct val="55000"/>
              <a:buFont typeface="Wingdings" charset="2"/>
              <a:buNone/>
              <a:defRPr/>
            </a:pPr>
            <a:r>
              <a:rPr lang="en-GB" altLang="x-none" sz="2800" b="1" dirty="0">
                <a:solidFill>
                  <a:srgbClr val="FF0000"/>
                </a:solidFill>
                <a:latin typeface="Arial" charset="0"/>
                <a:ea typeface="Arial" charset="0"/>
                <a:cs typeface="Arial" charset="0"/>
              </a:rPr>
              <a:t>•</a:t>
            </a:r>
            <a:r>
              <a:rPr lang="en-GB" altLang="x-none" sz="2800" b="1" dirty="0">
                <a:latin typeface="Arial" charset="0"/>
                <a:ea typeface="Arial" charset="0"/>
                <a:cs typeface="Arial" charset="0"/>
              </a:rPr>
              <a:t> The bootstrap procedure does not help determining if the tree-building method is good. </a:t>
            </a:r>
          </a:p>
          <a:p>
            <a:pPr>
              <a:spcBef>
                <a:spcPct val="20000"/>
              </a:spcBef>
              <a:buClr>
                <a:schemeClr val="accent2"/>
              </a:buClr>
              <a:buSzPct val="55000"/>
              <a:buFont typeface="Wingdings" charset="2"/>
              <a:buNone/>
              <a:defRPr/>
            </a:pPr>
            <a:r>
              <a:rPr lang="en-GB" altLang="x-none" sz="2800" b="1" dirty="0">
                <a:latin typeface="Arial" charset="0"/>
                <a:ea typeface="Arial" charset="0"/>
                <a:cs typeface="Arial" charset="0"/>
              </a:rPr>
              <a:t>A wrong tree can have 100 % bootstrap support for all its branches!</a:t>
            </a:r>
          </a:p>
        </p:txBody>
      </p:sp>
      <p:sp>
        <p:nvSpPr>
          <p:cNvPr id="139266" name="Text Box 3"/>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600" b="1">
                <a:solidFill>
                  <a:srgbClr val="0000FF"/>
                </a:solidFill>
              </a:rPr>
              <a:t>Properties of Bootstrap procedure </a:t>
            </a:r>
            <a:endParaRPr lang="en-GB" altLang="x-none" sz="3600">
              <a:solidFill>
                <a:srgbClr val="0000FF"/>
              </a:solidFill>
            </a:endParaRPr>
          </a:p>
        </p:txBody>
      </p:sp>
      <p:sp>
        <p:nvSpPr>
          <p:cNvPr id="139267" name="ZoneTexte 1"/>
          <p:cNvSpPr txBox="1">
            <a:spLocks noChangeArrowheads="1"/>
          </p:cNvSpPr>
          <p:nvPr/>
        </p:nvSpPr>
        <p:spPr bwMode="auto">
          <a:xfrm>
            <a:off x="0" y="103505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Internal branches supported by ≥ 90% of replicates are considered as statistically significant.</a:t>
            </a:r>
          </a:p>
        </p:txBody>
      </p:sp>
      <p:sp>
        <p:nvSpPr>
          <p:cNvPr id="139268" name="ZoneTexte 2"/>
          <p:cNvSpPr txBox="1">
            <a:spLocks noChangeArrowheads="1"/>
          </p:cNvSpPr>
          <p:nvPr/>
        </p:nvSpPr>
        <p:spPr bwMode="auto">
          <a:xfrm>
            <a:off x="0" y="2403475"/>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bootstrap procedure only detects if sequence length is enough to support a particular node.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0" y="1109663"/>
            <a:ext cx="90360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828800" indent="-457200">
              <a:defRPr sz="2400">
                <a:solidFill>
                  <a:schemeClr val="tx1"/>
                </a:solidFill>
                <a:latin typeface="Times" charset="0"/>
              </a:defRPr>
            </a:lvl4pPr>
            <a:lvl5pPr marL="2286000" indent="-457200">
              <a:defRPr sz="2400">
                <a:solidFill>
                  <a:schemeClr val="tx1"/>
                </a:solidFill>
                <a:latin typeface="Times" charset="0"/>
              </a:defRPr>
            </a:lvl5pPr>
            <a:lvl6pPr marL="2743200" indent="-457200" eaLnBrk="0" fontAlgn="base" hangingPunct="0">
              <a:spcBef>
                <a:spcPct val="0"/>
              </a:spcBef>
              <a:spcAft>
                <a:spcPct val="0"/>
              </a:spcAft>
              <a:defRPr sz="2400">
                <a:solidFill>
                  <a:schemeClr val="tx1"/>
                </a:solidFill>
                <a:latin typeface="Times" charset="0"/>
              </a:defRPr>
            </a:lvl6pPr>
            <a:lvl7pPr marL="3200400" indent="-457200" eaLnBrk="0" fontAlgn="base" hangingPunct="0">
              <a:spcBef>
                <a:spcPct val="0"/>
              </a:spcBef>
              <a:spcAft>
                <a:spcPct val="0"/>
              </a:spcAft>
              <a:defRPr sz="2400">
                <a:solidFill>
                  <a:schemeClr val="tx1"/>
                </a:solidFill>
                <a:latin typeface="Times" charset="0"/>
              </a:defRPr>
            </a:lvl7pPr>
            <a:lvl8pPr marL="3657600" indent="-457200" eaLnBrk="0" fontAlgn="base" hangingPunct="0">
              <a:spcBef>
                <a:spcPct val="0"/>
              </a:spcBef>
              <a:spcAft>
                <a:spcPct val="0"/>
              </a:spcAft>
              <a:defRPr sz="2400">
                <a:solidFill>
                  <a:schemeClr val="tx1"/>
                </a:solidFill>
                <a:latin typeface="Times" charset="0"/>
              </a:defRPr>
            </a:lvl8pPr>
            <a:lvl9pPr marL="4114800" indent="-457200" eaLnBrk="0" fontAlgn="base" hangingPunct="0">
              <a:spcBef>
                <a:spcPct val="0"/>
              </a:spcBef>
              <a:spcAft>
                <a:spcPct val="0"/>
              </a:spcAft>
              <a:defRPr sz="2400">
                <a:solidFill>
                  <a:schemeClr val="tx1"/>
                </a:solidFill>
                <a:latin typeface="Times" charset="0"/>
              </a:defRPr>
            </a:lvl9pPr>
          </a:lstStyle>
          <a:p>
            <a:pPr algn="just">
              <a:defRPr/>
            </a:pPr>
            <a:r>
              <a:rPr lang="en-GB" altLang="x-none" sz="2800" b="1" dirty="0">
                <a:solidFill>
                  <a:srgbClr val="FF0000"/>
                </a:solidFill>
                <a:latin typeface="Arial" charset="0"/>
                <a:ea typeface="Arial" charset="0"/>
                <a:cs typeface="Arial" charset="0"/>
              </a:rPr>
              <a:t>1.</a:t>
            </a:r>
            <a:r>
              <a:rPr lang="en-GB" altLang="x-none" sz="2800" b="1" dirty="0">
                <a:latin typeface="Arial" charset="0"/>
                <a:ea typeface="Arial" charset="0"/>
                <a:cs typeface="Arial" charset="0"/>
              </a:rPr>
              <a:t> Consider the set of sequences to analyse ; </a:t>
            </a:r>
          </a:p>
          <a:p>
            <a:pPr algn="just">
              <a:defRPr/>
            </a:pPr>
            <a:r>
              <a:rPr lang="en-GB" altLang="x-none" sz="2800" b="1" dirty="0">
                <a:solidFill>
                  <a:srgbClr val="FF0000"/>
                </a:solidFill>
                <a:latin typeface="Arial" charset="0"/>
                <a:ea typeface="Arial" charset="0"/>
                <a:cs typeface="Arial" charset="0"/>
              </a:rPr>
              <a:t>2.</a:t>
            </a:r>
            <a:r>
              <a:rPr lang="en-GB" altLang="x-none" sz="2800" b="1" dirty="0">
                <a:latin typeface="Arial" charset="0"/>
                <a:ea typeface="Arial" charset="0"/>
                <a:cs typeface="Arial" charset="0"/>
              </a:rPr>
              <a:t> Align "properly" these sequences ;</a:t>
            </a:r>
          </a:p>
          <a:p>
            <a:pPr algn="just">
              <a:defRPr/>
            </a:pPr>
            <a:r>
              <a:rPr lang="en-GB" altLang="x-none" sz="2800" b="1" dirty="0">
                <a:solidFill>
                  <a:srgbClr val="FF0000"/>
                </a:solidFill>
                <a:latin typeface="Arial" charset="0"/>
                <a:ea typeface="Arial" charset="0"/>
                <a:cs typeface="Arial" charset="0"/>
              </a:rPr>
              <a:t>3.</a:t>
            </a:r>
            <a:r>
              <a:rPr lang="en-GB" altLang="x-none" sz="2800" b="1" dirty="0">
                <a:latin typeface="Arial" charset="0"/>
                <a:ea typeface="Arial" charset="0"/>
                <a:cs typeface="Arial" charset="0"/>
              </a:rPr>
              <a:t> Apply phylogenetic making tree method ;</a:t>
            </a:r>
          </a:p>
          <a:p>
            <a:pPr algn="just">
              <a:defRPr/>
            </a:pPr>
            <a:r>
              <a:rPr lang="en-GB" altLang="x-none" sz="2800" b="1" dirty="0">
                <a:solidFill>
                  <a:srgbClr val="FF0000"/>
                </a:solidFill>
                <a:latin typeface="Arial" charset="0"/>
                <a:ea typeface="Arial" charset="0"/>
                <a:cs typeface="Arial" charset="0"/>
              </a:rPr>
              <a:t>4.</a:t>
            </a:r>
            <a:r>
              <a:rPr lang="en-GB" altLang="x-none" sz="2800" b="1" dirty="0">
                <a:latin typeface="Arial" charset="0"/>
                <a:ea typeface="Arial" charset="0"/>
                <a:cs typeface="Arial" charset="0"/>
              </a:rPr>
              <a:t> Evaluate statistically the obtained phylogenetic tree.</a:t>
            </a:r>
          </a:p>
        </p:txBody>
      </p:sp>
      <p:sp>
        <p:nvSpPr>
          <p:cNvPr id="141314" name="ZoneTexte 1"/>
          <p:cNvSpPr txBox="1">
            <a:spLocks noChangeArrowheads="1"/>
          </p:cNvSpPr>
          <p:nvPr/>
        </p:nvSpPr>
        <p:spPr bwMode="auto">
          <a:xfrm>
            <a:off x="0" y="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4000" b="1">
                <a:solidFill>
                  <a:srgbClr val="0000FF"/>
                </a:solidFill>
                <a:latin typeface="Arial" charset="0"/>
                <a:ea typeface="Arial" charset="0"/>
                <a:cs typeface="Arial" charset="0"/>
              </a:rPr>
              <a:t>Bootstrapping: Methodology</a:t>
            </a:r>
          </a:p>
        </p:txBody>
      </p:sp>
      <p:sp>
        <p:nvSpPr>
          <p:cNvPr id="3" name="ZoneTexte 2"/>
          <p:cNvSpPr txBox="1">
            <a:spLocks noChangeArrowheads="1"/>
          </p:cNvSpPr>
          <p:nvPr/>
        </p:nvSpPr>
        <p:spPr bwMode="auto">
          <a:xfrm>
            <a:off x="0" y="4221163"/>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just"/>
            <a:r>
              <a:rPr lang="en-GB" altLang="x-none" sz="2800" b="1">
                <a:solidFill>
                  <a:srgbClr val="FF0000"/>
                </a:solidFill>
                <a:latin typeface="Arial" charset="0"/>
                <a:ea typeface="Arial" charset="0"/>
                <a:cs typeface="Arial" charset="0"/>
              </a:rPr>
              <a:t>1-</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Multiple alignment;</a:t>
            </a:r>
          </a:p>
          <a:p>
            <a:pPr algn="just"/>
            <a:r>
              <a:rPr lang="en-GB" altLang="x-none" sz="2800" b="1">
                <a:solidFill>
                  <a:srgbClr val="FF0000"/>
                </a:solidFill>
                <a:latin typeface="Arial" charset="0"/>
                <a:ea typeface="Arial" charset="0"/>
                <a:cs typeface="Arial" charset="0"/>
              </a:rPr>
              <a:t>2-</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Bootstrapping (100 samples);</a:t>
            </a:r>
          </a:p>
          <a:p>
            <a:pPr algn="just"/>
            <a:r>
              <a:rPr lang="en-GB" altLang="x-none" sz="2800" b="1">
                <a:solidFill>
                  <a:srgbClr val="FF0000"/>
                </a:solidFill>
                <a:latin typeface="Arial" charset="0"/>
                <a:ea typeface="Arial" charset="0"/>
                <a:cs typeface="Arial" charset="0"/>
              </a:rPr>
              <a:t>3-</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Apply phylogenetic making tree method ;</a:t>
            </a:r>
          </a:p>
          <a:p>
            <a:pPr algn="just"/>
            <a:r>
              <a:rPr lang="en-GB" altLang="x-none" sz="2800" b="1">
                <a:solidFill>
                  <a:srgbClr val="FF0000"/>
                </a:solidFill>
                <a:latin typeface="Arial" charset="0"/>
                <a:ea typeface="Arial" charset="0"/>
                <a:cs typeface="Arial" charset="0"/>
              </a:rPr>
              <a:t>4-</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Consensus tree construction and evaluation;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descr="nrg3186-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52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0" y="6493768"/>
            <a:ext cx="9036496" cy="400110"/>
          </a:xfrm>
          <a:prstGeom prst="rect">
            <a:avLst/>
          </a:prstGeom>
          <a:noFill/>
        </p:spPr>
        <p:txBody>
          <a:bodyPr wrap="square" rtlCol="0">
            <a:spAutoFit/>
          </a:bodyPr>
          <a:lstStyle/>
          <a:p>
            <a:r>
              <a:rPr lang="fr-FR" sz="2000" b="1" dirty="0">
                <a:solidFill>
                  <a:srgbClr val="0000FF"/>
                </a:solidFill>
                <a:hlinkClick r:id="rId3"/>
              </a:rPr>
              <a:t>http://www.nature.com/nrg/journal/v13/n5/full/nrg3186.html</a:t>
            </a:r>
            <a:endParaRPr lang="en-GB" sz="2000" b="1" dirty="0">
              <a:solidFill>
                <a:srgbClr val="0000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5" name="Picture 2" descr="nrg3186-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3456384" y="6546830"/>
            <a:ext cx="5652120" cy="338554"/>
          </a:xfrm>
          <a:prstGeom prst="rect">
            <a:avLst/>
          </a:prstGeom>
          <a:noFill/>
        </p:spPr>
        <p:txBody>
          <a:bodyPr wrap="square" rtlCol="0">
            <a:spAutoFit/>
          </a:bodyPr>
          <a:lstStyle/>
          <a:p>
            <a:r>
              <a:rPr lang="fr-FR" sz="1600" b="1" dirty="0">
                <a:solidFill>
                  <a:srgbClr val="0000FF"/>
                </a:solidFill>
                <a:hlinkClick r:id="rId3"/>
              </a:rPr>
              <a:t>http://www.nature.com/nrg/journal/v13/n5/full/nrg3186.html</a:t>
            </a:r>
            <a:endParaRPr lang="en-GB" sz="1600" b="1" dirty="0">
              <a:solidFill>
                <a:srgbClr val="0000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ext Box 2"/>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fr-FR" altLang="x-none" sz="3600" b="1">
                <a:solidFill>
                  <a:srgbClr val="0717FF"/>
                </a:solidFill>
                <a:latin typeface="Arial" charset="0"/>
                <a:ea typeface="Arial" charset="0"/>
                <a:cs typeface="Arial" charset="0"/>
              </a:rPr>
              <a:t>Phylogeny - Evolution</a:t>
            </a: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7"/>
          <p:cNvSpPr txBox="1">
            <a:spLocks noChangeArrowheads="1"/>
          </p:cNvSpPr>
          <p:nvPr/>
        </p:nvSpPr>
        <p:spPr bwMode="auto">
          <a:xfrm>
            <a:off x="0" y="55626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fr-FR" altLang="x-none" sz="2400">
                <a:solidFill>
                  <a:srgbClr val="FB0817"/>
                </a:solidFill>
                <a:latin typeface="Helvetica" charset="0"/>
                <a:ea typeface="ＭＳ Ｐゴシック" charset="-128"/>
              </a:rPr>
              <a:t>http://evolution.genetics.washington.</a:t>
            </a:r>
            <a:r>
              <a:rPr lang="fr-FR" altLang="x-none" sz="2000">
                <a:solidFill>
                  <a:srgbClr val="FB0817"/>
                </a:solidFill>
                <a:latin typeface="Helvetica" charset="0"/>
                <a:ea typeface="ＭＳ Ｐゴシック" charset="-128"/>
              </a:rPr>
              <a:t>edu/phylip/software</a:t>
            </a:r>
            <a:r>
              <a:rPr lang="fr-FR" altLang="x-none" sz="2400">
                <a:solidFill>
                  <a:srgbClr val="FB0817"/>
                </a:solidFill>
                <a:latin typeface="Helvetica" charset="0"/>
                <a:ea typeface="ＭＳ Ｐゴシック" charset="-128"/>
              </a:rPr>
              <a:t>.html</a:t>
            </a:r>
            <a:endParaRPr lang="fr-FR" altLang="x-none" sz="2400">
              <a:latin typeface="Arial" charset="0"/>
              <a:ea typeface="ＭＳ Ｐゴシック" charset="-128"/>
            </a:endParaRPr>
          </a:p>
        </p:txBody>
      </p:sp>
      <p:sp>
        <p:nvSpPr>
          <p:cNvPr id="5" name="Text Box 8"/>
          <p:cNvSpPr txBox="1">
            <a:spLocks noChangeArrowheads="1"/>
          </p:cNvSpPr>
          <p:nvPr/>
        </p:nvSpPr>
        <p:spPr bwMode="auto">
          <a:xfrm>
            <a:off x="0" y="6248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a:latin typeface="Helvetica" charset="0"/>
                <a:ea typeface="ＭＳ Ｐゴシック" charset="-128"/>
              </a:rPr>
              <a:t>Includes a large list of methods and programs</a:t>
            </a:r>
            <a:endParaRPr lang="fr-FR" altLang="x-none" sz="2400">
              <a:latin typeface="Arial" charset="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3"/>
          <p:cNvSpPr>
            <a:spLocks noChangeArrowheads="1"/>
          </p:cNvSpPr>
          <p:nvPr/>
        </p:nvSpPr>
        <p:spPr bwMode="auto">
          <a:xfrm>
            <a:off x="0" y="1556792"/>
            <a:ext cx="9144000" cy="7699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4400" b="1" dirty="0">
                <a:solidFill>
                  <a:srgbClr val="0000FF"/>
                </a:solidFill>
                <a:ea typeface="ＭＳ Ｐゴシック" charset="-128"/>
              </a:rPr>
              <a:t>Practical sessions</a:t>
            </a:r>
            <a:endParaRPr lang="fr-FR" altLang="x-none" sz="4400" b="1" dirty="0">
              <a:ea typeface="ＭＳ Ｐゴシック" charset="-128"/>
            </a:endParaRPr>
          </a:p>
        </p:txBody>
      </p:sp>
      <p:sp>
        <p:nvSpPr>
          <p:cNvPr id="2" name="ZoneTexte 1">
            <a:extLst>
              <a:ext uri="{FF2B5EF4-FFF2-40B4-BE49-F238E27FC236}">
                <a16:creationId xmlns:a16="http://schemas.microsoft.com/office/drawing/2014/main" id="{A7DD03FF-2535-AE4F-996A-A2A328B3986D}"/>
              </a:ext>
            </a:extLst>
          </p:cNvPr>
          <p:cNvSpPr txBox="1"/>
          <p:nvPr/>
        </p:nvSpPr>
        <p:spPr>
          <a:xfrm>
            <a:off x="0" y="3429000"/>
            <a:ext cx="9144000" cy="646331"/>
          </a:xfrm>
          <a:prstGeom prst="rect">
            <a:avLst/>
          </a:prstGeom>
          <a:noFill/>
        </p:spPr>
        <p:txBody>
          <a:bodyPr wrap="square" rtlCol="0">
            <a:spAutoFit/>
          </a:bodyPr>
          <a:lstStyle/>
          <a:p>
            <a:pPr algn="ctr"/>
            <a:r>
              <a:rPr lang="en-GB" sz="3600" b="1" dirty="0"/>
              <a:t>See BCGAIPT2017_PhylAnalPS.pdf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ext Box 2"/>
          <p:cNvSpPr txBox="1">
            <a:spLocks noChangeArrowheads="1"/>
          </p:cNvSpPr>
          <p:nvPr/>
        </p:nvSpPr>
        <p:spPr bwMode="auto">
          <a:xfrm>
            <a:off x="152400" y="1676400"/>
            <a:ext cx="89916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dirty="0">
                <a:latin typeface="Arial" charset="0"/>
                <a:ea typeface="Arial" charset="0"/>
                <a:cs typeface="Arial" charset="0"/>
              </a:rPr>
              <a:t>Consider SPO11.1.pep  file to construct phylogenetic trees using:</a:t>
            </a:r>
          </a:p>
          <a:p>
            <a:pPr>
              <a:spcBef>
                <a:spcPct val="0"/>
              </a:spcBef>
              <a:buFontTx/>
              <a:buNone/>
            </a:pPr>
            <a:endParaRPr lang="en-GB" altLang="x-none" sz="2800" b="1" dirty="0">
              <a:latin typeface="Arial" charset="0"/>
              <a:ea typeface="Arial" charset="0"/>
              <a:cs typeface="Arial" charset="0"/>
            </a:endParaRPr>
          </a:p>
          <a:p>
            <a:pPr lvl="2">
              <a:spcBef>
                <a:spcPct val="0"/>
              </a:spcBef>
              <a:buFontTx/>
              <a:buNone/>
            </a:pPr>
            <a:r>
              <a:rPr lang="en-GB" altLang="x-none" sz="2800" b="1" dirty="0">
                <a:latin typeface="Arial" charset="0"/>
                <a:ea typeface="Arial" charset="0"/>
                <a:cs typeface="Arial" charset="0"/>
              </a:rPr>
              <a:t>1- </a:t>
            </a:r>
            <a:r>
              <a:rPr lang="en-GB" altLang="x-none" sz="2800" b="1" dirty="0" err="1">
                <a:latin typeface="Arial" charset="0"/>
                <a:ea typeface="Arial" charset="0"/>
                <a:cs typeface="Arial" charset="0"/>
              </a:rPr>
              <a:t>Neighbor</a:t>
            </a:r>
            <a:r>
              <a:rPr lang="en-GB" altLang="x-none" sz="2800" b="1" dirty="0">
                <a:latin typeface="Arial" charset="0"/>
                <a:ea typeface="Arial" charset="0"/>
                <a:cs typeface="Arial" charset="0"/>
              </a:rPr>
              <a:t> joining method,</a:t>
            </a:r>
          </a:p>
          <a:p>
            <a:pPr lvl="2">
              <a:spcBef>
                <a:spcPct val="0"/>
              </a:spcBef>
              <a:buFontTx/>
              <a:buNone/>
            </a:pPr>
            <a:r>
              <a:rPr lang="en-GB" altLang="x-none" sz="2800" b="1" dirty="0">
                <a:latin typeface="Arial" charset="0"/>
                <a:ea typeface="Arial" charset="0"/>
                <a:cs typeface="Arial" charset="0"/>
              </a:rPr>
              <a:t>2- Parsimony method.</a:t>
            </a:r>
          </a:p>
          <a:p>
            <a:pPr>
              <a:spcBef>
                <a:spcPct val="50000"/>
              </a:spcBef>
              <a:buFontTx/>
              <a:buNone/>
            </a:pPr>
            <a:endParaRPr lang="fr-FR" altLang="x-none" sz="1200" dirty="0">
              <a:ea typeface="ＭＳ Ｐゴシック" charset="-128"/>
            </a:endParaRPr>
          </a:p>
        </p:txBody>
      </p:sp>
      <p:sp>
        <p:nvSpPr>
          <p:cNvPr id="179202" name="Rectangle 3"/>
          <p:cNvSpPr>
            <a:spLocks noChangeArrowheads="1"/>
          </p:cNvSpPr>
          <p:nvPr/>
        </p:nvSpPr>
        <p:spPr bwMode="auto">
          <a:xfrm>
            <a:off x="0" y="609600"/>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ea typeface="ＭＳ Ｐゴシック" charset="-128"/>
              </a:rPr>
              <a:t>Practical sessions</a:t>
            </a:r>
            <a:endParaRPr lang="fr-FR" altLang="x-none" sz="3600" b="1">
              <a:ea typeface="ＭＳ Ｐゴシック" charset="-128"/>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 Box 2"/>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latin typeface="Arial" charset="0"/>
                <a:ea typeface="Arial" charset="0"/>
                <a:cs typeface="Arial" charset="0"/>
              </a:rPr>
              <a:t>Practical sessions</a:t>
            </a:r>
            <a:endParaRPr lang="en-GB" altLang="x-none" sz="1200">
              <a:latin typeface="Arial" charset="0"/>
              <a:ea typeface="Arial" charset="0"/>
              <a:cs typeface="Arial" charset="0"/>
            </a:endParaRPr>
          </a:p>
        </p:txBody>
      </p:sp>
      <p:sp>
        <p:nvSpPr>
          <p:cNvPr id="180226" name="Text Box 4"/>
          <p:cNvSpPr txBox="1">
            <a:spLocks noChangeArrowheads="1"/>
          </p:cNvSpPr>
          <p:nvPr/>
        </p:nvSpPr>
        <p:spPr bwMode="auto">
          <a:xfrm>
            <a:off x="152400" y="836613"/>
            <a:ext cx="8991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000" b="1" dirty="0">
                <a:ea typeface="ＭＳ Ｐゴシック" charset="-128"/>
              </a:rPr>
              <a:t>How to use </a:t>
            </a:r>
            <a:r>
              <a:rPr lang="ja-JP" altLang="en-GB" sz="2000" b="1">
                <a:latin typeface="Arial" charset="0"/>
                <a:ea typeface="ＭＳ Ｐゴシック" charset="-128"/>
              </a:rPr>
              <a:t>“</a:t>
            </a:r>
            <a:r>
              <a:rPr lang="en-GB" altLang="ja-JP" sz="2000" b="1" dirty="0" err="1">
                <a:ea typeface="ＭＳ Ｐゴシック" charset="-128"/>
              </a:rPr>
              <a:t>Phylip</a:t>
            </a:r>
            <a:r>
              <a:rPr lang="ja-JP" altLang="en-GB" sz="2000" b="1">
                <a:latin typeface="Arial" charset="0"/>
                <a:ea typeface="ＭＳ Ｐゴシック" charset="-128"/>
              </a:rPr>
              <a:t>”</a:t>
            </a:r>
            <a:r>
              <a:rPr lang="en-GB" altLang="ja-JP" sz="2000" b="1" dirty="0">
                <a:ea typeface="ＭＳ Ｐゴシック" charset="-128"/>
              </a:rPr>
              <a:t> programs:</a:t>
            </a:r>
          </a:p>
          <a:p>
            <a:pPr>
              <a:spcBef>
                <a:spcPct val="0"/>
              </a:spcBef>
              <a:buFontTx/>
              <a:buNone/>
            </a:pPr>
            <a:endParaRPr lang="en-GB" altLang="x-none" sz="2000" b="1" dirty="0">
              <a:ea typeface="ＭＳ Ｐゴシック" charset="-128"/>
            </a:endParaRPr>
          </a:p>
          <a:p>
            <a:pPr>
              <a:spcBef>
                <a:spcPct val="0"/>
              </a:spcBef>
              <a:buFontTx/>
              <a:buNone/>
            </a:pPr>
            <a:r>
              <a:rPr lang="en-GB" altLang="x-none" sz="2000" b="1" dirty="0">
                <a:ea typeface="ＭＳ Ｐゴシック" charset="-128"/>
              </a:rPr>
              <a:t>In all </a:t>
            </a:r>
            <a:r>
              <a:rPr lang="en-GB" altLang="x-none" sz="2000" b="1" i="1" u="sng" dirty="0" err="1">
                <a:ea typeface="ＭＳ Ｐゴシック" charset="-128"/>
              </a:rPr>
              <a:t>Phylip</a:t>
            </a:r>
            <a:r>
              <a:rPr lang="en-GB" altLang="x-none" sz="2000" b="1" dirty="0">
                <a:ea typeface="ＭＳ Ｐゴシック" charset="-128"/>
              </a:rPr>
              <a:t> programs the input  file is </a:t>
            </a:r>
            <a:r>
              <a:rPr lang="ja-JP" altLang="en-GB" sz="2000" b="1">
                <a:latin typeface="Arial" charset="0"/>
                <a:ea typeface="ＭＳ Ｐゴシック" charset="-128"/>
              </a:rPr>
              <a:t>“</a:t>
            </a:r>
            <a:r>
              <a:rPr lang="en-GB" altLang="ja-JP" sz="2000" b="1" dirty="0" err="1">
                <a:solidFill>
                  <a:srgbClr val="FF0000"/>
                </a:solidFill>
                <a:ea typeface="ＭＳ Ｐゴシック" charset="-128"/>
              </a:rPr>
              <a:t>infile</a:t>
            </a:r>
            <a:r>
              <a:rPr lang="ja-JP" altLang="en-GB" sz="2000" b="1">
                <a:latin typeface="Arial" charset="0"/>
                <a:ea typeface="ＭＳ Ｐゴシック" charset="-128"/>
              </a:rPr>
              <a:t>”</a:t>
            </a:r>
            <a:r>
              <a:rPr lang="en-GB" altLang="ja-JP" sz="2000" b="1" dirty="0">
                <a:ea typeface="ＭＳ Ｐゴシック" charset="-128"/>
              </a:rPr>
              <a:t> and the output  file is </a:t>
            </a:r>
            <a:r>
              <a:rPr lang="ja-JP" altLang="en-GB" sz="2000" b="1">
                <a:latin typeface="Arial" charset="0"/>
                <a:ea typeface="ＭＳ Ｐゴシック" charset="-128"/>
              </a:rPr>
              <a:t>“</a:t>
            </a:r>
            <a:r>
              <a:rPr lang="en-GB" altLang="ja-JP" sz="2000" b="1" dirty="0" err="1">
                <a:solidFill>
                  <a:srgbClr val="FF0000"/>
                </a:solidFill>
                <a:ea typeface="ＭＳ Ｐゴシック" charset="-128"/>
              </a:rPr>
              <a:t>outfile</a:t>
            </a:r>
            <a:r>
              <a:rPr lang="ja-JP" altLang="en-GB" sz="2000" b="1">
                <a:latin typeface="Arial" charset="0"/>
                <a:ea typeface="ＭＳ Ｐゴシック" charset="-128"/>
              </a:rPr>
              <a:t>”</a:t>
            </a:r>
            <a:r>
              <a:rPr lang="en-GB" altLang="ja-JP" sz="2000" b="1" dirty="0">
                <a:ea typeface="ＭＳ Ｐゴシック" charset="-128"/>
              </a:rPr>
              <a:t>;</a:t>
            </a:r>
          </a:p>
          <a:p>
            <a:pPr>
              <a:spcBef>
                <a:spcPct val="0"/>
              </a:spcBef>
              <a:buFontTx/>
              <a:buNone/>
            </a:pPr>
            <a:r>
              <a:rPr lang="en-GB" altLang="x-none" sz="2000" b="1" dirty="0">
                <a:ea typeface="ＭＳ Ｐゴシック" charset="-128"/>
              </a:rPr>
              <a:t>(the </a:t>
            </a:r>
            <a:r>
              <a:rPr lang="en-GB" altLang="x-none" sz="2000" b="1" i="1" dirty="0" err="1">
                <a:ea typeface="ＭＳ Ｐゴシック" charset="-128"/>
              </a:rPr>
              <a:t>outfile</a:t>
            </a:r>
            <a:r>
              <a:rPr lang="en-GB" altLang="x-none" sz="2000" b="1" dirty="0">
                <a:ea typeface="ＭＳ Ｐゴシック" charset="-128"/>
              </a:rPr>
              <a:t> written by a program is the </a:t>
            </a:r>
            <a:r>
              <a:rPr lang="en-GB" altLang="x-none" sz="2000" b="1" i="1" dirty="0" err="1">
                <a:ea typeface="ＭＳ Ｐゴシック" charset="-128"/>
              </a:rPr>
              <a:t>infile</a:t>
            </a:r>
            <a:r>
              <a:rPr lang="en-GB" altLang="x-none" sz="2000" b="1" dirty="0">
                <a:ea typeface="ＭＳ Ｐゴシック" charset="-128"/>
              </a:rPr>
              <a:t> for the next program!)</a:t>
            </a:r>
            <a:endParaRPr lang="fr-FR" altLang="x-none" sz="2000" dirty="0">
              <a:ea typeface="ＭＳ Ｐゴシック" charset="-128"/>
            </a:endParaRPr>
          </a:p>
        </p:txBody>
      </p:sp>
      <p:sp>
        <p:nvSpPr>
          <p:cNvPr id="180227" name="Text Box 5"/>
          <p:cNvSpPr txBox="1">
            <a:spLocks noChangeArrowheads="1"/>
          </p:cNvSpPr>
          <p:nvPr/>
        </p:nvSpPr>
        <p:spPr bwMode="auto">
          <a:xfrm>
            <a:off x="152400" y="2349500"/>
            <a:ext cx="8763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400" b="1" dirty="0">
                <a:solidFill>
                  <a:srgbClr val="0000FF"/>
                </a:solidFill>
                <a:ea typeface="ＭＳ Ｐゴシック" charset="-128"/>
              </a:rPr>
              <a:t>0)</a:t>
            </a:r>
            <a:r>
              <a:rPr lang="en-GB" altLang="x-none" sz="2400" b="1" dirty="0">
                <a:ea typeface="ＭＳ Ｐゴシック" charset="-128"/>
              </a:rPr>
              <a:t> </a:t>
            </a:r>
            <a:r>
              <a:rPr lang="en-GB" altLang="x-none" sz="2400" b="1" dirty="0" err="1">
                <a:ea typeface="ＭＳ Ｐゴシック" charset="-128"/>
              </a:rPr>
              <a:t>mutiple</a:t>
            </a:r>
            <a:r>
              <a:rPr lang="en-GB" altLang="x-none" sz="2400" b="1" dirty="0">
                <a:ea typeface="ＭＳ Ｐゴシック" charset="-128"/>
              </a:rPr>
              <a:t> alignment output : SPO11.1.phy</a:t>
            </a:r>
          </a:p>
          <a:p>
            <a:pPr>
              <a:spcBef>
                <a:spcPct val="0"/>
              </a:spcBef>
              <a:buFontTx/>
              <a:buNone/>
            </a:pPr>
            <a:endParaRPr lang="en-GB" altLang="x-none" sz="2400" b="1" dirty="0">
              <a:ea typeface="ＭＳ Ｐゴシック" charset="-128"/>
            </a:endParaRPr>
          </a:p>
          <a:p>
            <a:pPr>
              <a:spcBef>
                <a:spcPct val="0"/>
              </a:spcBef>
              <a:buFontTx/>
              <a:buNone/>
            </a:pPr>
            <a:r>
              <a:rPr lang="en-GB" altLang="x-none" sz="2400" b="1" dirty="0">
                <a:solidFill>
                  <a:srgbClr val="0000FF"/>
                </a:solidFill>
                <a:ea typeface="ＭＳ Ｐゴシック" charset="-128"/>
              </a:rPr>
              <a:t>1)</a:t>
            </a:r>
            <a:r>
              <a:rPr lang="en-GB" altLang="x-none" sz="2400" b="1" dirty="0">
                <a:ea typeface="ＭＳ Ｐゴシック" charset="-128"/>
              </a:rPr>
              <a:t> copy  SPO11.1.phy  into  </a:t>
            </a:r>
            <a:r>
              <a:rPr lang="en-GB" altLang="x-none" sz="2400" b="1" i="1" dirty="0" err="1">
                <a:ea typeface="ＭＳ Ｐゴシック" charset="-128"/>
              </a:rPr>
              <a:t>infile</a:t>
            </a:r>
            <a:endParaRPr lang="en-GB" altLang="x-none" sz="2400" b="1" dirty="0">
              <a:ea typeface="ＭＳ Ｐゴシック" charset="-128"/>
            </a:endParaRPr>
          </a:p>
          <a:p>
            <a:pPr>
              <a:spcBef>
                <a:spcPct val="0"/>
              </a:spcBef>
              <a:buFontTx/>
              <a:buNone/>
            </a:pPr>
            <a:endParaRPr lang="en-GB" altLang="x-none" sz="2400" b="1" dirty="0">
              <a:ea typeface="ＭＳ Ｐゴシック" charset="-128"/>
            </a:endParaRPr>
          </a:p>
          <a:p>
            <a:pPr>
              <a:spcBef>
                <a:spcPct val="0"/>
              </a:spcBef>
              <a:buFontTx/>
              <a:buNone/>
            </a:pPr>
            <a:r>
              <a:rPr lang="en-GB" altLang="x-none" sz="2400" b="1" dirty="0">
                <a:solidFill>
                  <a:srgbClr val="0000FF"/>
                </a:solidFill>
                <a:ea typeface="ＭＳ Ｐゴシック" charset="-128"/>
              </a:rPr>
              <a:t>2)</a:t>
            </a:r>
            <a:r>
              <a:rPr lang="en-GB" altLang="x-none" sz="2400" b="1" dirty="0">
                <a:ea typeface="ＭＳ Ｐゴシック" charset="-128"/>
              </a:rPr>
              <a:t> </a:t>
            </a:r>
            <a:r>
              <a:rPr lang="en-GB" altLang="x-none" sz="2400" b="1" i="1" dirty="0" err="1">
                <a:ea typeface="ＭＳ Ｐゴシック" charset="-128"/>
              </a:rPr>
              <a:t>Protdist</a:t>
            </a:r>
            <a:r>
              <a:rPr lang="en-GB" altLang="x-none" sz="2400" b="1" dirty="0">
                <a:ea typeface="ＭＳ Ｐゴシック" charset="-128"/>
              </a:rPr>
              <a:t>   (</a:t>
            </a:r>
            <a:r>
              <a:rPr lang="en-GB" altLang="x-none" sz="2400" b="1" dirty="0" err="1">
                <a:ea typeface="ＭＳ Ｐゴシック" charset="-128"/>
              </a:rPr>
              <a:t>dna</a:t>
            </a:r>
            <a:r>
              <a:rPr lang="en-GB" altLang="x-none" sz="2400" b="1" dirty="0">
                <a:ea typeface="ＭＳ Ｐゴシック" charset="-128"/>
              </a:rPr>
              <a:t>:  </a:t>
            </a:r>
            <a:r>
              <a:rPr lang="en-GB" altLang="x-none" sz="2400" b="1" i="1" dirty="0" err="1">
                <a:ea typeface="ＭＳ Ｐゴシック" charset="-128"/>
              </a:rPr>
              <a:t>dnadist</a:t>
            </a:r>
            <a:r>
              <a:rPr lang="en-GB" altLang="x-none" sz="2400" b="1" dirty="0">
                <a:ea typeface="ＭＳ Ｐゴシック" charset="-128"/>
              </a:rPr>
              <a:t>)</a:t>
            </a:r>
          </a:p>
          <a:p>
            <a:pPr>
              <a:spcBef>
                <a:spcPct val="0"/>
              </a:spcBef>
              <a:buFontTx/>
              <a:buNone/>
            </a:pPr>
            <a:endParaRPr lang="en-GB" altLang="x-none" sz="2400" b="1" dirty="0">
              <a:ea typeface="ＭＳ Ｐゴシック" charset="-128"/>
            </a:endParaRPr>
          </a:p>
          <a:p>
            <a:pPr>
              <a:spcBef>
                <a:spcPct val="0"/>
              </a:spcBef>
              <a:buFontTx/>
              <a:buNone/>
            </a:pPr>
            <a:r>
              <a:rPr lang="en-GB" altLang="x-none" sz="2400" b="1" dirty="0">
                <a:solidFill>
                  <a:srgbClr val="0000FF"/>
                </a:solidFill>
                <a:ea typeface="ＭＳ Ｐゴシック" charset="-128"/>
              </a:rPr>
              <a:t>3)</a:t>
            </a:r>
            <a:r>
              <a:rPr lang="en-GB" altLang="x-none" sz="2400" b="1" dirty="0">
                <a:ea typeface="ＭＳ Ｐゴシック" charset="-128"/>
              </a:rPr>
              <a:t> copy  </a:t>
            </a:r>
            <a:r>
              <a:rPr lang="en-GB" altLang="x-none" sz="2400" b="1" i="1" dirty="0" err="1">
                <a:ea typeface="ＭＳ Ｐゴシック" charset="-128"/>
              </a:rPr>
              <a:t>outfile</a:t>
            </a:r>
            <a:r>
              <a:rPr lang="en-GB" altLang="x-none" sz="2400" b="1" dirty="0">
                <a:ea typeface="ＭＳ Ｐゴシック" charset="-128"/>
              </a:rPr>
              <a:t>  into   </a:t>
            </a:r>
            <a:r>
              <a:rPr lang="en-GB" altLang="x-none" sz="2400" b="1" i="1" dirty="0" err="1">
                <a:ea typeface="ＭＳ Ｐゴシック" charset="-128"/>
              </a:rPr>
              <a:t>infile</a:t>
            </a:r>
            <a:endParaRPr lang="en-GB" altLang="x-none" sz="2400" b="1" dirty="0">
              <a:ea typeface="ＭＳ Ｐゴシック" charset="-128"/>
            </a:endParaRPr>
          </a:p>
          <a:p>
            <a:pPr>
              <a:spcBef>
                <a:spcPct val="0"/>
              </a:spcBef>
              <a:buFontTx/>
              <a:buNone/>
            </a:pPr>
            <a:endParaRPr lang="en-GB" altLang="x-none" sz="2400" b="1" dirty="0">
              <a:ea typeface="ＭＳ Ｐゴシック" charset="-128"/>
            </a:endParaRPr>
          </a:p>
          <a:p>
            <a:pPr>
              <a:spcBef>
                <a:spcPct val="0"/>
              </a:spcBef>
              <a:buFontTx/>
              <a:buNone/>
            </a:pPr>
            <a:r>
              <a:rPr lang="en-GB" altLang="x-none" sz="2400" b="1" dirty="0">
                <a:solidFill>
                  <a:srgbClr val="0000FF"/>
                </a:solidFill>
                <a:ea typeface="ＭＳ Ｐゴシック" charset="-128"/>
              </a:rPr>
              <a:t>4)</a:t>
            </a:r>
            <a:r>
              <a:rPr lang="en-GB" altLang="x-none" sz="2400" b="1" dirty="0">
                <a:ea typeface="ＭＳ Ｐゴシック" charset="-128"/>
              </a:rPr>
              <a:t> </a:t>
            </a:r>
            <a:r>
              <a:rPr lang="en-GB" altLang="x-none" sz="2400" b="1" i="1" dirty="0" err="1">
                <a:ea typeface="ＭＳ Ｐゴシック" charset="-128"/>
              </a:rPr>
              <a:t>neighbor</a:t>
            </a:r>
            <a:endParaRPr lang="en-GB" altLang="x-none" sz="2400" b="1" dirty="0">
              <a:ea typeface="ＭＳ Ｐゴシック" charset="-128"/>
            </a:endParaRPr>
          </a:p>
          <a:p>
            <a:pPr>
              <a:spcBef>
                <a:spcPct val="0"/>
              </a:spcBef>
              <a:buFontTx/>
              <a:buNone/>
            </a:pPr>
            <a:endParaRPr lang="en-GB" altLang="x-none" sz="2400" b="1" dirty="0">
              <a:ea typeface="ＭＳ Ｐゴシック" charset="-128"/>
            </a:endParaRPr>
          </a:p>
          <a:p>
            <a:pPr>
              <a:spcBef>
                <a:spcPct val="0"/>
              </a:spcBef>
              <a:buFontTx/>
              <a:buNone/>
            </a:pPr>
            <a:r>
              <a:rPr lang="en-GB" altLang="x-none" sz="2400" b="1" dirty="0">
                <a:solidFill>
                  <a:srgbClr val="0000FF"/>
                </a:solidFill>
                <a:ea typeface="ＭＳ Ｐゴシック" charset="-128"/>
              </a:rPr>
              <a:t>5)</a:t>
            </a:r>
            <a:r>
              <a:rPr lang="en-GB" altLang="x-none" sz="2400" b="1" dirty="0">
                <a:ea typeface="ＭＳ Ｐゴシック" charset="-128"/>
              </a:rPr>
              <a:t> read the output file </a:t>
            </a:r>
            <a:r>
              <a:rPr lang="en-GB" altLang="x-none" sz="2400" b="1" i="1" dirty="0" err="1">
                <a:ea typeface="ＭＳ Ｐゴシック" charset="-128"/>
              </a:rPr>
              <a:t>outfile</a:t>
            </a:r>
            <a:endParaRPr lang="fr-FR" altLang="x-none" sz="1200" i="1" dirty="0">
              <a:ea typeface="ＭＳ Ｐゴシック"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Group 2"/>
          <p:cNvGrpSpPr>
            <a:grpSpLocks/>
          </p:cNvGrpSpPr>
          <p:nvPr/>
        </p:nvGrpSpPr>
        <p:grpSpPr bwMode="auto">
          <a:xfrm>
            <a:off x="133672" y="7992"/>
            <a:ext cx="8686800" cy="6746875"/>
            <a:chOff x="0" y="0"/>
            <a:chExt cx="5328" cy="4250"/>
          </a:xfrm>
        </p:grpSpPr>
        <p:pic>
          <p:nvPicPr>
            <p:cNvPr id="29698" name="Picture 3" descr="Doolittle_science_eu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48"/>
              <a:ext cx="4848" cy="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4"/>
            <p:cNvSpPr>
              <a:spLocks noChangeArrowheads="1"/>
            </p:cNvSpPr>
            <p:nvPr/>
          </p:nvSpPr>
          <p:spPr bwMode="auto">
            <a:xfrm>
              <a:off x="0" y="0"/>
              <a:ext cx="155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GB" altLang="x-none" sz="3200" b="1">
                  <a:solidFill>
                    <a:srgbClr val="FF0000"/>
                  </a:solidFill>
                  <a:latin typeface="Arial" charset="0"/>
                </a:rPr>
                <a:t>Eukaryotes</a:t>
              </a:r>
            </a:p>
            <a:p>
              <a:pPr eaLnBrk="1" hangingPunct="1">
                <a:defRPr/>
              </a:pPr>
              <a:r>
                <a:rPr lang="en-GB" altLang="x-none" sz="2000">
                  <a:latin typeface="Arial" charset="0"/>
                </a:rPr>
                <a:t>(Baldauf et al., 2000)</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ea typeface="ＭＳ Ｐゴシック" charset="-128"/>
              </a:rPr>
              <a:t>Practical sessions</a:t>
            </a:r>
            <a:endParaRPr lang="en-GB" altLang="x-none" sz="3600" b="1">
              <a:ea typeface="ＭＳ Ｐゴシック" charset="-128"/>
            </a:endParaRPr>
          </a:p>
        </p:txBody>
      </p:sp>
      <p:sp>
        <p:nvSpPr>
          <p:cNvPr id="181250" name="Text Box 3"/>
          <p:cNvSpPr txBox="1">
            <a:spLocks noChangeArrowheads="1"/>
          </p:cNvSpPr>
          <p:nvPr/>
        </p:nvSpPr>
        <p:spPr bwMode="auto">
          <a:xfrm>
            <a:off x="152400" y="1219200"/>
            <a:ext cx="8991600"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en-GB" altLang="x-none" sz="2800" b="1" dirty="0">
                <a:ea typeface="ＭＳ Ｐゴシック" charset="-128"/>
              </a:rPr>
              <a:t>Procedure:</a:t>
            </a:r>
          </a:p>
          <a:p>
            <a:pPr>
              <a:spcBef>
                <a:spcPct val="0"/>
              </a:spcBef>
              <a:buFontTx/>
              <a:buNone/>
            </a:pPr>
            <a:endParaRPr lang="en-GB" altLang="x-none" sz="2400" b="1" dirty="0">
              <a:ea typeface="ＭＳ Ｐゴシック" charset="-128"/>
            </a:endParaRPr>
          </a:p>
          <a:p>
            <a:pPr>
              <a:lnSpc>
                <a:spcPct val="150000"/>
              </a:lnSpc>
              <a:spcBef>
                <a:spcPct val="0"/>
              </a:spcBef>
              <a:buFontTx/>
              <a:buNone/>
            </a:pPr>
            <a:r>
              <a:rPr lang="en-GB" altLang="x-none" sz="2400" b="1" dirty="0">
                <a:solidFill>
                  <a:srgbClr val="0000FF"/>
                </a:solidFill>
                <a:ea typeface="ＭＳ Ｐゴシック" charset="-128"/>
              </a:rPr>
              <a:t>1)</a:t>
            </a:r>
            <a:r>
              <a:rPr lang="en-GB" altLang="x-none" sz="2400" b="1" dirty="0">
                <a:ea typeface="ＭＳ Ｐゴシック" charset="-128"/>
              </a:rPr>
              <a:t> align the sequences using the </a:t>
            </a:r>
            <a:r>
              <a:rPr lang="ja-JP" altLang="en-GB" sz="2400" b="1">
                <a:latin typeface="Arial" charset="0"/>
                <a:ea typeface="ＭＳ Ｐゴシック" charset="-128"/>
              </a:rPr>
              <a:t>“</a:t>
            </a:r>
            <a:r>
              <a:rPr lang="en-GB" altLang="ja-JP" sz="2400" b="1" dirty="0" err="1">
                <a:ea typeface="ＭＳ Ｐゴシック" charset="-128"/>
              </a:rPr>
              <a:t>clustalw</a:t>
            </a:r>
            <a:r>
              <a:rPr lang="ja-JP" altLang="en-GB" sz="2400" b="1">
                <a:latin typeface="Arial" charset="0"/>
                <a:ea typeface="ＭＳ Ｐゴシック" charset="-128"/>
              </a:rPr>
              <a:t>”</a:t>
            </a:r>
            <a:r>
              <a:rPr lang="en-GB" altLang="ja-JP" sz="2400" b="1" dirty="0">
                <a:ea typeface="ＭＳ Ｐゴシック" charset="-128"/>
              </a:rPr>
              <a:t> program;</a:t>
            </a:r>
          </a:p>
          <a:p>
            <a:pPr>
              <a:lnSpc>
                <a:spcPct val="150000"/>
              </a:lnSpc>
              <a:spcBef>
                <a:spcPct val="0"/>
              </a:spcBef>
              <a:buFontTx/>
              <a:buNone/>
            </a:pPr>
            <a:r>
              <a:rPr lang="en-GB" altLang="x-none" sz="2400" b="1" dirty="0">
                <a:solidFill>
                  <a:srgbClr val="0000FF"/>
                </a:solidFill>
                <a:ea typeface="ＭＳ Ｐゴシック" charset="-128"/>
              </a:rPr>
              <a:t>2)</a:t>
            </a:r>
            <a:r>
              <a:rPr lang="en-GB" altLang="x-none" sz="2400" b="1" dirty="0">
                <a:ea typeface="ＭＳ Ｐゴシック" charset="-128"/>
              </a:rPr>
              <a:t> use </a:t>
            </a:r>
            <a:r>
              <a:rPr lang="ja-JP" altLang="en-GB" sz="2400" b="1">
                <a:latin typeface="Arial" charset="0"/>
                <a:ea typeface="ＭＳ Ｐゴシック" charset="-128"/>
              </a:rPr>
              <a:t>“</a:t>
            </a:r>
            <a:r>
              <a:rPr lang="en-GB" altLang="ja-JP" sz="2400" b="1" dirty="0" err="1">
                <a:ea typeface="ＭＳ Ｐゴシック" charset="-128"/>
              </a:rPr>
              <a:t>seqboot</a:t>
            </a:r>
            <a:r>
              <a:rPr lang="ja-JP" altLang="en-GB" sz="2400" b="1">
                <a:latin typeface="Arial" charset="0"/>
                <a:ea typeface="ＭＳ Ｐゴシック" charset="-128"/>
              </a:rPr>
              <a:t>”</a:t>
            </a:r>
            <a:r>
              <a:rPr lang="en-GB" altLang="ja-JP" sz="2400" b="1" dirty="0">
                <a:ea typeface="ＭＳ Ｐゴシック" charset="-128"/>
              </a:rPr>
              <a:t>  to construct  a sample of 100 multiple alignments</a:t>
            </a:r>
          </a:p>
          <a:p>
            <a:pPr>
              <a:lnSpc>
                <a:spcPct val="150000"/>
              </a:lnSpc>
              <a:spcBef>
                <a:spcPct val="0"/>
              </a:spcBef>
              <a:buFontTx/>
              <a:buNone/>
            </a:pPr>
            <a:r>
              <a:rPr lang="en-GB" altLang="x-none" sz="2400" b="1" dirty="0">
                <a:solidFill>
                  <a:srgbClr val="0000FF"/>
                </a:solidFill>
                <a:ea typeface="ＭＳ Ｐゴシック" charset="-128"/>
              </a:rPr>
              <a:t>3)</a:t>
            </a:r>
            <a:r>
              <a:rPr lang="en-GB" altLang="x-none" sz="2400" b="1" dirty="0">
                <a:ea typeface="ＭＳ Ｐゴシック" charset="-128"/>
              </a:rPr>
              <a:t> use </a:t>
            </a:r>
            <a:r>
              <a:rPr lang="ja-JP" altLang="en-GB" sz="2400" b="1">
                <a:latin typeface="Arial" charset="0"/>
                <a:ea typeface="ＭＳ Ｐゴシック" charset="-128"/>
              </a:rPr>
              <a:t>“</a:t>
            </a:r>
            <a:r>
              <a:rPr lang="en-GB" altLang="ja-JP" sz="2400" b="1" dirty="0" err="1">
                <a:ea typeface="ＭＳ Ｐゴシック" charset="-128"/>
              </a:rPr>
              <a:t>protdist</a:t>
            </a:r>
            <a:r>
              <a:rPr lang="ja-JP" altLang="en-GB" sz="2400" b="1">
                <a:latin typeface="Arial" charset="0"/>
                <a:ea typeface="ＭＳ Ｐゴシック" charset="-128"/>
              </a:rPr>
              <a:t>”</a:t>
            </a:r>
            <a:r>
              <a:rPr lang="en-GB" altLang="ja-JP" sz="2400" b="1" dirty="0">
                <a:ea typeface="ＭＳ Ｐゴシック" charset="-128"/>
              </a:rPr>
              <a:t> to construct protein distances table;</a:t>
            </a:r>
          </a:p>
          <a:p>
            <a:pPr>
              <a:lnSpc>
                <a:spcPct val="150000"/>
              </a:lnSpc>
              <a:spcBef>
                <a:spcPct val="0"/>
              </a:spcBef>
              <a:buFontTx/>
              <a:buNone/>
            </a:pPr>
            <a:r>
              <a:rPr lang="en-GB" altLang="x-none" sz="2400" b="1" dirty="0">
                <a:solidFill>
                  <a:srgbClr val="0000FF"/>
                </a:solidFill>
                <a:ea typeface="ＭＳ Ｐゴシック" charset="-128"/>
              </a:rPr>
              <a:t>4)</a:t>
            </a:r>
            <a:r>
              <a:rPr lang="en-GB" altLang="x-none" sz="2400" b="1" dirty="0">
                <a:ea typeface="ＭＳ Ｐゴシック" charset="-128"/>
              </a:rPr>
              <a:t> </a:t>
            </a:r>
            <a:r>
              <a:rPr lang="ja-JP" altLang="en-GB" sz="2400" b="1">
                <a:latin typeface="Arial" charset="0"/>
                <a:ea typeface="ＭＳ Ｐゴシック" charset="-128"/>
              </a:rPr>
              <a:t>“</a:t>
            </a:r>
            <a:r>
              <a:rPr lang="en-GB" altLang="ja-JP" sz="2400" b="1" dirty="0" err="1">
                <a:ea typeface="ＭＳ Ｐゴシック" charset="-128"/>
              </a:rPr>
              <a:t>neighbor</a:t>
            </a:r>
            <a:r>
              <a:rPr lang="ja-JP" altLang="en-GB" sz="2400" b="1">
                <a:latin typeface="Arial" charset="0"/>
                <a:ea typeface="ＭＳ Ｐゴシック" charset="-128"/>
              </a:rPr>
              <a:t>”</a:t>
            </a:r>
            <a:r>
              <a:rPr lang="en-GB" altLang="ja-JP" sz="2400" b="1" dirty="0">
                <a:ea typeface="ＭＳ Ｐゴシック" charset="-128"/>
              </a:rPr>
              <a:t>  program (using NJ method)</a:t>
            </a:r>
          </a:p>
          <a:p>
            <a:pPr>
              <a:lnSpc>
                <a:spcPct val="150000"/>
              </a:lnSpc>
              <a:spcBef>
                <a:spcPct val="0"/>
              </a:spcBef>
              <a:buFontTx/>
              <a:buNone/>
            </a:pPr>
            <a:r>
              <a:rPr lang="en-GB" altLang="x-none" sz="2400" b="1" dirty="0">
                <a:solidFill>
                  <a:srgbClr val="0000FF"/>
                </a:solidFill>
                <a:ea typeface="ＭＳ Ｐゴシック" charset="-128"/>
              </a:rPr>
              <a:t>5)</a:t>
            </a:r>
            <a:r>
              <a:rPr lang="en-GB" altLang="x-none" sz="2400" b="1" dirty="0">
                <a:ea typeface="ＭＳ Ｐゴシック" charset="-128"/>
              </a:rPr>
              <a:t> Copy </a:t>
            </a:r>
            <a:r>
              <a:rPr lang="ja-JP" altLang="en-GB" sz="2400" b="1">
                <a:latin typeface="Arial" charset="0"/>
                <a:ea typeface="ＭＳ Ｐゴシック" charset="-128"/>
              </a:rPr>
              <a:t>“</a:t>
            </a:r>
            <a:r>
              <a:rPr lang="en-GB" altLang="ja-JP" sz="2400" b="1" dirty="0" err="1">
                <a:ea typeface="ＭＳ Ｐゴシック" charset="-128"/>
              </a:rPr>
              <a:t>outtree</a:t>
            </a:r>
            <a:r>
              <a:rPr lang="ja-JP" altLang="en-GB" sz="2400" b="1">
                <a:latin typeface="Arial" charset="0"/>
                <a:ea typeface="ＭＳ Ｐゴシック" charset="-128"/>
              </a:rPr>
              <a:t>”</a:t>
            </a:r>
            <a:r>
              <a:rPr lang="en-GB" altLang="ja-JP" sz="2400" b="1" dirty="0">
                <a:ea typeface="ＭＳ Ｐゴシック" charset="-128"/>
              </a:rPr>
              <a:t> in </a:t>
            </a:r>
            <a:r>
              <a:rPr lang="ja-JP" altLang="en-GB" sz="2400" b="1">
                <a:latin typeface="Arial" charset="0"/>
                <a:ea typeface="ＭＳ Ｐゴシック" charset="-128"/>
              </a:rPr>
              <a:t>“</a:t>
            </a:r>
            <a:r>
              <a:rPr lang="en-GB" altLang="ja-JP" sz="2400" b="1" dirty="0" err="1">
                <a:ea typeface="ＭＳ Ｐゴシック" charset="-128"/>
              </a:rPr>
              <a:t>intree</a:t>
            </a:r>
            <a:r>
              <a:rPr lang="ja-JP" altLang="en-GB" sz="2400" b="1">
                <a:latin typeface="Arial" charset="0"/>
                <a:ea typeface="ＭＳ Ｐゴシック" charset="-128"/>
              </a:rPr>
              <a:t>”</a:t>
            </a:r>
            <a:endParaRPr lang="en-GB" altLang="ja-JP" sz="2400" b="1" dirty="0">
              <a:ea typeface="ＭＳ Ｐゴシック" charset="-128"/>
            </a:endParaRPr>
          </a:p>
          <a:p>
            <a:pPr>
              <a:lnSpc>
                <a:spcPct val="150000"/>
              </a:lnSpc>
              <a:spcBef>
                <a:spcPct val="0"/>
              </a:spcBef>
              <a:buFontTx/>
              <a:buNone/>
            </a:pPr>
            <a:r>
              <a:rPr lang="en-GB" altLang="x-none" sz="2400" b="1" dirty="0">
                <a:solidFill>
                  <a:srgbClr val="0000FF"/>
                </a:solidFill>
                <a:ea typeface="ＭＳ Ｐゴシック" charset="-128"/>
              </a:rPr>
              <a:t>6)</a:t>
            </a:r>
            <a:r>
              <a:rPr lang="en-GB" altLang="x-none" sz="2400" b="1" dirty="0">
                <a:ea typeface="ＭＳ Ｐゴシック" charset="-128"/>
              </a:rPr>
              <a:t> use </a:t>
            </a:r>
            <a:r>
              <a:rPr lang="ja-JP" altLang="en-GB" sz="2400" b="1">
                <a:latin typeface="Arial" charset="0"/>
                <a:ea typeface="ＭＳ Ｐゴシック" charset="-128"/>
              </a:rPr>
              <a:t>“</a:t>
            </a:r>
            <a:r>
              <a:rPr lang="en-GB" altLang="ja-JP" sz="2400" b="1" dirty="0" err="1">
                <a:ea typeface="ＭＳ Ｐゴシック" charset="-128"/>
              </a:rPr>
              <a:t>consense</a:t>
            </a:r>
            <a:r>
              <a:rPr lang="ja-JP" altLang="en-GB" sz="2400" b="1">
                <a:latin typeface="Arial" charset="0"/>
                <a:ea typeface="ＭＳ Ｐゴシック" charset="-128"/>
              </a:rPr>
              <a:t>”</a:t>
            </a:r>
            <a:r>
              <a:rPr lang="en-GB" altLang="ja-JP" sz="2400" b="1" dirty="0">
                <a:ea typeface="ＭＳ Ｐゴシック" charset="-128"/>
              </a:rPr>
              <a:t> program to construct consensus tree;</a:t>
            </a:r>
            <a:endParaRPr lang="fr-FR" altLang="x-none" sz="1200" dirty="0">
              <a:ea typeface="ＭＳ Ｐゴシック" charset="-128"/>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 Box 2"/>
          <p:cNvSpPr txBox="1">
            <a:spLocks noChangeArrowheads="1"/>
          </p:cNvSpPr>
          <p:nvPr/>
        </p:nvSpPr>
        <p:spPr bwMode="auto">
          <a:xfrm>
            <a:off x="250825" y="1341438"/>
            <a:ext cx="838200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nSpc>
                <a:spcPct val="120000"/>
              </a:lnSpc>
              <a:spcBef>
                <a:spcPct val="0"/>
              </a:spcBef>
              <a:buFontTx/>
              <a:buNone/>
            </a:pPr>
            <a:r>
              <a:rPr lang="en-GB" altLang="x-none" sz="2400" b="1" dirty="0">
                <a:solidFill>
                  <a:srgbClr val="0000FF"/>
                </a:solidFill>
                <a:ea typeface="ＭＳ Ｐゴシック" charset="-128"/>
              </a:rPr>
              <a:t>1)</a:t>
            </a:r>
            <a:r>
              <a:rPr lang="en-GB" altLang="x-none" sz="2400" b="1" dirty="0">
                <a:ea typeface="ＭＳ Ｐゴシック" charset="-128"/>
              </a:rPr>
              <a:t> </a:t>
            </a:r>
            <a:r>
              <a:rPr lang="en-GB" altLang="x-none" sz="2400" b="1" dirty="0" err="1">
                <a:ea typeface="ＭＳ Ｐゴシック" charset="-128"/>
              </a:rPr>
              <a:t>seqboot</a:t>
            </a:r>
            <a:r>
              <a:rPr lang="en-GB" altLang="x-none" sz="2400" b="1" dirty="0">
                <a:ea typeface="ＭＳ Ｐゴシック" charset="-128"/>
              </a:rPr>
              <a:t>    (100 samples, seed=113);</a:t>
            </a:r>
          </a:p>
          <a:p>
            <a:pPr>
              <a:lnSpc>
                <a:spcPct val="120000"/>
              </a:lnSpc>
              <a:spcBef>
                <a:spcPct val="0"/>
              </a:spcBef>
              <a:buFontTx/>
              <a:buNone/>
            </a:pPr>
            <a:r>
              <a:rPr lang="en-GB" altLang="x-none" sz="2400" b="1" dirty="0">
                <a:solidFill>
                  <a:srgbClr val="0000FF"/>
                </a:solidFill>
                <a:ea typeface="ＭＳ Ｐゴシック" charset="-128"/>
              </a:rPr>
              <a:t>2)</a:t>
            </a:r>
            <a:r>
              <a:rPr lang="en-GB" altLang="x-none" sz="2400" b="1" dirty="0">
                <a:ea typeface="ＭＳ Ｐゴシック" charset="-128"/>
              </a:rPr>
              <a:t> copy </a:t>
            </a:r>
            <a:r>
              <a:rPr lang="en-GB" altLang="x-none" sz="2400" b="1" i="1" dirty="0" err="1">
                <a:ea typeface="ＭＳ Ｐゴシック" charset="-128"/>
              </a:rPr>
              <a:t>outfile</a:t>
            </a:r>
            <a:r>
              <a:rPr lang="en-GB" altLang="x-none" sz="2400" b="1" dirty="0">
                <a:ea typeface="ＭＳ Ｐゴシック" charset="-128"/>
              </a:rPr>
              <a:t> into </a:t>
            </a:r>
            <a:r>
              <a:rPr lang="en-GB" altLang="x-none" sz="2400" b="1" i="1" dirty="0" err="1">
                <a:ea typeface="ＭＳ Ｐゴシック" charset="-128"/>
              </a:rPr>
              <a:t>infile</a:t>
            </a:r>
            <a:endParaRPr lang="en-GB" altLang="x-none" sz="2400" b="1" i="1" dirty="0">
              <a:ea typeface="ＭＳ Ｐゴシック" charset="-128"/>
            </a:endParaRPr>
          </a:p>
          <a:p>
            <a:pPr>
              <a:lnSpc>
                <a:spcPct val="120000"/>
              </a:lnSpc>
              <a:spcBef>
                <a:spcPct val="0"/>
              </a:spcBef>
              <a:buFontTx/>
              <a:buNone/>
            </a:pPr>
            <a:r>
              <a:rPr lang="en-GB" altLang="x-none" sz="2400" b="1" dirty="0">
                <a:solidFill>
                  <a:srgbClr val="0000FF"/>
                </a:solidFill>
                <a:ea typeface="ＭＳ Ｐゴシック" charset="-128"/>
              </a:rPr>
              <a:t>3)</a:t>
            </a:r>
            <a:r>
              <a:rPr lang="en-GB" altLang="x-none" sz="2400" b="1" dirty="0">
                <a:ea typeface="ＭＳ Ｐゴシック" charset="-128"/>
              </a:rPr>
              <a:t> </a:t>
            </a:r>
            <a:r>
              <a:rPr lang="en-GB" altLang="x-none" sz="2400" b="1" dirty="0" err="1">
                <a:ea typeface="ＭＳ Ｐゴシック" charset="-128"/>
              </a:rPr>
              <a:t>Protdist</a:t>
            </a:r>
            <a:r>
              <a:rPr lang="en-GB" altLang="x-none" sz="2400" b="1" dirty="0">
                <a:ea typeface="ＭＳ Ｐゴシック" charset="-128"/>
              </a:rPr>
              <a:t> (proteins) - </a:t>
            </a:r>
            <a:r>
              <a:rPr lang="en-GB" altLang="x-none" sz="2400" b="1" dirty="0" err="1">
                <a:ea typeface="ＭＳ Ｐゴシック" charset="-128"/>
              </a:rPr>
              <a:t>dnadist</a:t>
            </a:r>
            <a:r>
              <a:rPr lang="en-GB" altLang="x-none" sz="2400" b="1" dirty="0">
                <a:ea typeface="ＭＳ Ｐゴシック" charset="-128"/>
              </a:rPr>
              <a:t> (</a:t>
            </a:r>
            <a:r>
              <a:rPr lang="en-GB" altLang="x-none" sz="2400" b="1" dirty="0" err="1">
                <a:ea typeface="ＭＳ Ｐゴシック" charset="-128"/>
              </a:rPr>
              <a:t>dna</a:t>
            </a:r>
            <a:r>
              <a:rPr lang="en-GB" altLang="x-none" sz="2400" b="1" dirty="0">
                <a:ea typeface="ＭＳ Ｐゴシック" charset="-128"/>
              </a:rPr>
              <a:t> </a:t>
            </a:r>
            <a:r>
              <a:rPr lang="en-GB" altLang="x-none" sz="2400" b="1" dirty="0" err="1">
                <a:ea typeface="ＭＳ Ｐゴシック" charset="-128"/>
              </a:rPr>
              <a:t>seq</a:t>
            </a:r>
            <a:r>
              <a:rPr lang="en-GB" altLang="x-none" sz="2400" b="1" dirty="0">
                <a:ea typeface="ＭＳ Ｐゴシック" charset="-128"/>
              </a:rPr>
              <a:t>)</a:t>
            </a:r>
          </a:p>
          <a:p>
            <a:pPr>
              <a:lnSpc>
                <a:spcPct val="120000"/>
              </a:lnSpc>
              <a:spcBef>
                <a:spcPct val="0"/>
              </a:spcBef>
              <a:buFontTx/>
              <a:buNone/>
            </a:pPr>
            <a:r>
              <a:rPr lang="en-GB" altLang="x-none" sz="2400" b="1" dirty="0">
                <a:solidFill>
                  <a:srgbClr val="0000FF"/>
                </a:solidFill>
                <a:ea typeface="ＭＳ Ｐゴシック" charset="-128"/>
              </a:rPr>
              <a:t>4)</a:t>
            </a:r>
            <a:r>
              <a:rPr lang="en-GB" altLang="x-none" sz="2400" b="1" dirty="0">
                <a:ea typeface="ＭＳ Ｐゴシック" charset="-128"/>
              </a:rPr>
              <a:t> copy </a:t>
            </a:r>
            <a:r>
              <a:rPr lang="en-GB" altLang="x-none" sz="2400" b="1" i="1" dirty="0" err="1">
                <a:ea typeface="ＭＳ Ｐゴシック" charset="-128"/>
              </a:rPr>
              <a:t>outfile</a:t>
            </a:r>
            <a:r>
              <a:rPr lang="en-GB" altLang="x-none" sz="2400" b="1" dirty="0">
                <a:ea typeface="ＭＳ Ｐゴシック" charset="-128"/>
              </a:rPr>
              <a:t>   into  </a:t>
            </a:r>
            <a:r>
              <a:rPr lang="en-GB" altLang="x-none" sz="2400" b="1" i="1" dirty="0" err="1">
                <a:ea typeface="ＭＳ Ｐゴシック" charset="-128"/>
              </a:rPr>
              <a:t>infile</a:t>
            </a:r>
            <a:endParaRPr lang="en-GB" altLang="x-none" sz="2400" b="1" dirty="0">
              <a:ea typeface="ＭＳ Ｐゴシック" charset="-128"/>
            </a:endParaRPr>
          </a:p>
          <a:p>
            <a:pPr>
              <a:lnSpc>
                <a:spcPct val="120000"/>
              </a:lnSpc>
              <a:spcBef>
                <a:spcPct val="0"/>
              </a:spcBef>
              <a:buFontTx/>
              <a:buNone/>
            </a:pPr>
            <a:r>
              <a:rPr lang="en-GB" altLang="x-none" sz="2400" b="1" dirty="0">
                <a:solidFill>
                  <a:srgbClr val="0000FF"/>
                </a:solidFill>
                <a:ea typeface="ＭＳ Ｐゴシック" charset="-128"/>
              </a:rPr>
              <a:t>5)</a:t>
            </a:r>
            <a:r>
              <a:rPr lang="en-GB" altLang="x-none" sz="2400" b="1" dirty="0">
                <a:ea typeface="ＭＳ Ｐゴシック" charset="-128"/>
              </a:rPr>
              <a:t> </a:t>
            </a:r>
            <a:r>
              <a:rPr lang="en-GB" altLang="x-none" sz="2400" b="1" dirty="0" err="1">
                <a:ea typeface="ＭＳ Ｐゴシック" charset="-128"/>
              </a:rPr>
              <a:t>neighbor</a:t>
            </a:r>
            <a:endParaRPr lang="en-GB" altLang="x-none" sz="2400" b="1" dirty="0">
              <a:ea typeface="ＭＳ Ｐゴシック" charset="-128"/>
            </a:endParaRPr>
          </a:p>
          <a:p>
            <a:pPr>
              <a:lnSpc>
                <a:spcPct val="120000"/>
              </a:lnSpc>
              <a:spcBef>
                <a:spcPct val="0"/>
              </a:spcBef>
              <a:buFontTx/>
              <a:buNone/>
            </a:pPr>
            <a:r>
              <a:rPr lang="en-GB" altLang="x-none" sz="2400" b="1" dirty="0">
                <a:solidFill>
                  <a:srgbClr val="0000FF"/>
                </a:solidFill>
                <a:ea typeface="ＭＳ Ｐゴシック" charset="-128"/>
              </a:rPr>
              <a:t>6)</a:t>
            </a:r>
            <a:r>
              <a:rPr lang="en-GB" altLang="x-none" sz="2400" b="1" dirty="0">
                <a:ea typeface="ＭＳ Ｐゴシック" charset="-128"/>
              </a:rPr>
              <a:t> copy </a:t>
            </a:r>
            <a:r>
              <a:rPr lang="en-GB" altLang="x-none" sz="2400" b="1" i="1" dirty="0" err="1">
                <a:ea typeface="ＭＳ Ｐゴシック" charset="-128"/>
              </a:rPr>
              <a:t>outtree</a:t>
            </a:r>
            <a:r>
              <a:rPr lang="en-GB" altLang="x-none" sz="2400" b="1" dirty="0">
                <a:ea typeface="ＭＳ Ｐゴシック" charset="-128"/>
              </a:rPr>
              <a:t> into  </a:t>
            </a:r>
            <a:r>
              <a:rPr lang="en-GB" altLang="x-none" sz="2400" b="1" i="1" dirty="0" err="1">
                <a:ea typeface="ＭＳ Ｐゴシック" charset="-128"/>
              </a:rPr>
              <a:t>intree</a:t>
            </a:r>
            <a:endParaRPr lang="en-GB" altLang="x-none" sz="2400" b="1" dirty="0">
              <a:ea typeface="ＭＳ Ｐゴシック" charset="-128"/>
            </a:endParaRPr>
          </a:p>
          <a:p>
            <a:pPr>
              <a:lnSpc>
                <a:spcPct val="120000"/>
              </a:lnSpc>
              <a:spcBef>
                <a:spcPct val="0"/>
              </a:spcBef>
              <a:buFontTx/>
              <a:buNone/>
            </a:pPr>
            <a:r>
              <a:rPr lang="en-GB" altLang="x-none" sz="2400" b="1" dirty="0">
                <a:solidFill>
                  <a:srgbClr val="0000FF"/>
                </a:solidFill>
                <a:ea typeface="ＭＳ Ｐゴシック" charset="-128"/>
              </a:rPr>
              <a:t>7)</a:t>
            </a:r>
            <a:r>
              <a:rPr lang="en-GB" altLang="x-none" sz="2400" b="1" dirty="0">
                <a:ea typeface="ＭＳ Ｐゴシック" charset="-128"/>
              </a:rPr>
              <a:t> </a:t>
            </a:r>
            <a:r>
              <a:rPr lang="en-GB" altLang="x-none" sz="2400" b="1" dirty="0" err="1">
                <a:ea typeface="ＭＳ Ｐゴシック" charset="-128"/>
              </a:rPr>
              <a:t>consens</a:t>
            </a:r>
            <a:endParaRPr lang="en-GB" altLang="x-none" sz="2400" b="1" dirty="0">
              <a:ea typeface="ＭＳ Ｐゴシック" charset="-128"/>
            </a:endParaRPr>
          </a:p>
          <a:p>
            <a:pPr>
              <a:lnSpc>
                <a:spcPct val="120000"/>
              </a:lnSpc>
              <a:spcBef>
                <a:spcPct val="0"/>
              </a:spcBef>
              <a:buFontTx/>
              <a:buNone/>
            </a:pPr>
            <a:endParaRPr lang="en-GB" altLang="x-none" sz="2400" b="1" dirty="0">
              <a:ea typeface="ＭＳ Ｐゴシック" charset="-128"/>
            </a:endParaRPr>
          </a:p>
          <a:p>
            <a:pPr>
              <a:lnSpc>
                <a:spcPct val="120000"/>
              </a:lnSpc>
              <a:spcBef>
                <a:spcPct val="0"/>
              </a:spcBef>
              <a:buFontTx/>
              <a:buNone/>
            </a:pPr>
            <a:r>
              <a:rPr lang="en-GB" altLang="x-none" sz="2400" b="1" dirty="0">
                <a:ea typeface="ＭＳ Ｐゴシック" charset="-128"/>
              </a:rPr>
              <a:t>the obtained tree is the consensus tree</a:t>
            </a:r>
            <a:endParaRPr lang="en-GB" altLang="x-none" sz="2400" dirty="0">
              <a:ea typeface="ＭＳ Ｐゴシック" charset="-128"/>
            </a:endParaRPr>
          </a:p>
          <a:p>
            <a:pPr>
              <a:spcBef>
                <a:spcPct val="50000"/>
              </a:spcBef>
              <a:buFontTx/>
              <a:buNone/>
            </a:pPr>
            <a:endParaRPr lang="fr-FR" altLang="x-none" sz="1200" dirty="0">
              <a:ea typeface="ＭＳ Ｐゴシック" charset="-128"/>
            </a:endParaRPr>
          </a:p>
        </p:txBody>
      </p:sp>
      <p:sp>
        <p:nvSpPr>
          <p:cNvPr id="182274" name="Rectangle 3"/>
          <p:cNvSpPr>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ea typeface="ＭＳ Ｐゴシック" charset="-128"/>
              </a:rPr>
              <a:t>Practical sessions</a:t>
            </a:r>
            <a:endParaRPr lang="en-GB" altLang="x-none" sz="3600" b="1">
              <a:ea typeface="ＭＳ Ｐゴシック" charset="-128"/>
            </a:endParaRPr>
          </a:p>
        </p:txBody>
      </p:sp>
      <p:sp>
        <p:nvSpPr>
          <p:cNvPr id="182275" name="Text Box 3"/>
          <p:cNvSpPr txBox="1">
            <a:spLocks noChangeArrowheads="1"/>
          </p:cNvSpPr>
          <p:nvPr/>
        </p:nvSpPr>
        <p:spPr bwMode="auto">
          <a:xfrm>
            <a:off x="0" y="6248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1200" b="1" dirty="0">
                <a:solidFill>
                  <a:srgbClr val="0000FF"/>
                </a:solidFill>
                <a:ea typeface="ＭＳ Ｐゴシック" charset="-128"/>
              </a:rPr>
              <a:t>Example of odd numbers</a:t>
            </a:r>
            <a:r>
              <a:rPr lang="en-GB" altLang="x-none" sz="1200" b="1">
                <a:solidFill>
                  <a:srgbClr val="0000FF"/>
                </a:solidFill>
                <a:ea typeface="ＭＳ Ｐゴシック" charset="-128"/>
              </a:rPr>
              <a:t>: 2 </a:t>
            </a:r>
            <a:r>
              <a:rPr lang="en-GB" altLang="x-none" sz="1200" b="1">
                <a:solidFill>
                  <a:srgbClr val="0000FF"/>
                </a:solidFill>
                <a:latin typeface="Arial" charset="0"/>
                <a:ea typeface="ＭＳ Ｐゴシック" charset="-128"/>
              </a:rPr>
              <a:t>3 </a:t>
            </a:r>
            <a:r>
              <a:rPr lang="en-GB" altLang="x-none" sz="1200" b="1" dirty="0">
                <a:solidFill>
                  <a:srgbClr val="0000FF"/>
                </a:solidFill>
                <a:latin typeface="Arial" charset="0"/>
                <a:ea typeface="ＭＳ Ｐゴシック" charset="-128"/>
              </a:rPr>
              <a:t>5 7 11 13 17 19 23 29 31 37 41 43 47 53 59 61 67 71 73 79 83 89 97 101 103 107 109 113 127 131 137 139 149 151 157 163 167 173 179 181 191 193</a:t>
            </a:r>
            <a:r>
              <a:rPr lang="fr-FR" altLang="x-none" sz="1200" b="1" dirty="0" err="1">
                <a:solidFill>
                  <a:srgbClr val="0000FF"/>
                </a:solidFill>
                <a:latin typeface="Arial" charset="0"/>
                <a:ea typeface="ＭＳ Ｐゴシック" charset="-128"/>
              </a:rPr>
              <a:t>ﾊ</a:t>
            </a:r>
            <a:r>
              <a:rPr lang="fr-FR" altLang="x-none" sz="1200" b="1" dirty="0">
                <a:solidFill>
                  <a:srgbClr val="0000FF"/>
                </a:solidFill>
                <a:latin typeface="Arial" charset="0"/>
                <a:ea typeface="ＭＳ Ｐゴシック" charset="-128"/>
              </a:rPr>
              <a:t>.</a:t>
            </a:r>
            <a:r>
              <a:rPr lang="en-GB" altLang="x-none" sz="1200" b="1" dirty="0">
                <a:solidFill>
                  <a:srgbClr val="0000FF"/>
                </a:solidFill>
                <a:latin typeface="Arial" charset="0"/>
                <a:ea typeface="ＭＳ Ｐゴシック" charset="-128"/>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ext Box 2"/>
          <p:cNvSpPr txBox="1">
            <a:spLocks noChangeArrowheads="1"/>
          </p:cNvSpPr>
          <p:nvPr/>
        </p:nvSpPr>
        <p:spPr bwMode="auto">
          <a:xfrm>
            <a:off x="304800" y="260648"/>
            <a:ext cx="80772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200">
                <a:solidFill>
                  <a:schemeClr val="tx1"/>
                </a:solidFill>
                <a:latin typeface="Times" charset="0"/>
              </a:defRPr>
            </a:lvl1pPr>
            <a:lvl2pPr marL="914400" indent="-457200">
              <a:defRPr sz="1200">
                <a:solidFill>
                  <a:schemeClr val="tx1"/>
                </a:solidFill>
                <a:latin typeface="Times" charset="0"/>
              </a:defRPr>
            </a:lvl2pPr>
            <a:lvl3pPr marL="1371600" indent="-457200">
              <a:defRPr sz="1200">
                <a:solidFill>
                  <a:schemeClr val="tx1"/>
                </a:solidFill>
                <a:latin typeface="Times" charset="0"/>
              </a:defRPr>
            </a:lvl3pPr>
            <a:lvl4pPr marL="1828800" indent="-457200">
              <a:defRPr sz="1200">
                <a:solidFill>
                  <a:schemeClr val="tx1"/>
                </a:solidFill>
                <a:latin typeface="Times" charset="0"/>
              </a:defRPr>
            </a:lvl4pPr>
            <a:lvl5pPr marL="2286000" indent="-457200">
              <a:defRPr sz="1200">
                <a:solidFill>
                  <a:schemeClr val="tx1"/>
                </a:solidFill>
                <a:latin typeface="Times" charset="0"/>
              </a:defRPr>
            </a:lvl5pPr>
            <a:lvl6pPr marL="2743200" indent="-457200" eaLnBrk="0" fontAlgn="base" hangingPunct="0">
              <a:spcBef>
                <a:spcPct val="0"/>
              </a:spcBef>
              <a:spcAft>
                <a:spcPct val="0"/>
              </a:spcAft>
              <a:defRPr sz="1200">
                <a:solidFill>
                  <a:schemeClr val="tx1"/>
                </a:solidFill>
                <a:latin typeface="Times" charset="0"/>
              </a:defRPr>
            </a:lvl6pPr>
            <a:lvl7pPr marL="3200400" indent="-457200" eaLnBrk="0" fontAlgn="base" hangingPunct="0">
              <a:spcBef>
                <a:spcPct val="0"/>
              </a:spcBef>
              <a:spcAft>
                <a:spcPct val="0"/>
              </a:spcAft>
              <a:defRPr sz="1200">
                <a:solidFill>
                  <a:schemeClr val="tx1"/>
                </a:solidFill>
                <a:latin typeface="Times" charset="0"/>
              </a:defRPr>
            </a:lvl7pPr>
            <a:lvl8pPr marL="3657600" indent="-457200" eaLnBrk="0" fontAlgn="base" hangingPunct="0">
              <a:spcBef>
                <a:spcPct val="0"/>
              </a:spcBef>
              <a:spcAft>
                <a:spcPct val="0"/>
              </a:spcAft>
              <a:defRPr sz="1200">
                <a:solidFill>
                  <a:schemeClr val="tx1"/>
                </a:solidFill>
                <a:latin typeface="Times" charset="0"/>
              </a:defRPr>
            </a:lvl8pPr>
            <a:lvl9pPr marL="4114800" indent="-457200" eaLnBrk="0" fontAlgn="base" hangingPunct="0">
              <a:spcBef>
                <a:spcPct val="0"/>
              </a:spcBef>
              <a:spcAft>
                <a:spcPct val="0"/>
              </a:spcAft>
              <a:defRPr sz="1200">
                <a:solidFill>
                  <a:schemeClr val="tx1"/>
                </a:solidFill>
                <a:latin typeface="Times" charset="0"/>
              </a:defRPr>
            </a:lvl9pPr>
          </a:lstStyle>
          <a:p>
            <a:pPr>
              <a:spcBef>
                <a:spcPct val="50000"/>
              </a:spcBef>
              <a:buFont typeface="Arial" charset="0"/>
              <a:buNone/>
            </a:pPr>
            <a:r>
              <a:rPr lang="en-US" altLang="x-none" sz="4000" b="1" dirty="0">
                <a:solidFill>
                  <a:srgbClr val="0000FF"/>
                </a:solidFill>
                <a:ea typeface="ＭＳ Ｐゴシック" charset="-128"/>
              </a:rPr>
              <a:t>Run 1</a:t>
            </a:r>
          </a:p>
          <a:p>
            <a:pPr>
              <a:spcBef>
                <a:spcPct val="50000"/>
              </a:spcBef>
              <a:buFont typeface="Arial" charset="0"/>
              <a:buNone/>
            </a:pPr>
            <a:r>
              <a:rPr lang="en-US" altLang="x-none" sz="4000" b="1" dirty="0">
                <a:ea typeface="ＭＳ Ｐゴシック" charset="-128"/>
              </a:rPr>
              <a:t>Copy    SPO11.1.pep.phy into  </a:t>
            </a:r>
            <a:r>
              <a:rPr lang="en-US" altLang="x-none" sz="4000" b="1" dirty="0" err="1">
                <a:ea typeface="ＭＳ Ｐゴシック" charset="-128"/>
              </a:rPr>
              <a:t>infile</a:t>
            </a:r>
            <a:endParaRPr lang="en-US" altLang="x-none" sz="4000" b="1" dirty="0">
              <a:ea typeface="ＭＳ Ｐゴシック" charset="-128"/>
            </a:endParaRPr>
          </a:p>
          <a:p>
            <a:pPr>
              <a:spcBef>
                <a:spcPct val="50000"/>
              </a:spcBef>
            </a:pPr>
            <a:r>
              <a:rPr lang="en-US" altLang="x-none" sz="4000" b="1" dirty="0" err="1">
                <a:ea typeface="ＭＳ Ｐゴシック" charset="-128"/>
              </a:rPr>
              <a:t>protpars</a:t>
            </a:r>
            <a:endParaRPr lang="en-US" altLang="x-none" sz="4000" b="1" dirty="0">
              <a:ea typeface="ＭＳ Ｐゴシック" charset="-128"/>
            </a:endParaRPr>
          </a:p>
          <a:p>
            <a:pPr>
              <a:spcBef>
                <a:spcPct val="50000"/>
              </a:spcBef>
            </a:pPr>
            <a:r>
              <a:rPr lang="en-US" altLang="x-none" sz="4000" b="1" dirty="0">
                <a:solidFill>
                  <a:srgbClr val="0000FF"/>
                </a:solidFill>
                <a:ea typeface="ＭＳ Ｐゴシック" charset="-128"/>
              </a:rPr>
              <a:t>Run 2</a:t>
            </a:r>
            <a:r>
              <a:rPr lang="en-US" altLang="x-none" sz="4000" b="1" dirty="0">
                <a:ea typeface="ＭＳ Ｐゴシック" charset="-128"/>
              </a:rPr>
              <a:t> </a:t>
            </a:r>
          </a:p>
          <a:p>
            <a:pPr>
              <a:spcBef>
                <a:spcPct val="50000"/>
              </a:spcBef>
            </a:pPr>
            <a:r>
              <a:rPr lang="en-US" altLang="x-none" sz="4000" b="1" dirty="0" err="1">
                <a:ea typeface="ＭＳ Ｐゴシック" charset="-128"/>
              </a:rPr>
              <a:t>seqboot</a:t>
            </a:r>
            <a:endParaRPr lang="en-US" altLang="x-none" sz="4000" b="1" dirty="0">
              <a:ea typeface="ＭＳ Ｐゴシック" charset="-128"/>
            </a:endParaRPr>
          </a:p>
          <a:p>
            <a:pPr>
              <a:spcBef>
                <a:spcPct val="50000"/>
              </a:spcBef>
            </a:pPr>
            <a:r>
              <a:rPr lang="en-US" altLang="x-none" sz="4000" b="1" dirty="0" err="1">
                <a:ea typeface="ＭＳ Ｐゴシック" charset="-128"/>
              </a:rPr>
              <a:t>protpars</a:t>
            </a:r>
            <a:endParaRPr lang="en-US" altLang="x-none" sz="4000" b="1" dirty="0">
              <a:ea typeface="ＭＳ Ｐゴシック" charset="-128"/>
            </a:endParaRPr>
          </a:p>
          <a:p>
            <a:pPr>
              <a:spcBef>
                <a:spcPct val="50000"/>
              </a:spcBef>
            </a:pPr>
            <a:r>
              <a:rPr lang="en-US" altLang="x-none" sz="4000" b="1" dirty="0" err="1">
                <a:ea typeface="ＭＳ Ｐゴシック" charset="-128"/>
              </a:rPr>
              <a:t>consense</a:t>
            </a:r>
            <a:endParaRPr lang="en-US" altLang="x-none" sz="4000" b="1" dirty="0">
              <a:ea typeface="ＭＳ Ｐゴシック" charset="-128"/>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 Box 2"/>
          <p:cNvSpPr txBox="1">
            <a:spLocks noChangeArrowheads="1"/>
          </p:cNvSpPr>
          <p:nvPr/>
        </p:nvSpPr>
        <p:spPr bwMode="auto">
          <a:xfrm>
            <a:off x="304800" y="533400"/>
            <a:ext cx="80772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200">
                <a:solidFill>
                  <a:schemeClr val="tx1"/>
                </a:solidFill>
                <a:latin typeface="Times" charset="0"/>
              </a:defRPr>
            </a:lvl1pPr>
            <a:lvl2pPr marL="914400" indent="-457200">
              <a:defRPr sz="1200">
                <a:solidFill>
                  <a:schemeClr val="tx1"/>
                </a:solidFill>
                <a:latin typeface="Times" charset="0"/>
              </a:defRPr>
            </a:lvl2pPr>
            <a:lvl3pPr marL="1371600" indent="-457200">
              <a:defRPr sz="1200">
                <a:solidFill>
                  <a:schemeClr val="tx1"/>
                </a:solidFill>
                <a:latin typeface="Times" charset="0"/>
              </a:defRPr>
            </a:lvl3pPr>
            <a:lvl4pPr marL="1828800" indent="-457200">
              <a:defRPr sz="1200">
                <a:solidFill>
                  <a:schemeClr val="tx1"/>
                </a:solidFill>
                <a:latin typeface="Times" charset="0"/>
              </a:defRPr>
            </a:lvl4pPr>
            <a:lvl5pPr marL="2286000" indent="-457200">
              <a:defRPr sz="1200">
                <a:solidFill>
                  <a:schemeClr val="tx1"/>
                </a:solidFill>
                <a:latin typeface="Times" charset="0"/>
              </a:defRPr>
            </a:lvl5pPr>
            <a:lvl6pPr marL="2743200" indent="-457200" eaLnBrk="0" fontAlgn="base" hangingPunct="0">
              <a:spcBef>
                <a:spcPct val="0"/>
              </a:spcBef>
              <a:spcAft>
                <a:spcPct val="0"/>
              </a:spcAft>
              <a:defRPr sz="1200">
                <a:solidFill>
                  <a:schemeClr val="tx1"/>
                </a:solidFill>
                <a:latin typeface="Times" charset="0"/>
              </a:defRPr>
            </a:lvl6pPr>
            <a:lvl7pPr marL="3200400" indent="-457200" eaLnBrk="0" fontAlgn="base" hangingPunct="0">
              <a:spcBef>
                <a:spcPct val="0"/>
              </a:spcBef>
              <a:spcAft>
                <a:spcPct val="0"/>
              </a:spcAft>
              <a:defRPr sz="1200">
                <a:solidFill>
                  <a:schemeClr val="tx1"/>
                </a:solidFill>
                <a:latin typeface="Times" charset="0"/>
              </a:defRPr>
            </a:lvl7pPr>
            <a:lvl8pPr marL="3657600" indent="-457200" eaLnBrk="0" fontAlgn="base" hangingPunct="0">
              <a:spcBef>
                <a:spcPct val="0"/>
              </a:spcBef>
              <a:spcAft>
                <a:spcPct val="0"/>
              </a:spcAft>
              <a:defRPr sz="1200">
                <a:solidFill>
                  <a:schemeClr val="tx1"/>
                </a:solidFill>
                <a:latin typeface="Times" charset="0"/>
              </a:defRPr>
            </a:lvl8pPr>
            <a:lvl9pPr marL="4114800" indent="-457200" eaLnBrk="0" fontAlgn="base" hangingPunct="0">
              <a:spcBef>
                <a:spcPct val="0"/>
              </a:spcBef>
              <a:spcAft>
                <a:spcPct val="0"/>
              </a:spcAft>
              <a:defRPr sz="1200">
                <a:solidFill>
                  <a:schemeClr val="tx1"/>
                </a:solidFill>
                <a:latin typeface="Times" charset="0"/>
              </a:defRPr>
            </a:lvl9pPr>
          </a:lstStyle>
          <a:p>
            <a:pPr>
              <a:spcBef>
                <a:spcPct val="50000"/>
              </a:spcBef>
              <a:buFont typeface="Arial" charset="0"/>
              <a:buNone/>
            </a:pPr>
            <a:r>
              <a:rPr lang="en-GB" altLang="x-none" sz="4000" b="1">
                <a:solidFill>
                  <a:srgbClr val="0000FF"/>
                </a:solidFill>
                <a:ea typeface="ＭＳ Ｐゴシック" charset="-128"/>
              </a:rPr>
              <a:t>Run 1</a:t>
            </a:r>
          </a:p>
          <a:p>
            <a:pPr>
              <a:spcBef>
                <a:spcPct val="50000"/>
              </a:spcBef>
              <a:buFont typeface="Arial" charset="0"/>
              <a:buNone/>
            </a:pPr>
            <a:r>
              <a:rPr lang="en-GB" altLang="x-none" sz="4000" b="1">
                <a:ea typeface="ＭＳ Ｐゴシック" charset="-128"/>
              </a:rPr>
              <a:t>Copy    SPO11.1.dna.phy into  infile</a:t>
            </a:r>
          </a:p>
          <a:p>
            <a:pPr>
              <a:spcBef>
                <a:spcPct val="50000"/>
              </a:spcBef>
            </a:pPr>
            <a:r>
              <a:rPr lang="en-GB" altLang="x-none" sz="4000" b="1">
                <a:ea typeface="ＭＳ Ｐゴシック" charset="-128"/>
              </a:rPr>
              <a:t>dnapars</a:t>
            </a:r>
          </a:p>
          <a:p>
            <a:pPr>
              <a:spcBef>
                <a:spcPct val="50000"/>
              </a:spcBef>
            </a:pPr>
            <a:r>
              <a:rPr lang="en-GB" altLang="x-none" sz="4000" b="1">
                <a:solidFill>
                  <a:srgbClr val="0000FF"/>
                </a:solidFill>
                <a:ea typeface="ＭＳ Ｐゴシック" charset="-128"/>
              </a:rPr>
              <a:t>Run 2</a:t>
            </a:r>
            <a:r>
              <a:rPr lang="en-GB" altLang="x-none" sz="4000" b="1">
                <a:ea typeface="ＭＳ Ｐゴシック" charset="-128"/>
              </a:rPr>
              <a:t> </a:t>
            </a:r>
          </a:p>
          <a:p>
            <a:pPr>
              <a:spcBef>
                <a:spcPct val="50000"/>
              </a:spcBef>
            </a:pPr>
            <a:r>
              <a:rPr lang="en-GB" altLang="x-none" sz="4000" b="1">
                <a:ea typeface="ＭＳ Ｐゴシック" charset="-128"/>
              </a:rPr>
              <a:t>seqboot</a:t>
            </a:r>
          </a:p>
          <a:p>
            <a:pPr>
              <a:spcBef>
                <a:spcPct val="50000"/>
              </a:spcBef>
            </a:pPr>
            <a:r>
              <a:rPr lang="en-GB" altLang="x-none" sz="4000" b="1">
                <a:ea typeface="ＭＳ Ｐゴシック" charset="-128"/>
              </a:rPr>
              <a:t>dnapars</a:t>
            </a:r>
          </a:p>
          <a:p>
            <a:pPr>
              <a:spcBef>
                <a:spcPct val="50000"/>
              </a:spcBef>
            </a:pPr>
            <a:r>
              <a:rPr lang="en-GB" altLang="x-none" sz="4000" b="1">
                <a:ea typeface="ＭＳ Ｐゴシック" charset="-128"/>
              </a:rPr>
              <a:t>consense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ZoneTexte 1"/>
          <p:cNvSpPr txBox="1">
            <a:spLocks noChangeArrowheads="1"/>
          </p:cNvSpPr>
          <p:nvPr/>
        </p:nvSpPr>
        <p:spPr bwMode="auto">
          <a:xfrm>
            <a:off x="179388" y="692150"/>
            <a:ext cx="896461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0"/>
              </a:spcBef>
              <a:buFontTx/>
              <a:buNone/>
            </a:pPr>
            <a:r>
              <a:rPr lang="fr-FR" altLang="x-none" sz="4000" b="1" dirty="0">
                <a:ea typeface="ＭＳ Ｐゴシック" charset="-128"/>
              </a:rPr>
              <a:t>SPO11.1.pep.phy</a:t>
            </a:r>
          </a:p>
          <a:p>
            <a:pPr>
              <a:spcBef>
                <a:spcPct val="0"/>
              </a:spcBef>
              <a:buFontTx/>
              <a:buNone/>
            </a:pPr>
            <a:r>
              <a:rPr lang="fr-FR" altLang="x-none" sz="4000" b="1" dirty="0" err="1">
                <a:ea typeface="ＭＳ Ｐゴシック" charset="-128"/>
              </a:rPr>
              <a:t>proml</a:t>
            </a:r>
            <a:endParaRPr lang="fr-FR" altLang="x-none" sz="4000" b="1" dirty="0">
              <a:ea typeface="ＭＳ Ｐゴシック" charset="-128"/>
            </a:endParaRPr>
          </a:p>
          <a:p>
            <a:pPr>
              <a:spcBef>
                <a:spcPct val="0"/>
              </a:spcBef>
              <a:buFontTx/>
              <a:buNone/>
            </a:pPr>
            <a:endParaRPr lang="fr-FR" altLang="x-none" sz="4000" b="1" dirty="0">
              <a:ea typeface="ＭＳ Ｐゴシック" charset="-128"/>
            </a:endParaRPr>
          </a:p>
          <a:p>
            <a:pPr>
              <a:spcBef>
                <a:spcPct val="0"/>
              </a:spcBef>
              <a:buFontTx/>
              <a:buNone/>
            </a:pPr>
            <a:r>
              <a:rPr lang="fr-FR" altLang="x-none" sz="4000" b="1" dirty="0">
                <a:ea typeface="ＭＳ Ｐゴシック" charset="-128"/>
              </a:rPr>
              <a:t>SPO11.1.dna.phy</a:t>
            </a:r>
          </a:p>
          <a:p>
            <a:pPr>
              <a:spcBef>
                <a:spcPct val="0"/>
              </a:spcBef>
              <a:buFontTx/>
              <a:buNone/>
            </a:pPr>
            <a:r>
              <a:rPr lang="fr-FR" altLang="x-none" sz="4000" b="1" dirty="0" err="1">
                <a:ea typeface="ＭＳ Ｐゴシック" charset="-128"/>
              </a:rPr>
              <a:t>dnaml</a:t>
            </a:r>
            <a:endParaRPr lang="fr-FR" altLang="x-none" sz="4000" b="1" dirty="0">
              <a:ea typeface="ＭＳ Ｐゴシック" charset="-128"/>
            </a:endParaRPr>
          </a:p>
          <a:p>
            <a:pPr>
              <a:spcBef>
                <a:spcPct val="0"/>
              </a:spcBef>
              <a:buFontTx/>
              <a:buNone/>
            </a:pPr>
            <a:endParaRPr lang="fr-FR" altLang="x-none" sz="4000" b="1" dirty="0">
              <a:ea typeface="ＭＳ Ｐゴシック" charset="-128"/>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2"/>
          <p:cNvSpPr txBox="1">
            <a:spLocks noChangeArrowheads="1"/>
          </p:cNvSpPr>
          <p:nvPr/>
        </p:nvSpPr>
        <p:spPr bwMode="auto">
          <a:xfrm>
            <a:off x="0" y="2787650"/>
            <a:ext cx="91440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4000" b="1">
                <a:solidFill>
                  <a:srgbClr val="0000FF"/>
                </a:solidFill>
                <a:latin typeface="Arial" charset="0"/>
                <a:ea typeface="Arial" charset="0"/>
                <a:cs typeface="Arial" charset="0"/>
              </a:rPr>
              <a:t>Introduction to Phylogenomy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3" y="304800"/>
            <a:ext cx="44831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51" name="Rectangle 3"/>
          <p:cNvSpPr>
            <a:spLocks noChangeArrowheads="1"/>
          </p:cNvSpPr>
          <p:nvPr/>
        </p:nvSpPr>
        <p:spPr bwMode="auto">
          <a:xfrm>
            <a:off x="5257800" y="533400"/>
            <a:ext cx="3825875"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GB" altLang="x-none" sz="2000" b="1">
                <a:latin typeface="Arial" charset="0"/>
              </a:rPr>
              <a:t>Pace (2001) described a tree </a:t>
            </a:r>
          </a:p>
          <a:p>
            <a:pPr eaLnBrk="1" hangingPunct="1">
              <a:defRPr/>
            </a:pPr>
            <a:r>
              <a:rPr lang="en-GB" altLang="x-none" sz="2000" b="1">
                <a:latin typeface="Arial" charset="0"/>
              </a:rPr>
              <a:t>of life based on small subunit </a:t>
            </a:r>
          </a:p>
          <a:p>
            <a:pPr eaLnBrk="1" hangingPunct="1">
              <a:defRPr/>
            </a:pPr>
            <a:r>
              <a:rPr lang="en-GB" altLang="x-none" sz="2000" b="1">
                <a:latin typeface="Arial" charset="0"/>
              </a:rPr>
              <a:t>rRNA sequences. </a:t>
            </a:r>
          </a:p>
          <a:p>
            <a:pPr eaLnBrk="1" hangingPunct="1">
              <a:defRPr/>
            </a:pPr>
            <a:r>
              <a:rPr lang="en-GB" altLang="x-none" sz="1600">
                <a:solidFill>
                  <a:srgbClr val="000000"/>
                </a:solidFill>
                <a:latin typeface="Times New Roman" charset="0"/>
              </a:rPr>
              <a:t>Pace, N. R. (1997) </a:t>
            </a:r>
            <a:r>
              <a:rPr lang="en-GB" altLang="x-none" sz="1600" i="1">
                <a:solidFill>
                  <a:srgbClr val="000000"/>
                </a:solidFill>
                <a:latin typeface="Times New Roman" charset="0"/>
              </a:rPr>
              <a:t>Science</a:t>
            </a:r>
            <a:r>
              <a:rPr lang="en-GB" altLang="x-none" sz="1600">
                <a:solidFill>
                  <a:srgbClr val="000000"/>
                </a:solidFill>
                <a:latin typeface="Times New Roman" charset="0"/>
              </a:rPr>
              <a:t> </a:t>
            </a:r>
            <a:r>
              <a:rPr lang="en-GB" altLang="x-none" sz="1600" b="1">
                <a:solidFill>
                  <a:srgbClr val="000000"/>
                </a:solidFill>
                <a:latin typeface="Times New Roman" charset="0"/>
              </a:rPr>
              <a:t>276</a:t>
            </a:r>
            <a:r>
              <a:rPr lang="en-GB" altLang="x-none" sz="1600">
                <a:solidFill>
                  <a:srgbClr val="000000"/>
                </a:solidFill>
                <a:latin typeface="Times New Roman" charset="0"/>
              </a:rPr>
              <a:t>, 734-740</a:t>
            </a:r>
          </a:p>
          <a:p>
            <a:pPr eaLnBrk="1" hangingPunct="1">
              <a:defRPr/>
            </a:pPr>
            <a:endParaRPr lang="en-GB" altLang="x-none" sz="2000" b="1">
              <a:latin typeface="Arial" charset="0"/>
            </a:endParaRPr>
          </a:p>
          <a:p>
            <a:pPr eaLnBrk="1" hangingPunct="1">
              <a:defRPr/>
            </a:pPr>
            <a:r>
              <a:rPr lang="en-GB" altLang="x-none" sz="2000" b="1">
                <a:latin typeface="Arial" charset="0"/>
              </a:rPr>
              <a:t>This tree shows </a:t>
            </a:r>
            <a:r>
              <a:rPr lang="en-GB" altLang="x-none" sz="2000" b="1">
                <a:solidFill>
                  <a:srgbClr val="FF0000"/>
                </a:solidFill>
                <a:latin typeface="Arial" charset="0"/>
              </a:rPr>
              <a:t>the main</a:t>
            </a:r>
          </a:p>
          <a:p>
            <a:pPr eaLnBrk="1" hangingPunct="1">
              <a:defRPr/>
            </a:pPr>
            <a:r>
              <a:rPr lang="en-GB" altLang="x-none" sz="2000" b="1">
                <a:solidFill>
                  <a:srgbClr val="FF0000"/>
                </a:solidFill>
                <a:latin typeface="Arial" charset="0"/>
              </a:rPr>
              <a:t>three branches described</a:t>
            </a:r>
          </a:p>
          <a:p>
            <a:pPr eaLnBrk="1" hangingPunct="1">
              <a:defRPr/>
            </a:pPr>
            <a:r>
              <a:rPr lang="en-GB" altLang="x-none" sz="2000" b="1">
                <a:solidFill>
                  <a:srgbClr val="FF0000"/>
                </a:solidFill>
                <a:latin typeface="Arial" charset="0"/>
              </a:rPr>
              <a:t>by Woese and colleagues</a:t>
            </a:r>
            <a:r>
              <a:rPr lang="en-GB" altLang="x-none" sz="2000" b="1">
                <a:latin typeface="Arial" charset="0"/>
              </a:rPr>
              <a:t>.</a:t>
            </a:r>
          </a:p>
        </p:txBody>
      </p:sp>
      <p:sp>
        <p:nvSpPr>
          <p:cNvPr id="283652" name="Text Box 4"/>
          <p:cNvSpPr txBox="1">
            <a:spLocks noChangeArrowheads="1"/>
          </p:cNvSpPr>
          <p:nvPr/>
        </p:nvSpPr>
        <p:spPr bwMode="auto">
          <a:xfrm>
            <a:off x="5257800" y="3429000"/>
            <a:ext cx="3581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a:t>This tree is referred to as the </a:t>
            </a:r>
            <a:r>
              <a:rPr lang="en-GB" altLang="x-none" sz="2800" b="1">
                <a:solidFill>
                  <a:srgbClr val="FF0000"/>
                </a:solidFill>
              </a:rPr>
              <a:t>tree of life</a:t>
            </a:r>
            <a:r>
              <a:rPr lang="en-GB" altLang="x-none" sz="2800" b="1"/>
              <a:t> or the </a:t>
            </a:r>
            <a:r>
              <a:rPr lang="en-GB" altLang="x-none" sz="2800" b="1">
                <a:solidFill>
                  <a:srgbClr val="0000FF"/>
                </a:solidFill>
              </a:rPr>
              <a:t>universal tree</a:t>
            </a:r>
            <a:r>
              <a:rPr lang="en-GB" altLang="x-none" sz="2800" b="1"/>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2"/>
          <p:cNvSpPr txBox="1">
            <a:spLocks noChangeArrowheads="1"/>
          </p:cNvSpPr>
          <p:nvPr/>
        </p:nvSpPr>
        <p:spPr bwMode="auto">
          <a:xfrm>
            <a:off x="228600" y="9144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fr-FR" altLang="x-none" sz="2800" b="1">
                <a:solidFill>
                  <a:srgbClr val="0000FF"/>
                </a:solidFill>
                <a:ea typeface="ＭＳ Ｐゴシック" charset="-128"/>
              </a:rPr>
              <a:t>http://www.ucmp.berkeley.edu/alllife/threedomains.html</a:t>
            </a:r>
            <a:endParaRPr lang="fr-FR" altLang="x-none" sz="1200">
              <a:ea typeface="ＭＳ Ｐゴシック" charset="-128"/>
            </a:endParaRPr>
          </a:p>
        </p:txBody>
      </p:sp>
      <p:sp>
        <p:nvSpPr>
          <p:cNvPr id="186370" name="Rectangle 3"/>
          <p:cNvSpPr>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sz="3600" b="1">
                <a:solidFill>
                  <a:srgbClr val="0000FF"/>
                </a:solidFill>
                <a:latin typeface="Arial" charset="0"/>
                <a:ea typeface="ＭＳ Ｐゴシック" charset="-128"/>
              </a:rPr>
              <a:t>The Phylogeny of Life</a:t>
            </a:r>
            <a:endParaRPr lang="en-GB" altLang="x-none" sz="3600">
              <a:solidFill>
                <a:srgbClr val="000000"/>
              </a:solidFill>
              <a:latin typeface="Arial" charset="0"/>
              <a:ea typeface="ＭＳ Ｐゴシック" charset="-128"/>
            </a:endParaRPr>
          </a:p>
        </p:txBody>
      </p:sp>
      <p:sp>
        <p:nvSpPr>
          <p:cNvPr id="186371" name="Rectangle 4"/>
          <p:cNvSpPr>
            <a:spLocks noChangeArrowheads="1"/>
          </p:cNvSpPr>
          <p:nvPr/>
        </p:nvSpPr>
        <p:spPr bwMode="auto">
          <a:xfrm>
            <a:off x="0" y="15240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GB" altLang="x-none" b="1">
                <a:solidFill>
                  <a:srgbClr val="000000"/>
                </a:solidFill>
                <a:latin typeface="Arial" charset="0"/>
                <a:ea typeface="ＭＳ Ｐゴシック" charset="-128"/>
              </a:rPr>
              <a:t>The ancestor/descendant relationships which connect all organisms that have ever lived</a:t>
            </a:r>
            <a:r>
              <a:rPr lang="en-GB" altLang="x-none" sz="1800">
                <a:solidFill>
                  <a:srgbClr val="000000"/>
                </a:solidFill>
                <a:latin typeface="Arial" charset="0"/>
                <a:ea typeface="ＭＳ Ｐゴシック" charset="-128"/>
              </a:rPr>
              <a:t>.</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67000"/>
            <a:ext cx="41211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ext Box 2"/>
          <p:cNvSpPr txBox="1">
            <a:spLocks noChangeArrowheads="1"/>
          </p:cNvSpPr>
          <p:nvPr/>
        </p:nvSpPr>
        <p:spPr bwMode="auto">
          <a:xfrm>
            <a:off x="0" y="-26988"/>
            <a:ext cx="9144000" cy="13112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b="1">
                <a:solidFill>
                  <a:srgbClr val="0000FF"/>
                </a:solidFill>
                <a:latin typeface="Arial" charset="0"/>
                <a:ea typeface="Arial" charset="0"/>
                <a:cs typeface="Arial" charset="0"/>
              </a:rPr>
              <a:t>Introduction to Phylogenomy:</a:t>
            </a:r>
          </a:p>
          <a:p>
            <a:pPr algn="ctr">
              <a:spcBef>
                <a:spcPct val="50000"/>
              </a:spcBef>
              <a:buFontTx/>
              <a:buNone/>
            </a:pPr>
            <a:r>
              <a:rPr lang="en-GB" altLang="x-none" b="1">
                <a:solidFill>
                  <a:srgbClr val="0000FF"/>
                </a:solidFill>
                <a:latin typeface="Arial" charset="0"/>
                <a:ea typeface="Arial" charset="0"/>
                <a:cs typeface="Arial" charset="0"/>
              </a:rPr>
              <a:t>Species phylogeny</a:t>
            </a:r>
            <a:endParaRPr lang="en-GB" altLang="x-none" sz="1200">
              <a:solidFill>
                <a:srgbClr val="0000FF"/>
              </a:solidFill>
              <a:latin typeface="Arial" charset="0"/>
              <a:ea typeface="Arial" charset="0"/>
              <a:cs typeface="Arial" charset="0"/>
            </a:endParaRPr>
          </a:p>
        </p:txBody>
      </p:sp>
      <p:sp>
        <p:nvSpPr>
          <p:cNvPr id="187394" name="Text Box 3"/>
          <p:cNvSpPr txBox="1">
            <a:spLocks noChangeArrowheads="1"/>
          </p:cNvSpPr>
          <p:nvPr/>
        </p:nvSpPr>
        <p:spPr bwMode="auto">
          <a:xfrm>
            <a:off x="107950" y="1557338"/>
            <a:ext cx="90360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0000FF"/>
                </a:solidFill>
                <a:latin typeface="Arial" charset="0"/>
                <a:ea typeface="Arial" charset="0"/>
                <a:cs typeface="Arial" charset="0"/>
              </a:rPr>
              <a:t>•</a:t>
            </a:r>
            <a:r>
              <a:rPr lang="en-GB" altLang="x-none" sz="2800" b="1">
                <a:latin typeface="Arial" charset="0"/>
                <a:ea typeface="Arial" charset="0"/>
                <a:cs typeface="Arial" charset="0"/>
              </a:rPr>
              <a:t> Consider the alignment of the concatenation of many orthologous genes and proceed to phylogenetic tree construction</a:t>
            </a:r>
          </a:p>
        </p:txBody>
      </p:sp>
      <p:sp>
        <p:nvSpPr>
          <p:cNvPr id="187395" name="Text Box 4"/>
          <p:cNvSpPr txBox="1">
            <a:spLocks noChangeArrowheads="1"/>
          </p:cNvSpPr>
          <p:nvPr/>
        </p:nvSpPr>
        <p:spPr bwMode="auto">
          <a:xfrm>
            <a:off x="107950" y="3357563"/>
            <a:ext cx="89281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800" b="1">
                <a:solidFill>
                  <a:srgbClr val="0000FF"/>
                </a:solidFill>
                <a:latin typeface="Arial" charset="0"/>
                <a:ea typeface="Arial" charset="0"/>
                <a:cs typeface="Arial" charset="0"/>
              </a:rPr>
              <a:t>•</a:t>
            </a:r>
            <a:r>
              <a:rPr lang="en-GB" altLang="x-none" sz="2800" b="1">
                <a:latin typeface="Arial" charset="0"/>
                <a:ea typeface="Arial" charset="0"/>
                <a:cs typeface="Arial" charset="0"/>
              </a:rPr>
              <a:t> Consider matrices that include phylogenetic information related to many orthologous genes:</a:t>
            </a:r>
          </a:p>
          <a:p>
            <a:pPr>
              <a:spcBef>
                <a:spcPct val="50000"/>
              </a:spcBef>
              <a:buFontTx/>
              <a:buNone/>
            </a:pPr>
            <a:r>
              <a:rPr lang="en-GB" altLang="x-none" sz="2800" b="1">
                <a:latin typeface="Arial" charset="0"/>
                <a:ea typeface="Arial" charset="0"/>
                <a:cs typeface="Arial" charset="0"/>
              </a:rPr>
              <a:t>- number of shared orthologs;</a:t>
            </a:r>
          </a:p>
          <a:p>
            <a:pPr>
              <a:spcBef>
                <a:spcPct val="50000"/>
              </a:spcBef>
              <a:buFontTx/>
              <a:buChar char="-"/>
            </a:pPr>
            <a:r>
              <a:rPr lang="en-GB" altLang="x-none" sz="2800" b="1">
                <a:latin typeface="Arial" charset="0"/>
                <a:ea typeface="Arial" charset="0"/>
                <a:cs typeface="Arial" charset="0"/>
              </a:rPr>
              <a:t>mean genetic distance of shared orthologs;</a:t>
            </a:r>
          </a:p>
          <a:p>
            <a:pPr>
              <a:spcBef>
                <a:spcPct val="50000"/>
              </a:spcBef>
              <a:buFontTx/>
              <a:buNone/>
            </a:pPr>
            <a:r>
              <a:rPr lang="en-GB" altLang="x-none" sz="2800" b="1">
                <a:latin typeface="Arial" charset="0"/>
                <a:ea typeface="Arial" charset="0"/>
                <a:cs typeface="Arial" charset="0"/>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2"/>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Introduction to Phylogenomy</a:t>
            </a:r>
            <a:endParaRPr lang="en-GB" altLang="x-none" sz="1600" b="1">
              <a:solidFill>
                <a:srgbClr val="0000FF"/>
              </a:solidFill>
              <a:latin typeface="Arial" charset="0"/>
              <a:ea typeface="Arial" charset="0"/>
              <a:cs typeface="Arial" charset="0"/>
            </a:endParaRPr>
          </a:p>
        </p:txBody>
      </p:sp>
      <p:sp>
        <p:nvSpPr>
          <p:cNvPr id="167939" name="Text Box 3"/>
          <p:cNvSpPr txBox="1">
            <a:spLocks noChangeArrowheads="1"/>
          </p:cNvSpPr>
          <p:nvPr/>
        </p:nvSpPr>
        <p:spPr bwMode="auto">
          <a:xfrm>
            <a:off x="0" y="914400"/>
            <a:ext cx="91440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rPr>
              <a:t>•</a:t>
            </a:r>
            <a:r>
              <a:rPr lang="en-GB" altLang="x-none" sz="2800" b="1"/>
              <a:t> Species tree construction;</a:t>
            </a:r>
          </a:p>
          <a:p>
            <a:pPr>
              <a:spcBef>
                <a:spcPct val="50000"/>
              </a:spcBef>
              <a:defRPr/>
            </a:pPr>
            <a:r>
              <a:rPr lang="en-GB" altLang="x-none" sz="2800" b="1">
                <a:solidFill>
                  <a:srgbClr val="FF0000"/>
                </a:solidFill>
              </a:rPr>
              <a:t>•</a:t>
            </a:r>
            <a:r>
              <a:rPr lang="en-GB" altLang="x-none" sz="2800" b="1"/>
              <a:t> The phylogeny of single genes may be different from the phylogeny of their corresponding species;</a:t>
            </a:r>
          </a:p>
          <a:p>
            <a:pPr>
              <a:spcBef>
                <a:spcPct val="50000"/>
              </a:spcBef>
              <a:defRPr/>
            </a:pPr>
            <a:r>
              <a:rPr lang="en-GB" altLang="x-none" sz="2800" b="1">
                <a:solidFill>
                  <a:srgbClr val="FF0000"/>
                </a:solidFill>
              </a:rPr>
              <a:t>•</a:t>
            </a:r>
            <a:r>
              <a:rPr lang="en-GB" altLang="x-none" sz="2800" b="1"/>
              <a:t> Idea of considering many genes instead of only one gene to estimate species phylogeny;</a:t>
            </a:r>
          </a:p>
          <a:p>
            <a:pPr>
              <a:spcBef>
                <a:spcPct val="50000"/>
              </a:spcBef>
              <a:defRPr/>
            </a:pPr>
            <a:r>
              <a:rPr lang="en-GB" altLang="x-none" sz="2800" b="1">
                <a:solidFill>
                  <a:srgbClr val="FF0000"/>
                </a:solidFill>
              </a:rPr>
              <a:t>•</a:t>
            </a:r>
            <a:r>
              <a:rPr lang="en-GB" altLang="x-none" sz="2800" b="1"/>
              <a:t> Concatenation of the set of genes common to the considered species;</a:t>
            </a:r>
          </a:p>
          <a:p>
            <a:pPr>
              <a:spcBef>
                <a:spcPct val="50000"/>
              </a:spcBef>
              <a:defRPr/>
            </a:pPr>
            <a:r>
              <a:rPr lang="en-GB" altLang="x-none" sz="2800" b="1">
                <a:solidFill>
                  <a:srgbClr val="FF0000"/>
                </a:solidFill>
              </a:rPr>
              <a:t>•</a:t>
            </a:r>
            <a:r>
              <a:rPr lang="en-GB" altLang="x-none" sz="2800" b="1"/>
              <a:t> Estimate species phylogeny from the concatenated genes;</a:t>
            </a:r>
          </a:p>
          <a:p>
            <a:pPr>
              <a:spcBef>
                <a:spcPct val="50000"/>
              </a:spcBef>
              <a:defRPr/>
            </a:pPr>
            <a:r>
              <a:rPr lang="en-GB" altLang="x-none" sz="2800" b="1">
                <a:solidFill>
                  <a:srgbClr val="FF0000"/>
                </a:solidFill>
              </a:rPr>
              <a:t>•</a:t>
            </a:r>
            <a:r>
              <a:rPr lang="en-GB" altLang="x-none" sz="2800" b="1"/>
              <a:t> Some difficulties related to this procedure.</a:t>
            </a:r>
            <a:endParaRPr lang="en-GB" altLang="x-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MammalPhyloge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04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3"/>
          <p:cNvSpPr txBox="1">
            <a:spLocks noChangeArrowheads="1"/>
          </p:cNvSpPr>
          <p:nvPr/>
        </p:nvSpPr>
        <p:spPr bwMode="auto">
          <a:xfrm>
            <a:off x="0" y="5622925"/>
            <a:ext cx="31321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sz="2000" b="1">
                <a:solidFill>
                  <a:srgbClr val="021EFD"/>
                </a:solidFill>
                <a:ea typeface="ＭＳ Ｐゴシック" charset="-128"/>
              </a:rPr>
              <a:t>Mammalian phylogeney</a:t>
            </a:r>
          </a:p>
          <a:p>
            <a:pPr>
              <a:spcBef>
                <a:spcPct val="50000"/>
              </a:spcBef>
              <a:buFontTx/>
              <a:buNone/>
            </a:pPr>
            <a:r>
              <a:rPr lang="en-GB" altLang="x-none" sz="2000" b="1">
                <a:solidFill>
                  <a:srgbClr val="021EFD"/>
                </a:solidFill>
                <a:ea typeface="ＭＳ Ｐゴシック" charset="-128"/>
              </a:rPr>
              <a:t>Science 2011; 334:521-24.</a:t>
            </a:r>
            <a:endParaRPr lang="en-GB" altLang="x-none" sz="1200">
              <a:ea typeface="ＭＳ Ｐゴシック" charset="-128"/>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0" y="1081088"/>
            <a:ext cx="91440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dirty="0">
                <a:solidFill>
                  <a:srgbClr val="FF0000"/>
                </a:solidFill>
              </a:rPr>
              <a:t>•</a:t>
            </a:r>
            <a:r>
              <a:rPr lang="en-GB" altLang="x-none" sz="3200" dirty="0"/>
              <a:t> </a:t>
            </a:r>
            <a:r>
              <a:rPr lang="en-GB" altLang="x-none" sz="3200" b="1" dirty="0"/>
              <a:t>Main difficulties in species tree construction include extensive incongruence between alternative phylogenies generated from single-gene data sets;</a:t>
            </a:r>
            <a:endParaRPr lang="en-GB" altLang="x-none" sz="2400" b="1" dirty="0"/>
          </a:p>
        </p:txBody>
      </p:sp>
      <p:sp>
        <p:nvSpPr>
          <p:cNvPr id="235523" name="Text Box 3"/>
          <p:cNvSpPr txBox="1">
            <a:spLocks noChangeArrowheads="1"/>
          </p:cNvSpPr>
          <p:nvPr/>
        </p:nvSpPr>
        <p:spPr bwMode="auto">
          <a:xfrm>
            <a:off x="0" y="3429000"/>
            <a:ext cx="9144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eaLnBrk="1" hangingPunct="1">
              <a:spcBef>
                <a:spcPct val="30000"/>
              </a:spcBef>
              <a:defRPr/>
            </a:pPr>
            <a:r>
              <a:rPr lang="en-GB" altLang="x-none" sz="3200" b="1" dirty="0">
                <a:solidFill>
                  <a:srgbClr val="FF0000"/>
                </a:solidFill>
              </a:rPr>
              <a:t>•</a:t>
            </a:r>
            <a:r>
              <a:rPr lang="en-GB" altLang="x-none" sz="2800" b="1" dirty="0">
                <a:solidFill>
                  <a:srgbClr val="333333"/>
                </a:solidFill>
              </a:rPr>
              <a:t> Genes don't evolve at the same rate or in the same way, the evolutionary history inferred from one gene, say for </a:t>
            </a:r>
            <a:r>
              <a:rPr lang="en-GB" altLang="x-none" sz="2800" b="1" dirty="0" err="1">
                <a:solidFill>
                  <a:srgbClr val="333333"/>
                </a:solidFill>
              </a:rPr>
              <a:t>rRNA</a:t>
            </a:r>
            <a:r>
              <a:rPr lang="en-GB" altLang="x-none" sz="2800" b="1" dirty="0">
                <a:solidFill>
                  <a:srgbClr val="333333"/>
                </a:solidFill>
              </a:rPr>
              <a:t>, may be different from what another gene appears to show.</a:t>
            </a:r>
            <a:endParaRPr lang="en-GB" altLang="x-none" sz="2400" dirty="0"/>
          </a:p>
        </p:txBody>
      </p:sp>
      <p:sp>
        <p:nvSpPr>
          <p:cNvPr id="149507" name="ZoneTexte 1"/>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r>
              <a:rPr lang="en-GB" altLang="x-none" sz="3600" b="1">
                <a:solidFill>
                  <a:srgbClr val="0000FF"/>
                </a:solidFill>
                <a:latin typeface="Arial" charset="0"/>
                <a:ea typeface="Arial" charset="0"/>
                <a:cs typeface="Arial" charset="0"/>
              </a:rPr>
              <a:t>Problems with species tree construction</a:t>
            </a:r>
            <a:endParaRPr lang="en-GB" altLang="x-none" sz="3600">
              <a:solidFill>
                <a:srgbClr val="0000FF"/>
              </a:solidFill>
              <a:latin typeface="Arial" charset="0"/>
              <a:ea typeface="Arial" charset="0"/>
              <a:cs typeface="Arial"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76200" y="381000"/>
            <a:ext cx="8991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a:solidFill>
                  <a:srgbClr val="FF0000"/>
                </a:solidFill>
              </a:rPr>
              <a:t>•</a:t>
            </a:r>
            <a:r>
              <a:rPr lang="en-GB" altLang="x-none" sz="3600"/>
              <a:t> </a:t>
            </a:r>
            <a:r>
              <a:rPr lang="en-GB" altLang="x-none" sz="3600">
                <a:solidFill>
                  <a:srgbClr val="FF0000"/>
                </a:solidFill>
              </a:rPr>
              <a:t>“</a:t>
            </a:r>
            <a:r>
              <a:rPr lang="en-GB" altLang="x-none" sz="3600" b="1">
                <a:solidFill>
                  <a:srgbClr val="0000FF"/>
                </a:solidFill>
              </a:rPr>
              <a:t>phylogenomic tree</a:t>
            </a:r>
            <a:r>
              <a:rPr lang="en-GB" altLang="x-none" sz="3600">
                <a:solidFill>
                  <a:srgbClr val="FF0000"/>
                </a:solidFill>
              </a:rPr>
              <a:t>”</a:t>
            </a:r>
            <a:endParaRPr lang="en-GB" altLang="x-none" sz="3600"/>
          </a:p>
          <a:p>
            <a:pPr>
              <a:spcBef>
                <a:spcPct val="50000"/>
              </a:spcBef>
              <a:defRPr/>
            </a:pPr>
            <a:r>
              <a:rPr lang="en-GB" altLang="x-none" sz="3200"/>
              <a:t>(</a:t>
            </a:r>
            <a:r>
              <a:rPr lang="en-GB" altLang="x-none" sz="2800"/>
              <a:t>based on concatenation of a gene sample common to the considered species);</a:t>
            </a:r>
            <a:endParaRPr lang="en-GB" altLang="x-none" sz="2400"/>
          </a:p>
        </p:txBody>
      </p:sp>
      <p:grpSp>
        <p:nvGrpSpPr>
          <p:cNvPr id="151554" name="Group 3"/>
          <p:cNvGrpSpPr>
            <a:grpSpLocks/>
          </p:cNvGrpSpPr>
          <p:nvPr/>
        </p:nvGrpSpPr>
        <p:grpSpPr bwMode="auto">
          <a:xfrm>
            <a:off x="1447800" y="2362200"/>
            <a:ext cx="5257800" cy="1752600"/>
            <a:chOff x="1200" y="2112"/>
            <a:chExt cx="3312" cy="1104"/>
          </a:xfrm>
        </p:grpSpPr>
        <p:sp>
          <p:nvSpPr>
            <p:cNvPr id="233476" name="Text Box 4"/>
            <p:cNvSpPr txBox="1">
              <a:spLocks noChangeArrowheads="1"/>
            </p:cNvSpPr>
            <p:nvPr/>
          </p:nvSpPr>
          <p:spPr bwMode="auto">
            <a:xfrm>
              <a:off x="1248" y="2112"/>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S</a:t>
              </a:r>
              <a:r>
                <a:rPr lang="en-GB" altLang="x-none" sz="3200" b="1" baseline="-25000"/>
                <a:t>1</a:t>
              </a:r>
              <a:endParaRPr lang="en-GB" altLang="x-none" sz="2400"/>
            </a:p>
          </p:txBody>
        </p:sp>
        <p:sp>
          <p:nvSpPr>
            <p:cNvPr id="233477" name="Text Box 5"/>
            <p:cNvSpPr txBox="1">
              <a:spLocks noChangeArrowheads="1"/>
            </p:cNvSpPr>
            <p:nvPr/>
          </p:nvSpPr>
          <p:spPr bwMode="auto">
            <a:xfrm>
              <a:off x="1200" y="2851"/>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S</a:t>
              </a:r>
              <a:r>
                <a:rPr lang="en-GB" altLang="x-none" sz="3200" b="1" baseline="-25000"/>
                <a:t>n</a:t>
              </a:r>
              <a:endParaRPr lang="en-GB" altLang="x-none" sz="2400"/>
            </a:p>
          </p:txBody>
        </p:sp>
        <p:sp>
          <p:nvSpPr>
            <p:cNvPr id="233478" name="Text Box 6"/>
            <p:cNvSpPr txBox="1">
              <a:spLocks noChangeArrowheads="1"/>
            </p:cNvSpPr>
            <p:nvPr/>
          </p:nvSpPr>
          <p:spPr bwMode="auto">
            <a:xfrm>
              <a:off x="1440" y="2400"/>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t>.</a:t>
              </a:r>
            </a:p>
          </p:txBody>
        </p:sp>
        <p:grpSp>
          <p:nvGrpSpPr>
            <p:cNvPr id="151560" name="Group 7"/>
            <p:cNvGrpSpPr>
              <a:grpSpLocks/>
            </p:cNvGrpSpPr>
            <p:nvPr/>
          </p:nvGrpSpPr>
          <p:grpSpPr bwMode="auto">
            <a:xfrm>
              <a:off x="1632" y="2352"/>
              <a:ext cx="2880" cy="0"/>
              <a:chOff x="1632" y="2352"/>
              <a:chExt cx="2880" cy="0"/>
            </a:xfrm>
          </p:grpSpPr>
          <p:sp>
            <p:nvSpPr>
              <p:cNvPr id="233480" name="Line 8"/>
              <p:cNvSpPr>
                <a:spLocks noChangeShapeType="1"/>
              </p:cNvSpPr>
              <p:nvPr/>
            </p:nvSpPr>
            <p:spPr bwMode="auto">
              <a:xfrm>
                <a:off x="1632" y="2352"/>
                <a:ext cx="57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1" name="Line 9"/>
              <p:cNvSpPr>
                <a:spLocks noChangeShapeType="1"/>
              </p:cNvSpPr>
              <p:nvPr/>
            </p:nvSpPr>
            <p:spPr bwMode="auto">
              <a:xfrm>
                <a:off x="2208" y="2352"/>
                <a:ext cx="57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2" name="Line 10"/>
              <p:cNvSpPr>
                <a:spLocks noChangeShapeType="1"/>
              </p:cNvSpPr>
              <p:nvPr/>
            </p:nvSpPr>
            <p:spPr bwMode="auto">
              <a:xfrm>
                <a:off x="2784" y="2352"/>
                <a:ext cx="57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3" name="Line 11"/>
              <p:cNvSpPr>
                <a:spLocks noChangeShapeType="1"/>
              </p:cNvSpPr>
              <p:nvPr/>
            </p:nvSpPr>
            <p:spPr bwMode="auto">
              <a:xfrm>
                <a:off x="3360" y="2352"/>
                <a:ext cx="576"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4" name="Line 12"/>
              <p:cNvSpPr>
                <a:spLocks noChangeShapeType="1"/>
              </p:cNvSpPr>
              <p:nvPr/>
            </p:nvSpPr>
            <p:spPr bwMode="auto">
              <a:xfrm>
                <a:off x="3936" y="2352"/>
                <a:ext cx="576" cy="0"/>
              </a:xfrm>
              <a:prstGeom prst="line">
                <a:avLst/>
              </a:prstGeom>
              <a:noFill/>
              <a:ln w="571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grpSp>
          <p:nvGrpSpPr>
            <p:cNvPr id="151561" name="Group 13"/>
            <p:cNvGrpSpPr>
              <a:grpSpLocks/>
            </p:cNvGrpSpPr>
            <p:nvPr/>
          </p:nvGrpSpPr>
          <p:grpSpPr bwMode="auto">
            <a:xfrm>
              <a:off x="1632" y="3072"/>
              <a:ext cx="2880" cy="0"/>
              <a:chOff x="1632" y="2688"/>
              <a:chExt cx="2880" cy="0"/>
            </a:xfrm>
          </p:grpSpPr>
          <p:sp>
            <p:nvSpPr>
              <p:cNvPr id="233486" name="Line 14"/>
              <p:cNvSpPr>
                <a:spLocks noChangeShapeType="1"/>
              </p:cNvSpPr>
              <p:nvPr/>
            </p:nvSpPr>
            <p:spPr bwMode="auto">
              <a:xfrm>
                <a:off x="2208" y="2688"/>
                <a:ext cx="57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7" name="Line 15"/>
              <p:cNvSpPr>
                <a:spLocks noChangeShapeType="1"/>
              </p:cNvSpPr>
              <p:nvPr/>
            </p:nvSpPr>
            <p:spPr bwMode="auto">
              <a:xfrm>
                <a:off x="1632" y="2688"/>
                <a:ext cx="57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8" name="Line 16"/>
              <p:cNvSpPr>
                <a:spLocks noChangeShapeType="1"/>
              </p:cNvSpPr>
              <p:nvPr/>
            </p:nvSpPr>
            <p:spPr bwMode="auto">
              <a:xfrm>
                <a:off x="2784" y="2688"/>
                <a:ext cx="57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89" name="Line 17"/>
              <p:cNvSpPr>
                <a:spLocks noChangeShapeType="1"/>
              </p:cNvSpPr>
              <p:nvPr/>
            </p:nvSpPr>
            <p:spPr bwMode="auto">
              <a:xfrm>
                <a:off x="3360" y="2688"/>
                <a:ext cx="576"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sp>
            <p:nvSpPr>
              <p:cNvPr id="233490" name="Line 18"/>
              <p:cNvSpPr>
                <a:spLocks noChangeShapeType="1"/>
              </p:cNvSpPr>
              <p:nvPr/>
            </p:nvSpPr>
            <p:spPr bwMode="auto">
              <a:xfrm>
                <a:off x="3936" y="2688"/>
                <a:ext cx="576" cy="0"/>
              </a:xfrm>
              <a:prstGeom prst="line">
                <a:avLst/>
              </a:prstGeom>
              <a:noFill/>
              <a:ln w="571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fr-FR"/>
              </a:p>
            </p:txBody>
          </p:sp>
        </p:grpSp>
        <p:sp>
          <p:nvSpPr>
            <p:cNvPr id="233491" name="Rectangle 19"/>
            <p:cNvSpPr>
              <a:spLocks noChangeArrowheads="1"/>
            </p:cNvSpPr>
            <p:nvPr/>
          </p:nvSpPr>
          <p:spPr bwMode="auto">
            <a:xfrm>
              <a:off x="1440" y="2659"/>
              <a:ext cx="1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3200" b="1"/>
                <a:t>.</a:t>
              </a:r>
            </a:p>
          </p:txBody>
        </p:sp>
      </p:grpSp>
      <p:sp>
        <p:nvSpPr>
          <p:cNvPr id="233492" name="Text Box 20"/>
          <p:cNvSpPr txBox="1">
            <a:spLocks noChangeArrowheads="1"/>
          </p:cNvSpPr>
          <p:nvPr/>
        </p:nvSpPr>
        <p:spPr bwMode="auto">
          <a:xfrm>
            <a:off x="0" y="4953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 genes don't evolve at the same rate or in the same way;</a:t>
            </a:r>
            <a:endParaRPr lang="en-GB" altLang="x-none" sz="2800" b="1">
              <a:latin typeface="LucidaGrande" charset="0"/>
            </a:endParaRPr>
          </a:p>
        </p:txBody>
      </p:sp>
      <p:sp>
        <p:nvSpPr>
          <p:cNvPr id="233493" name="Text Box 21"/>
          <p:cNvSpPr txBox="1">
            <a:spLocks noChangeArrowheads="1"/>
          </p:cNvSpPr>
          <p:nvPr/>
        </p:nvSpPr>
        <p:spPr bwMode="auto">
          <a:xfrm>
            <a:off x="0" y="556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400" b="1"/>
              <a:t>• a limited number of genes are shared among all species;</a:t>
            </a:r>
            <a:endParaRPr lang="en-GB" altLang="x-none"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0" y="1371600"/>
            <a:ext cx="9144000" cy="399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3200" b="1"/>
              <a:t>These </a:t>
            </a:r>
            <a:r>
              <a:rPr lang="en-GB" altLang="x-none" sz="3200" b="1">
                <a:solidFill>
                  <a:srgbClr val="0000FF"/>
                </a:solidFill>
              </a:rPr>
              <a:t>methods suffer difficulties</a:t>
            </a:r>
            <a:r>
              <a:rPr lang="en-GB" altLang="x-none" sz="3200" b="1"/>
              <a:t> related to the phylogenetic tree construction:</a:t>
            </a:r>
          </a:p>
          <a:p>
            <a:pPr algn="just">
              <a:spcBef>
                <a:spcPct val="50000"/>
              </a:spcBef>
              <a:defRPr/>
            </a:pPr>
            <a:r>
              <a:rPr lang="en-GB" altLang="x-none" sz="3200" b="1">
                <a:solidFill>
                  <a:srgbClr val="FF0000"/>
                </a:solidFill>
              </a:rPr>
              <a:t>• </a:t>
            </a:r>
            <a:r>
              <a:rPr lang="en-GB" altLang="x-none" sz="3200" b="1"/>
              <a:t>global sequence alignment (quality, gaps,...);</a:t>
            </a:r>
          </a:p>
          <a:p>
            <a:pPr algn="just">
              <a:spcBef>
                <a:spcPct val="50000"/>
              </a:spcBef>
              <a:defRPr/>
            </a:pPr>
            <a:r>
              <a:rPr lang="en-GB" altLang="x-none" sz="3200" b="1">
                <a:solidFill>
                  <a:srgbClr val="FF0000"/>
                </a:solidFill>
              </a:rPr>
              <a:t>•</a:t>
            </a:r>
            <a:r>
              <a:rPr lang="en-GB" altLang="x-none" sz="3200" b="1"/>
              <a:t> substitution variations between genes;</a:t>
            </a:r>
          </a:p>
          <a:p>
            <a:pPr algn="just">
              <a:spcBef>
                <a:spcPct val="50000"/>
              </a:spcBef>
              <a:defRPr/>
            </a:pPr>
            <a:r>
              <a:rPr lang="en-GB" altLang="x-none" sz="3200" b="1">
                <a:solidFill>
                  <a:srgbClr val="FF0000"/>
                </a:solidFill>
              </a:rPr>
              <a:t>•</a:t>
            </a:r>
            <a:r>
              <a:rPr lang="en-GB" altLang="x-none" sz="3200" b="1"/>
              <a:t> different evolutionary histories of genes;</a:t>
            </a:r>
          </a:p>
          <a:p>
            <a:pPr algn="just">
              <a:spcBef>
                <a:spcPct val="50000"/>
              </a:spcBef>
              <a:defRPr/>
            </a:pPr>
            <a:r>
              <a:rPr lang="en-GB" altLang="x-none" sz="3200" b="1">
                <a:solidFill>
                  <a:srgbClr val="FF0000"/>
                </a:solidFill>
              </a:rPr>
              <a:t>•</a:t>
            </a:r>
            <a:r>
              <a:rPr lang="en-GB" altLang="x-none" sz="3200" b="1"/>
              <a:t> substitution saturation;...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2"/>
          <p:cNvSpPr txBox="1">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50000"/>
              </a:spcBef>
              <a:buFontTx/>
              <a:buNone/>
            </a:pPr>
            <a:r>
              <a:rPr lang="en-GB" altLang="x-none" sz="3600" b="1">
                <a:solidFill>
                  <a:srgbClr val="0000FF"/>
                </a:solidFill>
                <a:latin typeface="Arial" charset="0"/>
                <a:ea typeface="Arial" charset="0"/>
                <a:cs typeface="Arial" charset="0"/>
              </a:rPr>
              <a:t>Genome Trees</a:t>
            </a:r>
            <a:endParaRPr lang="en-GB" altLang="x-none" b="1">
              <a:solidFill>
                <a:srgbClr val="0000FF"/>
              </a:solidFill>
              <a:latin typeface="Arial" charset="0"/>
              <a:ea typeface="Arial" charset="0"/>
              <a:cs typeface="Arial" charset="0"/>
            </a:endParaRPr>
          </a:p>
        </p:txBody>
      </p:sp>
      <p:sp>
        <p:nvSpPr>
          <p:cNvPr id="188418" name="Text Box 3"/>
          <p:cNvSpPr txBox="1">
            <a:spLocks noChangeArrowheads="1"/>
          </p:cNvSpPr>
          <p:nvPr/>
        </p:nvSpPr>
        <p:spPr bwMode="auto">
          <a:xfrm>
            <a:off x="0" y="12192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defRPr>
            </a:lvl1pPr>
            <a:lvl2pPr marL="742950" indent="-285750">
              <a:spcBef>
                <a:spcPct val="20000"/>
              </a:spcBef>
              <a:buChar char="–"/>
              <a:defRPr sz="2800">
                <a:solidFill>
                  <a:schemeClr val="tx1"/>
                </a:solidFill>
                <a:latin typeface="Times" charset="0"/>
              </a:defRPr>
            </a:lvl2pPr>
            <a:lvl3pPr marL="1143000" indent="-228600">
              <a:spcBef>
                <a:spcPct val="20000"/>
              </a:spcBef>
              <a:buChar char="•"/>
              <a:defRPr sz="2400">
                <a:solidFill>
                  <a:schemeClr val="tx1"/>
                </a:solidFill>
                <a:latin typeface="Times" charset="0"/>
              </a:defRPr>
            </a:lvl3pPr>
            <a:lvl4pPr marL="1600200" indent="-228600">
              <a:spcBef>
                <a:spcPct val="20000"/>
              </a:spcBef>
              <a:buChar char="–"/>
              <a:defRPr sz="2000">
                <a:solidFill>
                  <a:schemeClr val="tx1"/>
                </a:solidFill>
                <a:latin typeface="Times" charset="0"/>
              </a:defRPr>
            </a:lvl4pPr>
            <a:lvl5pPr marL="2057400" indent="-22860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spcBef>
                <a:spcPct val="50000"/>
              </a:spcBef>
              <a:buFontTx/>
              <a:buNone/>
            </a:pPr>
            <a:r>
              <a:rPr lang="en-GB" altLang="x-none" b="1">
                <a:latin typeface="Arial" charset="0"/>
                <a:ea typeface="Arial" charset="0"/>
                <a:cs typeface="Arial" charset="0"/>
              </a:rPr>
              <a:t>A tree tracing the evolutionary history of species based on :</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their overall similarities (as deduced from pair-wise whole proteome comparisons);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their pair-wise shared orthologous genes;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on conservation profiles of shared orthologs;</a:t>
            </a:r>
          </a:p>
          <a:p>
            <a:pPr>
              <a:spcBef>
                <a:spcPct val="50000"/>
              </a:spcBef>
              <a:buFontTx/>
              <a:buNone/>
            </a:pPr>
            <a:r>
              <a:rPr lang="en-GB" altLang="x-none" b="1">
                <a:solidFill>
                  <a:srgbClr val="FF0000"/>
                </a:solidFill>
                <a:latin typeface="Arial" charset="0"/>
                <a:ea typeface="Arial" charset="0"/>
                <a:cs typeface="Arial" charset="0"/>
              </a:rPr>
              <a:t>•</a:t>
            </a:r>
            <a:r>
              <a:rPr lang="en-GB" altLang="x-none" b="1">
                <a:latin typeface="Arial" charset="0"/>
                <a:ea typeface="Arial" charset="0"/>
                <a:cs typeface="Arial" charset="0"/>
              </a:rPr>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ChangeArrowheads="1"/>
          </p:cNvSpPr>
          <p:nvPr/>
        </p:nvSpPr>
        <p:spPr bwMode="auto">
          <a:xfrm>
            <a:off x="0" y="2997200"/>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latin typeface="Arial" charset="0"/>
                <a:ea typeface="Arial" charset="0"/>
                <a:cs typeface="Arial" charset="0"/>
              </a:rPr>
              <a:t>Horizontal/Lateral Gene Transfer (HGT/LGT)</a:t>
            </a:r>
            <a:endParaRPr lang="en-GB" altLang="x-none" sz="3200">
              <a:solidFill>
                <a:srgbClr val="0000FF"/>
              </a:solidFill>
              <a:latin typeface="Arial" charset="0"/>
              <a:ea typeface="Arial" charset="0"/>
              <a:cs typeface="Arial"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2"/>
          <p:cNvSpPr txBox="1">
            <a:spLocks noChangeArrowheads="1"/>
          </p:cNvSpPr>
          <p:nvPr/>
        </p:nvSpPr>
        <p:spPr bwMode="auto">
          <a:xfrm>
            <a:off x="0" y="-26988"/>
            <a:ext cx="9109075"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charset="0"/>
              </a:defRPr>
            </a:lvl1pPr>
            <a:lvl2pPr marL="742950" indent="-285750">
              <a:defRPr sz="1200">
                <a:solidFill>
                  <a:schemeClr val="tx1"/>
                </a:solidFill>
                <a:latin typeface="Times" charset="0"/>
              </a:defRPr>
            </a:lvl2pPr>
            <a:lvl3pPr marL="1143000" indent="-228600">
              <a:defRPr sz="1200">
                <a:solidFill>
                  <a:schemeClr val="tx1"/>
                </a:solidFill>
                <a:latin typeface="Times" charset="0"/>
              </a:defRPr>
            </a:lvl3pPr>
            <a:lvl4pPr marL="1600200" indent="-228600">
              <a:defRPr sz="1200">
                <a:solidFill>
                  <a:schemeClr val="tx1"/>
                </a:solidFill>
                <a:latin typeface="Times" charset="0"/>
              </a:defRPr>
            </a:lvl4pPr>
            <a:lvl5pPr marL="2057400" indent="-228600">
              <a:defRPr sz="1200">
                <a:solidFill>
                  <a:schemeClr val="tx1"/>
                </a:solidFill>
                <a:latin typeface="Times" charset="0"/>
              </a:defRPr>
            </a:lvl5pPr>
            <a:lvl6pPr marL="2514600" indent="-228600" eaLnBrk="0" fontAlgn="base" hangingPunct="0">
              <a:spcBef>
                <a:spcPct val="0"/>
              </a:spcBef>
              <a:spcAft>
                <a:spcPct val="0"/>
              </a:spcAft>
              <a:defRPr sz="1200">
                <a:solidFill>
                  <a:schemeClr val="tx1"/>
                </a:solidFill>
                <a:latin typeface="Times" charset="0"/>
              </a:defRPr>
            </a:lvl6pPr>
            <a:lvl7pPr marL="2971800" indent="-228600" eaLnBrk="0" fontAlgn="base" hangingPunct="0">
              <a:spcBef>
                <a:spcPct val="0"/>
              </a:spcBef>
              <a:spcAft>
                <a:spcPct val="0"/>
              </a:spcAft>
              <a:defRPr sz="1200">
                <a:solidFill>
                  <a:schemeClr val="tx1"/>
                </a:solidFill>
                <a:latin typeface="Times" charset="0"/>
              </a:defRPr>
            </a:lvl7pPr>
            <a:lvl8pPr marL="3429000" indent="-228600" eaLnBrk="0" fontAlgn="base" hangingPunct="0">
              <a:spcBef>
                <a:spcPct val="0"/>
              </a:spcBef>
              <a:spcAft>
                <a:spcPct val="0"/>
              </a:spcAft>
              <a:defRPr sz="1200">
                <a:solidFill>
                  <a:schemeClr val="tx1"/>
                </a:solidFill>
                <a:latin typeface="Times" charset="0"/>
              </a:defRPr>
            </a:lvl8pPr>
            <a:lvl9pPr marL="3886200" indent="-228600" eaLnBrk="0" fontAlgn="base" hangingPunct="0">
              <a:spcBef>
                <a:spcPct val="0"/>
              </a:spcBef>
              <a:spcAft>
                <a:spcPct val="0"/>
              </a:spcAft>
              <a:defRPr sz="1200">
                <a:solidFill>
                  <a:schemeClr val="tx1"/>
                </a:solidFill>
                <a:latin typeface="Times" charset="0"/>
              </a:defRPr>
            </a:lvl9pPr>
          </a:lstStyle>
          <a:p>
            <a:pPr algn="ctr">
              <a:spcBef>
                <a:spcPct val="50000"/>
              </a:spcBef>
            </a:pPr>
            <a:r>
              <a:rPr lang="en-GB" altLang="x-none" sz="3200" b="1">
                <a:solidFill>
                  <a:srgbClr val="0000FF"/>
                </a:solidFill>
              </a:rPr>
              <a:t>Horizontal/Lateral Gene Transfer (HGT/LGT)</a:t>
            </a:r>
            <a:endParaRPr lang="en-GB" altLang="x-none">
              <a:solidFill>
                <a:srgbClr val="0000FF"/>
              </a:solidFill>
            </a:endParaRPr>
          </a:p>
        </p:txBody>
      </p:sp>
      <p:sp>
        <p:nvSpPr>
          <p:cNvPr id="239619" name="Text Box 3"/>
          <p:cNvSpPr txBox="1">
            <a:spLocks noChangeArrowheads="1"/>
          </p:cNvSpPr>
          <p:nvPr/>
        </p:nvSpPr>
        <p:spPr bwMode="auto">
          <a:xfrm>
            <a:off x="76200" y="1295400"/>
            <a:ext cx="8991600" cy="2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800" b="1"/>
              <a:t>• Genome comparisons (particularly bacterial) show that during evolution a significant number of genes were laterally transferred from one species to another;</a:t>
            </a:r>
          </a:p>
          <a:p>
            <a:pPr algn="just">
              <a:spcBef>
                <a:spcPct val="50000"/>
              </a:spcBef>
              <a:defRPr/>
            </a:pPr>
            <a:r>
              <a:rPr lang="en-GB" altLang="x-none" sz="2800" b="1"/>
              <a:t>• Tranferred genes are very difficult to detect such?</a:t>
            </a:r>
          </a:p>
          <a:p>
            <a:pPr algn="just">
              <a:spcBef>
                <a:spcPct val="50000"/>
              </a:spcBef>
              <a:defRPr/>
            </a:pPr>
            <a:endParaRPr lang="en-GB" altLang="x-none" sz="2800" b="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3"/>
          <p:cNvSpPr txBox="1">
            <a:spLocks noChangeArrowheads="1"/>
          </p:cNvSpPr>
          <p:nvPr/>
        </p:nvSpPr>
        <p:spPr bwMode="auto">
          <a:xfrm>
            <a:off x="76200" y="381000"/>
            <a:ext cx="8991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400" b="1" i="1">
                <a:latin typeface="Verdana" charset="0"/>
              </a:rPr>
              <a:t>Lateral gene transfer and the nature of bacterial innovation</a:t>
            </a:r>
            <a:endParaRPr lang="en-GB" altLang="x-none" sz="2400" i="1">
              <a:latin typeface="Verdana" charset="0"/>
            </a:endParaRPr>
          </a:p>
          <a:p>
            <a:pPr algn="just">
              <a:spcBef>
                <a:spcPct val="50000"/>
              </a:spcBef>
              <a:defRPr/>
            </a:pPr>
            <a:r>
              <a:rPr lang="en-GB" altLang="x-none" sz="2400" i="1">
                <a:latin typeface="Verdana" charset="0"/>
              </a:rPr>
              <a:t>Howard Ochman, Jeffrey G. Lawrence</a:t>
            </a:r>
            <a:r>
              <a:rPr lang="en-GB" altLang="x-none" sz="2400" i="1" u="sng">
                <a:latin typeface="Verdana" charset="0"/>
              </a:rPr>
              <a:t> </a:t>
            </a:r>
            <a:r>
              <a:rPr lang="en-GB" altLang="x-none" sz="2400" i="1">
                <a:latin typeface="Verdana" charset="0"/>
              </a:rPr>
              <a:t>and Eduardo A. Groisman (2000)</a:t>
            </a:r>
          </a:p>
          <a:p>
            <a:pPr algn="just">
              <a:spcBef>
                <a:spcPct val="50000"/>
              </a:spcBef>
              <a:defRPr/>
            </a:pPr>
            <a:r>
              <a:rPr lang="en-GB" altLang="x-none" sz="2400" i="1">
                <a:latin typeface="Arial" charset="0"/>
              </a:rPr>
              <a:t>Nature</a:t>
            </a:r>
            <a:r>
              <a:rPr lang="en-GB" altLang="x-none" sz="2400" i="1">
                <a:latin typeface="Verdana" charset="0"/>
              </a:rPr>
              <a:t> </a:t>
            </a:r>
            <a:r>
              <a:rPr lang="en-GB" altLang="x-none" sz="2400" i="1">
                <a:latin typeface="Arial" charset="0"/>
              </a:rPr>
              <a:t>405</a:t>
            </a:r>
            <a:r>
              <a:rPr lang="en-GB" altLang="x-none" sz="2400" i="1">
                <a:latin typeface="Verdana" charset="0"/>
              </a:rPr>
              <a:t>, 299-304.</a:t>
            </a:r>
            <a:endParaRPr lang="en-GB" altLang="x-none" sz="2400">
              <a:latin typeface="Verdana" charset="0"/>
            </a:endParaRPr>
          </a:p>
          <a:p>
            <a:pPr algn="just">
              <a:spcBef>
                <a:spcPct val="50000"/>
              </a:spcBef>
              <a:defRPr/>
            </a:pPr>
            <a:r>
              <a:rPr lang="en-GB" altLang="x-none" sz="2400" b="1">
                <a:latin typeface="Arial" charset="0"/>
              </a:rPr>
              <a:t>Unlike eukaryotes, </a:t>
            </a:r>
            <a:r>
              <a:rPr lang="en-GB" altLang="x-none" sz="2400" b="1">
                <a:solidFill>
                  <a:srgbClr val="0000FF"/>
                </a:solidFill>
                <a:latin typeface="Arial" charset="0"/>
              </a:rPr>
              <a:t>which evolve principally through the modification of existing genetic information</a:t>
            </a:r>
            <a:r>
              <a:rPr lang="en-GB" altLang="x-none" sz="2400" b="1">
                <a:latin typeface="Arial" charset="0"/>
              </a:rPr>
              <a:t>, </a:t>
            </a:r>
            <a:r>
              <a:rPr lang="en-GB" altLang="x-none" sz="2400" b="1">
                <a:solidFill>
                  <a:srgbClr val="FF0000"/>
                </a:solidFill>
                <a:latin typeface="Arial" charset="0"/>
              </a:rPr>
              <a:t>bacteria have obtained a significant proportion of their genetic diversity through the acquisition of sequences from distantly related organisms</a:t>
            </a:r>
            <a:r>
              <a:rPr lang="en-GB" altLang="x-none" sz="2400" b="1">
                <a:latin typeface="Arial" charset="0"/>
              </a:rPr>
              <a:t>. Horizontal gene transfer produces extremely dynamic genomes in which substantial amounts of DNA are introduced into and deleted from the chromosome.</a:t>
            </a:r>
          </a:p>
          <a:p>
            <a:pPr algn="just">
              <a:spcBef>
                <a:spcPct val="50000"/>
              </a:spcBef>
              <a:defRPr/>
            </a:pPr>
            <a:r>
              <a:rPr lang="en-GB" altLang="x-none" sz="2400" b="1">
                <a:latin typeface="Arial" charset="0"/>
              </a:rPr>
              <a:t>These lateral transfers have effectively changed the ecological and pathogenic character of bacterial species.</a:t>
            </a:r>
            <a:endParaRPr lang="en-GB" altLang="x-none" sz="2400">
              <a:latin typeface="Arial"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descr="405299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538003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3" name="Text Box 3"/>
          <p:cNvSpPr txBox="1">
            <a:spLocks noChangeArrowheads="1"/>
          </p:cNvSpPr>
          <p:nvPr/>
        </p:nvSpPr>
        <p:spPr bwMode="auto">
          <a:xfrm>
            <a:off x="152400" y="4860925"/>
            <a:ext cx="8915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000" b="1">
                <a:latin typeface="Verdana" charset="0"/>
              </a:rPr>
              <a:t>Plus denotes the presence and minus the absence of a trait in more than 85% of strains. Evolutionary relationships among species are based on nucleotide sequence information. In many cases, genes acquired by horizontal transfer confer the species-specific traits.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405299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8077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Text Box 3"/>
          <p:cNvSpPr txBox="1">
            <a:spLocks noChangeArrowheads="1"/>
          </p:cNvSpPr>
          <p:nvPr/>
        </p:nvSpPr>
        <p:spPr bwMode="auto">
          <a:xfrm>
            <a:off x="0" y="4038600"/>
            <a:ext cx="9144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2000">
                <a:latin typeface="Verdana" charset="0"/>
              </a:rPr>
              <a:t>Lengths of bars denote the amount of protein-coding DNA. For each bar, the native DNA is blue; foreign DNA identifiable as mobile elements, including transposons and bacteriophages, is yellow, and other foreign DNA is red. The percentage of foreign DNA is noted to the right of each bar. 'A' denotes an Archaeal genome.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1550"/>
            <a:ext cx="209708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Text Box 5"/>
          <p:cNvSpPr txBox="1">
            <a:spLocks noChangeArrowheads="1"/>
          </p:cNvSpPr>
          <p:nvPr/>
        </p:nvSpPr>
        <p:spPr bwMode="auto">
          <a:xfrm>
            <a:off x="3581400" y="609600"/>
            <a:ext cx="5257800"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spcBef>
                <a:spcPct val="50000"/>
              </a:spcBef>
              <a:defRPr/>
            </a:pPr>
            <a:r>
              <a:rPr lang="en-GB" altLang="x-none" sz="1800" b="1">
                <a:solidFill>
                  <a:srgbClr val="FF0000"/>
                </a:solidFill>
                <a:latin typeface="Times-Roman" charset="0"/>
              </a:rPr>
              <a:t>Lateral gene transfer </a:t>
            </a:r>
            <a:r>
              <a:rPr lang="fr-FR" altLang="x-none" sz="1800" b="1">
                <a:solidFill>
                  <a:srgbClr val="FF0000"/>
                </a:solidFill>
                <a:latin typeface="Times-Roman" charset="0"/>
                <a:ea typeface="ヒラギノ角ゴ Pro W3" charset="-128"/>
              </a:rPr>
              <a:t>- </a:t>
            </a:r>
            <a:r>
              <a:rPr lang="en-GB" altLang="x-none" sz="1800" b="1">
                <a:solidFill>
                  <a:srgbClr val="FF0000"/>
                </a:solidFill>
                <a:latin typeface="Times-Roman" charset="0"/>
              </a:rPr>
              <a:t>what a problem for phylogenetics!</a:t>
            </a:r>
            <a:r>
              <a:rPr lang="en-GB" altLang="x-none" sz="1800">
                <a:latin typeface="Times-Roman" charset="0"/>
              </a:rPr>
              <a:t> How lateral gene transfer between prokaryotes subsequent to the origins of organelles can lead to erroneous inferences of eukaryotic gene origins. In the lower panel, a case of lateral gene transfer (LGT) is depicted as described in the text. The mechanism of LGT sketched here is intended to mean conjugation, but many mechanisms of lateral gene transfer are known and for the purposes of the figure, the mechanism is irrelevant. </a:t>
            </a:r>
            <a:r>
              <a:rPr lang="en-GB" altLang="x-none" sz="1800" b="1">
                <a:solidFill>
                  <a:srgbClr val="0000FF"/>
                </a:solidFill>
                <a:latin typeface="Times-Roman" charset="0"/>
              </a:rPr>
              <a:t>In the upper panel, the tree that would be constructed from those sequences is shown </a:t>
            </a:r>
            <a:r>
              <a:rPr lang="fr-FR" altLang="x-none" sz="1800" b="1">
                <a:solidFill>
                  <a:srgbClr val="0000FF"/>
                </a:solidFill>
                <a:latin typeface="Times-Roman" charset="0"/>
                <a:ea typeface="ヒラギノ角ゴ Pro W3" charset="-128"/>
              </a:rPr>
              <a:t>-</a:t>
            </a:r>
            <a:r>
              <a:rPr lang="fr-FR" altLang="x-none" sz="1800" b="1">
                <a:solidFill>
                  <a:srgbClr val="0000FF"/>
                </a:solidFill>
                <a:latin typeface="Times-Roman" charset="0"/>
              </a:rPr>
              <a:t> </a:t>
            </a:r>
            <a:r>
              <a:rPr lang="en-GB" altLang="x-none" sz="1800" b="1">
                <a:solidFill>
                  <a:srgbClr val="0000FF"/>
                </a:solidFill>
                <a:latin typeface="Times-Roman" charset="0"/>
              </a:rPr>
              <a:t>although the plant obtained its gene from a cyanobacterium, LGT makes it look as though it came from </a:t>
            </a:r>
            <a:r>
              <a:rPr lang="en-GB" altLang="x-none" sz="1800" b="1" i="1">
                <a:solidFill>
                  <a:srgbClr val="0000FF"/>
                </a:solidFill>
                <a:latin typeface="Arial" charset="0"/>
              </a:rPr>
              <a:t>Bacillus</a:t>
            </a:r>
            <a:r>
              <a:rPr lang="en-GB" altLang="x-none" sz="1800">
                <a:latin typeface="Times-Roman" charset="0"/>
              </a:rPr>
              <a:t>. As outlined in the text, there is a fine line that separates inferences drawn from phylogenetic data analysis and the evolutionary process itself. </a:t>
            </a:r>
            <a:r>
              <a:rPr lang="en-GB" altLang="x-none" sz="1800" b="1">
                <a:solidFill>
                  <a:srgbClr val="FF0000"/>
                </a:solidFill>
                <a:latin typeface="Times-Roman" charset="0"/>
              </a:rPr>
              <a:t>Pinning down the role of lateral gene transfer is a very tough problem. </a:t>
            </a:r>
          </a:p>
        </p:txBody>
      </p:sp>
      <p:sp>
        <p:nvSpPr>
          <p:cNvPr id="241670" name="Text Box 6"/>
          <p:cNvSpPr txBox="1">
            <a:spLocks noChangeArrowheads="1"/>
          </p:cNvSpPr>
          <p:nvPr/>
        </p:nvSpPr>
        <p:spPr bwMode="auto">
          <a:xfrm>
            <a:off x="152400" y="6324600"/>
            <a:ext cx="662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000">
                <a:latin typeface="Arial" charset="0"/>
              </a:rPr>
              <a:t>Rujan &amp; Martin: Trends Genet 2001 Mar;17(3):113-20.</a:t>
            </a:r>
          </a:p>
        </p:txBody>
      </p:sp>
    </p:spTree>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Times"/>
        <a:ea typeface=""/>
        <a:cs typeface=""/>
      </a:majorFont>
      <a:minorFont>
        <a:latin typeface="Times"/>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1200" b="0" i="0" u="none" strike="noStrike" cap="none" normalizeH="0" baseline="0">
            <a:ln>
              <a:noFill/>
            </a:ln>
            <a:solidFill>
              <a:schemeClr val="tx1"/>
            </a:solidFill>
            <a:effectLst/>
            <a:latin typeface="Times"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5993</TotalTime>
  <Words>6729</Words>
  <Application>Microsoft Macintosh PowerPoint</Application>
  <PresentationFormat>Affichage à l'écran (4:3)</PresentationFormat>
  <Paragraphs>1014</Paragraphs>
  <Slides>105</Slides>
  <Notes>67</Notes>
  <HiddenSlides>5</HiddenSlides>
  <MMClips>0</MMClips>
  <ScaleCrop>false</ScaleCrop>
  <HeadingPairs>
    <vt:vector size="8" baseType="variant">
      <vt:variant>
        <vt:lpstr>Polices utilisées</vt:lpstr>
      </vt:variant>
      <vt:variant>
        <vt:i4>17</vt:i4>
      </vt:variant>
      <vt:variant>
        <vt:lpstr>Thème</vt:lpstr>
      </vt:variant>
      <vt:variant>
        <vt:i4>1</vt:i4>
      </vt:variant>
      <vt:variant>
        <vt:lpstr>Serveurs OLE incorporés</vt:lpstr>
      </vt:variant>
      <vt:variant>
        <vt:i4>2</vt:i4>
      </vt:variant>
      <vt:variant>
        <vt:lpstr>Titres des diapositives</vt:lpstr>
      </vt:variant>
      <vt:variant>
        <vt:i4>105</vt:i4>
      </vt:variant>
    </vt:vector>
  </HeadingPairs>
  <TitlesOfParts>
    <vt:vector size="125" baseType="lpstr">
      <vt:lpstr>ＭＳ Ｐゴシック</vt:lpstr>
      <vt:lpstr>宋体</vt:lpstr>
      <vt:lpstr>ヒラギノ角ゴ Pro W3</vt:lpstr>
      <vt:lpstr>Andale Mono</vt:lpstr>
      <vt:lpstr>Arial</vt:lpstr>
      <vt:lpstr>Arial Narrow</vt:lpstr>
      <vt:lpstr>Calibri</vt:lpstr>
      <vt:lpstr>Courier</vt:lpstr>
      <vt:lpstr>Courier CE</vt:lpstr>
      <vt:lpstr>Helvetica</vt:lpstr>
      <vt:lpstr>LucidaGrande</vt:lpstr>
      <vt:lpstr>Times</vt:lpstr>
      <vt:lpstr>Times CE</vt:lpstr>
      <vt:lpstr>Times New Roman</vt:lpstr>
      <vt:lpstr>Times-Roman</vt:lpstr>
      <vt:lpstr>Verdana</vt:lpstr>
      <vt:lpstr>Wingdings</vt:lpstr>
      <vt:lpstr>Nouvelle présentation</vt:lpstr>
      <vt:lpstr>Document</vt:lpstr>
      <vt:lpstr>Équation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Fredj Tekaia</dc:creator>
  <cp:lastModifiedBy>Utilisateur de Microsoft Office</cp:lastModifiedBy>
  <cp:revision>767</cp:revision>
  <cp:lastPrinted>2007-03-25T20:38:42Z</cp:lastPrinted>
  <dcterms:created xsi:type="dcterms:W3CDTF">2003-05-28T20:48:40Z</dcterms:created>
  <dcterms:modified xsi:type="dcterms:W3CDTF">2018-05-01T15:45:06Z</dcterms:modified>
</cp:coreProperties>
</file>